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9" r:id="rId3"/>
    <p:sldId id="270" r:id="rId4"/>
    <p:sldId id="262" r:id="rId5"/>
    <p:sldId id="267" r:id="rId6"/>
    <p:sldId id="271" r:id="rId7"/>
    <p:sldId id="263" r:id="rId8"/>
    <p:sldId id="275" r:id="rId9"/>
    <p:sldId id="274" r:id="rId10"/>
    <p:sldId id="266" r:id="rId11"/>
    <p:sldId id="282" r:id="rId12"/>
    <p:sldId id="265" r:id="rId13"/>
    <p:sldId id="268" r:id="rId14"/>
    <p:sldId id="281" r:id="rId15"/>
    <p:sldId id="283" r:id="rId16"/>
    <p:sldId id="264" r:id="rId17"/>
    <p:sldId id="279" r:id="rId18"/>
    <p:sldId id="277" r:id="rId19"/>
    <p:sldId id="278" r:id="rId20"/>
    <p:sldId id="269" r:id="rId21"/>
    <p:sldId id="280" r:id="rId22"/>
    <p:sldId id="284" r:id="rId23"/>
    <p:sldId id="261" r:id="rId24"/>
  </p:sldIdLst>
  <p:sldSz cx="12192000" cy="6858000"/>
  <p:notesSz cx="6800850" cy="9932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A8DEC1D-39F9-4DCE-AD0F-178F793FE7E1}">
          <p14:sldIdLst>
            <p14:sldId id="258"/>
            <p14:sldId id="259"/>
            <p14:sldId id="270"/>
            <p14:sldId id="262"/>
            <p14:sldId id="267"/>
            <p14:sldId id="271"/>
            <p14:sldId id="263"/>
            <p14:sldId id="275"/>
            <p14:sldId id="274"/>
            <p14:sldId id="266"/>
            <p14:sldId id="282"/>
            <p14:sldId id="265"/>
            <p14:sldId id="268"/>
            <p14:sldId id="281"/>
            <p14:sldId id="283"/>
            <p14:sldId id="264"/>
            <p14:sldId id="279"/>
            <p14:sldId id="277"/>
            <p14:sldId id="278"/>
            <p14:sldId id="269"/>
            <p14:sldId id="280"/>
            <p14:sldId id="284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1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82D55-7AB6-4FB8-8528-89145EB053F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A3DBB92-7007-4523-AC7D-EC46B34210C0}">
      <dgm:prSet phldrT="[Texte]" custT="1"/>
      <dgm:spPr/>
      <dgm:t>
        <a:bodyPr/>
        <a:lstStyle/>
        <a:p>
          <a:pPr algn="ctr"/>
          <a:r>
            <a:rPr lang="fr-BE" sz="1000">
              <a:latin typeface="Century Gothic" panose="020B0502020202020204" pitchFamily="34" charset="0"/>
            </a:rPr>
            <a:t>Activités </a:t>
          </a:r>
          <a:r>
            <a:rPr lang="fr-BE" sz="1000" b="1">
              <a:latin typeface="Century Gothic" panose="020B0502020202020204" pitchFamily="34" charset="0"/>
            </a:rPr>
            <a:t>sportives</a:t>
          </a:r>
        </a:p>
      </dgm:t>
    </dgm:pt>
    <dgm:pt modelId="{0C856112-4961-4D0A-8BE9-74C0DED206F0}" type="parTrans" cxnId="{67A4A20C-1881-4DDC-A94E-820BB96E520E}">
      <dgm:prSet/>
      <dgm:spPr/>
      <dgm:t>
        <a:bodyPr/>
        <a:lstStyle/>
        <a:p>
          <a:pPr algn="ctr"/>
          <a:endParaRPr lang="fr-BE" sz="1000">
            <a:latin typeface="Century Gothic" panose="020B0502020202020204" pitchFamily="34" charset="0"/>
          </a:endParaRPr>
        </a:p>
      </dgm:t>
    </dgm:pt>
    <dgm:pt modelId="{0870B943-5A42-49F1-8895-8687A9AABBB0}" type="sibTrans" cxnId="{67A4A20C-1881-4DDC-A94E-820BB96E520E}">
      <dgm:prSet/>
      <dgm:spPr/>
      <dgm:t>
        <a:bodyPr/>
        <a:lstStyle/>
        <a:p>
          <a:pPr algn="ctr"/>
          <a:endParaRPr lang="fr-BE" sz="1000">
            <a:latin typeface="Century Gothic" panose="020B0502020202020204" pitchFamily="34" charset="0"/>
          </a:endParaRPr>
        </a:p>
      </dgm:t>
    </dgm:pt>
    <dgm:pt modelId="{0E1EC1D9-7633-4CC4-A4B1-CB4B963F69A1}">
      <dgm:prSet phldrT="[Texte]" custT="1"/>
      <dgm:spPr/>
      <dgm:t>
        <a:bodyPr/>
        <a:lstStyle/>
        <a:p>
          <a:pPr algn="ctr"/>
          <a:r>
            <a:rPr lang="fr-BE" sz="1000">
              <a:latin typeface="Century Gothic" panose="020B0502020202020204" pitchFamily="34" charset="0"/>
            </a:rPr>
            <a:t>Activités de </a:t>
          </a:r>
          <a:r>
            <a:rPr lang="fr-BE" sz="1000" b="1">
              <a:latin typeface="Century Gothic" panose="020B0502020202020204" pitchFamily="34" charset="0"/>
            </a:rPr>
            <a:t>vacances</a:t>
          </a:r>
        </a:p>
      </dgm:t>
    </dgm:pt>
    <dgm:pt modelId="{A51E6921-CB27-4E39-B570-6D972F61E031}" type="parTrans" cxnId="{806934BA-B3D1-40D6-9E28-F3829C18F9B1}">
      <dgm:prSet/>
      <dgm:spPr/>
      <dgm:t>
        <a:bodyPr/>
        <a:lstStyle/>
        <a:p>
          <a:pPr algn="ctr"/>
          <a:endParaRPr lang="fr-BE" sz="1000">
            <a:latin typeface="Century Gothic" panose="020B0502020202020204" pitchFamily="34" charset="0"/>
          </a:endParaRPr>
        </a:p>
      </dgm:t>
    </dgm:pt>
    <dgm:pt modelId="{6B0FF2B1-89AC-4014-B838-34DF19E1E7D2}" type="sibTrans" cxnId="{806934BA-B3D1-40D6-9E28-F3829C18F9B1}">
      <dgm:prSet/>
      <dgm:spPr/>
      <dgm:t>
        <a:bodyPr/>
        <a:lstStyle/>
        <a:p>
          <a:pPr algn="ctr"/>
          <a:endParaRPr lang="fr-BE" sz="1000">
            <a:latin typeface="Century Gothic" panose="020B0502020202020204" pitchFamily="34" charset="0"/>
          </a:endParaRPr>
        </a:p>
      </dgm:t>
    </dgm:pt>
    <dgm:pt modelId="{4F5E97D4-2CC8-4452-8A99-141C5C0C10F1}">
      <dgm:prSet phldrT="[Texte]" custT="1"/>
      <dgm:spPr/>
      <dgm:t>
        <a:bodyPr/>
        <a:lstStyle/>
        <a:p>
          <a:pPr algn="ctr"/>
          <a:r>
            <a:rPr lang="fr-BE" sz="1000" b="1">
              <a:latin typeface="Century Gothic" panose="020B0502020202020204" pitchFamily="34" charset="0"/>
            </a:rPr>
            <a:t>mouvement de jeunesse</a:t>
          </a:r>
        </a:p>
      </dgm:t>
    </dgm:pt>
    <dgm:pt modelId="{C02F7003-B721-4F8E-88C6-B7D973D52C6E}" type="parTrans" cxnId="{3507E3DD-E7C4-4E2C-83FC-F0073B6E6B0D}">
      <dgm:prSet/>
      <dgm:spPr/>
      <dgm:t>
        <a:bodyPr/>
        <a:lstStyle/>
        <a:p>
          <a:pPr algn="ctr"/>
          <a:endParaRPr lang="fr-BE" sz="1000">
            <a:latin typeface="Century Gothic" panose="020B0502020202020204" pitchFamily="34" charset="0"/>
          </a:endParaRPr>
        </a:p>
      </dgm:t>
    </dgm:pt>
    <dgm:pt modelId="{542EF8C3-776F-434D-814C-D7C2645C17F8}" type="sibTrans" cxnId="{3507E3DD-E7C4-4E2C-83FC-F0073B6E6B0D}">
      <dgm:prSet/>
      <dgm:spPr/>
      <dgm:t>
        <a:bodyPr/>
        <a:lstStyle/>
        <a:p>
          <a:pPr algn="ctr"/>
          <a:endParaRPr lang="fr-BE" sz="1000">
            <a:latin typeface="Century Gothic" panose="020B0502020202020204" pitchFamily="34" charset="0"/>
          </a:endParaRPr>
        </a:p>
      </dgm:t>
    </dgm:pt>
    <dgm:pt modelId="{780255D9-8660-4697-BCEF-BF89C98D5C10}">
      <dgm:prSet custT="1"/>
      <dgm:spPr/>
      <dgm:t>
        <a:bodyPr/>
        <a:lstStyle/>
        <a:p>
          <a:pPr algn="ctr"/>
          <a:r>
            <a:rPr lang="fr-BE" sz="1000">
              <a:latin typeface="Century Gothic" panose="020B0502020202020204" pitchFamily="34" charset="0"/>
            </a:rPr>
            <a:t>Activités </a:t>
          </a:r>
          <a:r>
            <a:rPr lang="fr-BE" sz="1000" b="1">
              <a:latin typeface="Century Gothic" panose="020B0502020202020204" pitchFamily="34" charset="0"/>
            </a:rPr>
            <a:t>culturelles</a:t>
          </a:r>
        </a:p>
      </dgm:t>
    </dgm:pt>
    <dgm:pt modelId="{CFCADF85-8F20-4AF2-91F9-C51AA56B935F}" type="parTrans" cxnId="{5193CB93-E977-48BC-B71D-B637A984B45A}">
      <dgm:prSet/>
      <dgm:spPr/>
      <dgm:t>
        <a:bodyPr/>
        <a:lstStyle/>
        <a:p>
          <a:pPr algn="ctr"/>
          <a:endParaRPr lang="fr-BE" sz="1000">
            <a:latin typeface="Century Gothic" panose="020B0502020202020204" pitchFamily="34" charset="0"/>
          </a:endParaRPr>
        </a:p>
      </dgm:t>
    </dgm:pt>
    <dgm:pt modelId="{4B460315-4A10-4F86-A4C2-93C858EC5601}" type="sibTrans" cxnId="{5193CB93-E977-48BC-B71D-B637A984B45A}">
      <dgm:prSet/>
      <dgm:spPr/>
      <dgm:t>
        <a:bodyPr/>
        <a:lstStyle/>
        <a:p>
          <a:pPr algn="ctr"/>
          <a:endParaRPr lang="fr-BE" sz="1000">
            <a:latin typeface="Century Gothic" panose="020B0502020202020204" pitchFamily="34" charset="0"/>
          </a:endParaRPr>
        </a:p>
      </dgm:t>
    </dgm:pt>
    <dgm:pt modelId="{8061E6AF-850D-4027-892D-4F6D5E29527C}">
      <dgm:prSet custT="1"/>
      <dgm:spPr/>
      <dgm:t>
        <a:bodyPr/>
        <a:lstStyle/>
        <a:p>
          <a:pPr algn="ctr"/>
          <a:r>
            <a:rPr lang="fr-BE" sz="1000">
              <a:latin typeface="Century Gothic" panose="020B0502020202020204" pitchFamily="34" charset="0"/>
            </a:rPr>
            <a:t>Activités </a:t>
          </a:r>
          <a:r>
            <a:rPr lang="fr-BE" sz="1000" b="1">
              <a:latin typeface="Century Gothic" panose="020B0502020202020204" pitchFamily="34" charset="0"/>
            </a:rPr>
            <a:t>linguistiques</a:t>
          </a:r>
        </a:p>
      </dgm:t>
    </dgm:pt>
    <dgm:pt modelId="{86D893BA-494E-48FA-BE89-D98A45A25165}" type="parTrans" cxnId="{923C7A89-17DD-4F3C-A8E1-CC4B690F0BAF}">
      <dgm:prSet/>
      <dgm:spPr/>
      <dgm:t>
        <a:bodyPr/>
        <a:lstStyle/>
        <a:p>
          <a:pPr algn="ctr"/>
          <a:endParaRPr lang="fr-BE" sz="1000">
            <a:latin typeface="Century Gothic" panose="020B0502020202020204" pitchFamily="34" charset="0"/>
          </a:endParaRPr>
        </a:p>
      </dgm:t>
    </dgm:pt>
    <dgm:pt modelId="{37626557-AA9F-4338-B642-2CBE7F767CAE}" type="sibTrans" cxnId="{923C7A89-17DD-4F3C-A8E1-CC4B690F0BAF}">
      <dgm:prSet/>
      <dgm:spPr/>
      <dgm:t>
        <a:bodyPr/>
        <a:lstStyle/>
        <a:p>
          <a:pPr algn="ctr"/>
          <a:endParaRPr lang="fr-BE" sz="1000">
            <a:latin typeface="Century Gothic" panose="020B0502020202020204" pitchFamily="34" charset="0"/>
          </a:endParaRPr>
        </a:p>
      </dgm:t>
    </dgm:pt>
    <dgm:pt modelId="{E74BE1B3-8728-42FB-9B79-36E8D48F3E5D}" type="pres">
      <dgm:prSet presAssocID="{ED582D55-7AB6-4FB8-8528-89145EB053F7}" presName="compositeShape" presStyleCnt="0">
        <dgm:presLayoutVars>
          <dgm:dir/>
          <dgm:resizeHandles/>
        </dgm:presLayoutVars>
      </dgm:prSet>
      <dgm:spPr/>
    </dgm:pt>
    <dgm:pt modelId="{2F23580D-598A-4498-B5CA-083A91D51DAD}" type="pres">
      <dgm:prSet presAssocID="{ED582D55-7AB6-4FB8-8528-89145EB053F7}" presName="pyramid" presStyleLbl="node1" presStyleIdx="0" presStyleCnt="1" custScaleX="99948" custScaleY="99948" custLinFactNeighborX="-21957" custLinFactNeighborY="26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glow rad="127000">
            <a:schemeClr val="accent3"/>
          </a:glow>
        </a:effectLst>
      </dgm:spPr>
    </dgm:pt>
    <dgm:pt modelId="{DC91781D-F945-4923-952E-92CDDAD422F0}" type="pres">
      <dgm:prSet presAssocID="{ED582D55-7AB6-4FB8-8528-89145EB053F7}" presName="theList" presStyleCnt="0"/>
      <dgm:spPr/>
    </dgm:pt>
    <dgm:pt modelId="{E941C68A-8E10-421A-AC71-61493FAFD2CB}" type="pres">
      <dgm:prSet presAssocID="{1A3DBB92-7007-4523-AC7D-EC46B34210C0}" presName="aNode" presStyleLbl="fgAcc1" presStyleIdx="0" presStyleCnt="5" custLinFactNeighborX="-1374">
        <dgm:presLayoutVars>
          <dgm:bulletEnabled val="1"/>
        </dgm:presLayoutVars>
      </dgm:prSet>
      <dgm:spPr/>
    </dgm:pt>
    <dgm:pt modelId="{AFC1CC2B-A87A-430A-B3E6-2B23DBFBB0FA}" type="pres">
      <dgm:prSet presAssocID="{1A3DBB92-7007-4523-AC7D-EC46B34210C0}" presName="aSpace" presStyleCnt="0"/>
      <dgm:spPr/>
    </dgm:pt>
    <dgm:pt modelId="{06C968F9-6096-49A1-BA66-631F7304D56A}" type="pres">
      <dgm:prSet presAssocID="{0E1EC1D9-7633-4CC4-A4B1-CB4B963F69A1}" presName="aNode" presStyleLbl="fgAcc1" presStyleIdx="1" presStyleCnt="5">
        <dgm:presLayoutVars>
          <dgm:bulletEnabled val="1"/>
        </dgm:presLayoutVars>
      </dgm:prSet>
      <dgm:spPr/>
    </dgm:pt>
    <dgm:pt modelId="{4DAE39F8-A9CC-493D-AC3A-B15DB4978632}" type="pres">
      <dgm:prSet presAssocID="{0E1EC1D9-7633-4CC4-A4B1-CB4B963F69A1}" presName="aSpace" presStyleCnt="0"/>
      <dgm:spPr/>
    </dgm:pt>
    <dgm:pt modelId="{DB23E1ED-1A22-4885-A2FB-59BB8B211985}" type="pres">
      <dgm:prSet presAssocID="{4F5E97D4-2CC8-4452-8A99-141C5C0C10F1}" presName="aNode" presStyleLbl="fgAcc1" presStyleIdx="2" presStyleCnt="5">
        <dgm:presLayoutVars>
          <dgm:bulletEnabled val="1"/>
        </dgm:presLayoutVars>
      </dgm:prSet>
      <dgm:spPr/>
    </dgm:pt>
    <dgm:pt modelId="{BAE4EB0C-68E6-41DA-AF32-68DE4C7A605E}" type="pres">
      <dgm:prSet presAssocID="{4F5E97D4-2CC8-4452-8A99-141C5C0C10F1}" presName="aSpace" presStyleCnt="0"/>
      <dgm:spPr/>
    </dgm:pt>
    <dgm:pt modelId="{945CD6B2-1D26-4471-8E5D-5BA689A5E2DF}" type="pres">
      <dgm:prSet presAssocID="{780255D9-8660-4697-BCEF-BF89C98D5C10}" presName="aNode" presStyleLbl="fgAcc1" presStyleIdx="3" presStyleCnt="5">
        <dgm:presLayoutVars>
          <dgm:bulletEnabled val="1"/>
        </dgm:presLayoutVars>
      </dgm:prSet>
      <dgm:spPr/>
    </dgm:pt>
    <dgm:pt modelId="{3D71ADF2-6B53-4152-818C-40DF00E7E3E8}" type="pres">
      <dgm:prSet presAssocID="{780255D9-8660-4697-BCEF-BF89C98D5C10}" presName="aSpace" presStyleCnt="0"/>
      <dgm:spPr/>
    </dgm:pt>
    <dgm:pt modelId="{F3A6A0E0-D062-4EBE-910B-3CC33A110B5B}" type="pres">
      <dgm:prSet presAssocID="{8061E6AF-850D-4027-892D-4F6D5E29527C}" presName="aNode" presStyleLbl="fgAcc1" presStyleIdx="4" presStyleCnt="5">
        <dgm:presLayoutVars>
          <dgm:bulletEnabled val="1"/>
        </dgm:presLayoutVars>
      </dgm:prSet>
      <dgm:spPr/>
    </dgm:pt>
    <dgm:pt modelId="{8889FA44-B3DE-434D-91E2-5830CEB9FB60}" type="pres">
      <dgm:prSet presAssocID="{8061E6AF-850D-4027-892D-4F6D5E29527C}" presName="aSpace" presStyleCnt="0"/>
      <dgm:spPr/>
    </dgm:pt>
  </dgm:ptLst>
  <dgm:cxnLst>
    <dgm:cxn modelId="{67A4A20C-1881-4DDC-A94E-820BB96E520E}" srcId="{ED582D55-7AB6-4FB8-8528-89145EB053F7}" destId="{1A3DBB92-7007-4523-AC7D-EC46B34210C0}" srcOrd="0" destOrd="0" parTransId="{0C856112-4961-4D0A-8BE9-74C0DED206F0}" sibTransId="{0870B943-5A42-49F1-8895-8687A9AABBB0}"/>
    <dgm:cxn modelId="{25E30D13-8C82-4571-9167-EE6065109502}" type="presOf" srcId="{780255D9-8660-4697-BCEF-BF89C98D5C10}" destId="{945CD6B2-1D26-4471-8E5D-5BA689A5E2DF}" srcOrd="0" destOrd="0" presId="urn:microsoft.com/office/officeart/2005/8/layout/pyramid2"/>
    <dgm:cxn modelId="{59F29C3B-8F0A-4FCE-BDAF-C09E11BE00A2}" type="presOf" srcId="{1A3DBB92-7007-4523-AC7D-EC46B34210C0}" destId="{E941C68A-8E10-421A-AC71-61493FAFD2CB}" srcOrd="0" destOrd="0" presId="urn:microsoft.com/office/officeart/2005/8/layout/pyramid2"/>
    <dgm:cxn modelId="{923C7A89-17DD-4F3C-A8E1-CC4B690F0BAF}" srcId="{ED582D55-7AB6-4FB8-8528-89145EB053F7}" destId="{8061E6AF-850D-4027-892D-4F6D5E29527C}" srcOrd="4" destOrd="0" parTransId="{86D893BA-494E-48FA-BE89-D98A45A25165}" sibTransId="{37626557-AA9F-4338-B642-2CBE7F767CAE}"/>
    <dgm:cxn modelId="{5193CB93-E977-48BC-B71D-B637A984B45A}" srcId="{ED582D55-7AB6-4FB8-8528-89145EB053F7}" destId="{780255D9-8660-4697-BCEF-BF89C98D5C10}" srcOrd="3" destOrd="0" parTransId="{CFCADF85-8F20-4AF2-91F9-C51AA56B935F}" sibTransId="{4B460315-4A10-4F86-A4C2-93C858EC5601}"/>
    <dgm:cxn modelId="{5BD1EC95-7B87-47B8-AC7E-89BF3800859F}" type="presOf" srcId="{ED582D55-7AB6-4FB8-8528-89145EB053F7}" destId="{E74BE1B3-8728-42FB-9B79-36E8D48F3E5D}" srcOrd="0" destOrd="0" presId="urn:microsoft.com/office/officeart/2005/8/layout/pyramid2"/>
    <dgm:cxn modelId="{E0634A99-4466-4CB5-AE93-840FAE1D3846}" type="presOf" srcId="{4F5E97D4-2CC8-4452-8A99-141C5C0C10F1}" destId="{DB23E1ED-1A22-4885-A2FB-59BB8B211985}" srcOrd="0" destOrd="0" presId="urn:microsoft.com/office/officeart/2005/8/layout/pyramid2"/>
    <dgm:cxn modelId="{806934BA-B3D1-40D6-9E28-F3829C18F9B1}" srcId="{ED582D55-7AB6-4FB8-8528-89145EB053F7}" destId="{0E1EC1D9-7633-4CC4-A4B1-CB4B963F69A1}" srcOrd="1" destOrd="0" parTransId="{A51E6921-CB27-4E39-B570-6D972F61E031}" sibTransId="{6B0FF2B1-89AC-4014-B838-34DF19E1E7D2}"/>
    <dgm:cxn modelId="{9E8E75CC-B0C6-4FE9-B756-9E400E975D3D}" type="presOf" srcId="{8061E6AF-850D-4027-892D-4F6D5E29527C}" destId="{F3A6A0E0-D062-4EBE-910B-3CC33A110B5B}" srcOrd="0" destOrd="0" presId="urn:microsoft.com/office/officeart/2005/8/layout/pyramid2"/>
    <dgm:cxn modelId="{3507E3DD-E7C4-4E2C-83FC-F0073B6E6B0D}" srcId="{ED582D55-7AB6-4FB8-8528-89145EB053F7}" destId="{4F5E97D4-2CC8-4452-8A99-141C5C0C10F1}" srcOrd="2" destOrd="0" parTransId="{C02F7003-B721-4F8E-88C6-B7D973D52C6E}" sibTransId="{542EF8C3-776F-434D-814C-D7C2645C17F8}"/>
    <dgm:cxn modelId="{20EE51F3-AEBC-4D4E-8D98-CA93F2F3F33D}" type="presOf" srcId="{0E1EC1D9-7633-4CC4-A4B1-CB4B963F69A1}" destId="{06C968F9-6096-49A1-BA66-631F7304D56A}" srcOrd="0" destOrd="0" presId="urn:microsoft.com/office/officeart/2005/8/layout/pyramid2"/>
    <dgm:cxn modelId="{A859B038-FF05-4560-A91A-7E867A4662D5}" type="presParOf" srcId="{E74BE1B3-8728-42FB-9B79-36E8D48F3E5D}" destId="{2F23580D-598A-4498-B5CA-083A91D51DAD}" srcOrd="0" destOrd="0" presId="urn:microsoft.com/office/officeart/2005/8/layout/pyramid2"/>
    <dgm:cxn modelId="{ED4B7E42-5988-4F14-88DD-DF05B360C8B5}" type="presParOf" srcId="{E74BE1B3-8728-42FB-9B79-36E8D48F3E5D}" destId="{DC91781D-F945-4923-952E-92CDDAD422F0}" srcOrd="1" destOrd="0" presId="urn:microsoft.com/office/officeart/2005/8/layout/pyramid2"/>
    <dgm:cxn modelId="{814E27D0-63FE-476E-B2C3-E551478A3E7E}" type="presParOf" srcId="{DC91781D-F945-4923-952E-92CDDAD422F0}" destId="{E941C68A-8E10-421A-AC71-61493FAFD2CB}" srcOrd="0" destOrd="0" presId="urn:microsoft.com/office/officeart/2005/8/layout/pyramid2"/>
    <dgm:cxn modelId="{04E8A682-4EA5-4934-8EA7-C3199581A4EA}" type="presParOf" srcId="{DC91781D-F945-4923-952E-92CDDAD422F0}" destId="{AFC1CC2B-A87A-430A-B3E6-2B23DBFBB0FA}" srcOrd="1" destOrd="0" presId="urn:microsoft.com/office/officeart/2005/8/layout/pyramid2"/>
    <dgm:cxn modelId="{45BBC0A6-CEF7-4962-A7BE-05D1C32C87A2}" type="presParOf" srcId="{DC91781D-F945-4923-952E-92CDDAD422F0}" destId="{06C968F9-6096-49A1-BA66-631F7304D56A}" srcOrd="2" destOrd="0" presId="urn:microsoft.com/office/officeart/2005/8/layout/pyramid2"/>
    <dgm:cxn modelId="{FF84134F-A710-41E2-9A46-5D3755CCC045}" type="presParOf" srcId="{DC91781D-F945-4923-952E-92CDDAD422F0}" destId="{4DAE39F8-A9CC-493D-AC3A-B15DB4978632}" srcOrd="3" destOrd="0" presId="urn:microsoft.com/office/officeart/2005/8/layout/pyramid2"/>
    <dgm:cxn modelId="{B12CCAB4-97BD-47BF-912E-A97CF206C7BD}" type="presParOf" srcId="{DC91781D-F945-4923-952E-92CDDAD422F0}" destId="{DB23E1ED-1A22-4885-A2FB-59BB8B211985}" srcOrd="4" destOrd="0" presId="urn:microsoft.com/office/officeart/2005/8/layout/pyramid2"/>
    <dgm:cxn modelId="{D892B1A8-AD04-4FFD-9400-4399D7677076}" type="presParOf" srcId="{DC91781D-F945-4923-952E-92CDDAD422F0}" destId="{BAE4EB0C-68E6-41DA-AF32-68DE4C7A605E}" srcOrd="5" destOrd="0" presId="urn:microsoft.com/office/officeart/2005/8/layout/pyramid2"/>
    <dgm:cxn modelId="{8C333F67-3A23-471D-B76E-A324C8E46020}" type="presParOf" srcId="{DC91781D-F945-4923-952E-92CDDAD422F0}" destId="{945CD6B2-1D26-4471-8E5D-5BA689A5E2DF}" srcOrd="6" destOrd="0" presId="urn:microsoft.com/office/officeart/2005/8/layout/pyramid2"/>
    <dgm:cxn modelId="{DC7AA326-69B0-46E2-89E0-4324EE6E5000}" type="presParOf" srcId="{DC91781D-F945-4923-952E-92CDDAD422F0}" destId="{3D71ADF2-6B53-4152-818C-40DF00E7E3E8}" srcOrd="7" destOrd="0" presId="urn:microsoft.com/office/officeart/2005/8/layout/pyramid2"/>
    <dgm:cxn modelId="{B5CADA18-9CFE-40F5-A4E1-3DE9D8F9E3BB}" type="presParOf" srcId="{DC91781D-F945-4923-952E-92CDDAD422F0}" destId="{F3A6A0E0-D062-4EBE-910B-3CC33A110B5B}" srcOrd="8" destOrd="0" presId="urn:microsoft.com/office/officeart/2005/8/layout/pyramid2"/>
    <dgm:cxn modelId="{240454EE-AB3D-47F3-A4BA-19A5492A5C80}" type="presParOf" srcId="{DC91781D-F945-4923-952E-92CDDAD422F0}" destId="{8889FA44-B3DE-434D-91E2-5830CEB9FB6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3580D-598A-4498-B5CA-083A91D51DAD}">
      <dsp:nvSpPr>
        <dsp:cNvPr id="0" name=""/>
        <dsp:cNvSpPr/>
      </dsp:nvSpPr>
      <dsp:spPr>
        <a:xfrm>
          <a:off x="20" y="2488"/>
          <a:ext cx="4782235" cy="4782235"/>
        </a:xfrm>
        <a:prstGeom prst="triangl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tx1"/>
          </a:solidFill>
          <a:prstDash val="solid"/>
        </a:ln>
        <a:effectLst>
          <a:glow rad="127000">
            <a:schemeClr val="accent3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1C68A-8E10-421A-AC71-61493FAFD2CB}">
      <dsp:nvSpPr>
        <dsp:cNvPr id="0" name=""/>
        <dsp:cNvSpPr/>
      </dsp:nvSpPr>
      <dsp:spPr>
        <a:xfrm>
          <a:off x="3398988" y="478939"/>
          <a:ext cx="3110070" cy="680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>
              <a:latin typeface="Century Gothic" panose="020B0502020202020204" pitchFamily="34" charset="0"/>
            </a:rPr>
            <a:t>Activités </a:t>
          </a:r>
          <a:r>
            <a:rPr lang="fr-BE" sz="1000" b="1" kern="1200">
              <a:latin typeface="Century Gothic" panose="020B0502020202020204" pitchFamily="34" charset="0"/>
            </a:rPr>
            <a:t>sportives</a:t>
          </a:r>
        </a:p>
      </dsp:txBody>
      <dsp:txXfrm>
        <a:off x="3432199" y="512150"/>
        <a:ext cx="3043648" cy="613905"/>
      </dsp:txXfrm>
    </dsp:sp>
    <dsp:sp modelId="{06C968F9-6096-49A1-BA66-631F7304D56A}">
      <dsp:nvSpPr>
        <dsp:cNvPr id="0" name=""/>
        <dsp:cNvSpPr/>
      </dsp:nvSpPr>
      <dsp:spPr>
        <a:xfrm>
          <a:off x="3441720" y="1244308"/>
          <a:ext cx="3110070" cy="680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>
              <a:latin typeface="Century Gothic" panose="020B0502020202020204" pitchFamily="34" charset="0"/>
            </a:rPr>
            <a:t>Activités de </a:t>
          </a:r>
          <a:r>
            <a:rPr lang="fr-BE" sz="1000" b="1" kern="1200">
              <a:latin typeface="Century Gothic" panose="020B0502020202020204" pitchFamily="34" charset="0"/>
            </a:rPr>
            <a:t>vacances</a:t>
          </a:r>
        </a:p>
      </dsp:txBody>
      <dsp:txXfrm>
        <a:off x="3474931" y="1277519"/>
        <a:ext cx="3043648" cy="613905"/>
      </dsp:txXfrm>
    </dsp:sp>
    <dsp:sp modelId="{DB23E1ED-1A22-4885-A2FB-59BB8B211985}">
      <dsp:nvSpPr>
        <dsp:cNvPr id="0" name=""/>
        <dsp:cNvSpPr/>
      </dsp:nvSpPr>
      <dsp:spPr>
        <a:xfrm>
          <a:off x="3441720" y="2009677"/>
          <a:ext cx="3110070" cy="680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b="1" kern="1200">
              <a:latin typeface="Century Gothic" panose="020B0502020202020204" pitchFamily="34" charset="0"/>
            </a:rPr>
            <a:t>mouvement de jeunesse</a:t>
          </a:r>
        </a:p>
      </dsp:txBody>
      <dsp:txXfrm>
        <a:off x="3474931" y="2042888"/>
        <a:ext cx="3043648" cy="613905"/>
      </dsp:txXfrm>
    </dsp:sp>
    <dsp:sp modelId="{945CD6B2-1D26-4471-8E5D-5BA689A5E2DF}">
      <dsp:nvSpPr>
        <dsp:cNvPr id="0" name=""/>
        <dsp:cNvSpPr/>
      </dsp:nvSpPr>
      <dsp:spPr>
        <a:xfrm>
          <a:off x="3441720" y="2775046"/>
          <a:ext cx="3110070" cy="680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>
              <a:latin typeface="Century Gothic" panose="020B0502020202020204" pitchFamily="34" charset="0"/>
            </a:rPr>
            <a:t>Activités </a:t>
          </a:r>
          <a:r>
            <a:rPr lang="fr-BE" sz="1000" b="1" kern="1200">
              <a:latin typeface="Century Gothic" panose="020B0502020202020204" pitchFamily="34" charset="0"/>
            </a:rPr>
            <a:t>culturelles</a:t>
          </a:r>
        </a:p>
      </dsp:txBody>
      <dsp:txXfrm>
        <a:off x="3474931" y="2808257"/>
        <a:ext cx="3043648" cy="613905"/>
      </dsp:txXfrm>
    </dsp:sp>
    <dsp:sp modelId="{F3A6A0E0-D062-4EBE-910B-3CC33A110B5B}">
      <dsp:nvSpPr>
        <dsp:cNvPr id="0" name=""/>
        <dsp:cNvSpPr/>
      </dsp:nvSpPr>
      <dsp:spPr>
        <a:xfrm>
          <a:off x="3441720" y="3540415"/>
          <a:ext cx="3110070" cy="680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000" kern="1200">
              <a:latin typeface="Century Gothic" panose="020B0502020202020204" pitchFamily="34" charset="0"/>
            </a:rPr>
            <a:t>Activités </a:t>
          </a:r>
          <a:r>
            <a:rPr lang="fr-BE" sz="1000" b="1" kern="1200">
              <a:latin typeface="Century Gothic" panose="020B0502020202020204" pitchFamily="34" charset="0"/>
            </a:rPr>
            <a:t>linguistiques</a:t>
          </a:r>
        </a:p>
      </dsp:txBody>
      <dsp:txXfrm>
        <a:off x="3474931" y="3573626"/>
        <a:ext cx="3043648" cy="613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E3E52EA-FD81-E159-0CC3-7333D58A86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Présentation au Collège communal du 16 juin et au Conseil communal du 29 juin 2022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56CB8B-A58F-973D-5B28-FD614916C6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4454A-1A0E-47E7-B097-1E5D26976A85}" type="datetimeFigureOut">
              <a:rPr lang="fr-BE" smtClean="0"/>
              <a:t>03-12-24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B44198-3615-BA5D-625E-77D78DA882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37471C-B003-9A86-7BA9-63EFF609D8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EBD43-10C6-4B9C-B276-C48F42EDAD4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397473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Présentation au Collège communal du 16 juin et au Conseil communal du 29 juin 2022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88838-5AAB-9247-99AA-0EF48F9E4DCC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085" y="4780250"/>
            <a:ext cx="5440680" cy="391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395DC-337C-6445-BFC6-058D6DA774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77131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000" y="576172"/>
            <a:ext cx="7380000" cy="3233829"/>
          </a:xfrm>
        </p:spPr>
        <p:txBody>
          <a:bodyPr anchor="b">
            <a:normAutofit/>
          </a:bodyPr>
          <a:lstStyle>
            <a:lvl1pPr algn="ctr">
              <a:defRPr sz="4800" b="0" cap="none" spc="5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6000" y="4133521"/>
            <a:ext cx="7380000" cy="21607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cap="all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30630EC-A574-AC44-9677-2BFF79AF748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74633" y="-1436971"/>
            <a:ext cx="3600000" cy="3221395"/>
            <a:chOff x="5742269" y="528639"/>
            <a:chExt cx="1878746" cy="1681162"/>
          </a:xfrm>
        </p:grpSpPr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4C57255E-C8D8-F249-BE13-6AF219669F5E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6B74D4B9-4A9E-9046-99E6-8178028DA86C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025D2922-118D-7441-B551-1C8BAE29D680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2CB8393C-7873-4E4C-ABF1-C613CDF70A85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C3279A17-54C0-9C44-B220-7BB55C4FAE62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6EAF330B-71F9-E64A-B638-C7B18707CB44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EF9FD94A-1A5D-5F4A-9315-9EEEB57222E1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D9CEB3B-F8DD-9746-89C7-92FE3CE4B1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85937" y="5086021"/>
            <a:ext cx="3600000" cy="3221395"/>
            <a:chOff x="5742269" y="528639"/>
            <a:chExt cx="1878746" cy="1681162"/>
          </a:xfrm>
        </p:grpSpPr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BD14505B-09D4-E24E-BDAA-FAA21C8B7AE2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577FDFD9-802A-324B-8FCD-D4DE23F27156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EFDFC2A1-9CE6-7D47-A771-53D51552A190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ECDAD0B-C44E-EA44-8F3D-403AE3C04DD6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13C1D390-66E1-8E48-BE27-45FEBB38F897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8A352C0E-30D2-2541-93BA-5191D30740ED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623092F5-98CA-594B-896E-B31C4292B1D9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5249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000" y="1828800"/>
            <a:ext cx="4466375" cy="39599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3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769" y="1833000"/>
            <a:ext cx="4466375" cy="39546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3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1DE791E-14C1-8540-B59C-3253B4228C7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90470" y="3392130"/>
            <a:ext cx="3600000" cy="3221395"/>
            <a:chOff x="5742269" y="528639"/>
            <a:chExt cx="1878746" cy="1681162"/>
          </a:xfrm>
        </p:grpSpPr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5410342E-736C-2640-83E9-0796B4B7BB20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2D2896B1-985A-2B43-BC5E-FA7EEC6EB5D9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E3D6C5EE-7DB8-3A4C-A6FC-302A076B73ED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0A4EED9E-2EEA-3440-AF91-8C4070A3E62D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7B38ACAE-5EDC-E44D-BF59-0BA16132FFF5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95394112-502B-644E-B9B1-209CB64AD193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3DB9F288-8C9F-CD48-B16A-4F85D2C73C33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3488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– Sans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000" y="1828800"/>
            <a:ext cx="4466375" cy="39599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3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769" y="1833000"/>
            <a:ext cx="4466375" cy="395468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3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35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+ pavé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4769" y="1828800"/>
            <a:ext cx="4466375" cy="3959999"/>
          </a:xfrm>
        </p:spPr>
        <p:txBody>
          <a:bodyPr tIns="612000">
            <a:normAutofit/>
          </a:bodyPr>
          <a:lstStyle>
            <a:lvl1pPr>
              <a:defRPr sz="18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3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28801"/>
            <a:ext cx="5072374" cy="5029200"/>
          </a:xfrm>
          <a:prstGeom prst="round1Rect">
            <a:avLst>
              <a:gd name="adj" fmla="val 13073"/>
            </a:avLst>
          </a:prstGeom>
          <a:solidFill>
            <a:schemeClr val="bg1"/>
          </a:solidFill>
          <a:effectLst>
            <a:outerShdw sx="1000" sy="1000" algn="ctr" rotWithShape="0">
              <a:srgbClr val="000000"/>
            </a:outerShdw>
          </a:effectLst>
        </p:spPr>
        <p:txBody>
          <a:bodyPr vert="horz" lIns="612000" tIns="612000" rIns="612000" bIns="612000" anchor="t" anchorCtr="0">
            <a:normAutofit/>
          </a:bodyPr>
          <a:lstStyle>
            <a:lvl1pPr algn="l"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 algn="l"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2pPr>
            <a:lvl3pPr algn="l">
              <a:buClr>
                <a:schemeClr val="accent3"/>
              </a:buClr>
              <a:defRPr sz="1400">
                <a:solidFill>
                  <a:schemeClr val="tx1"/>
                </a:solidFill>
              </a:defRPr>
            </a:lvl3pPr>
            <a:lvl4pPr algn="l">
              <a:buClr>
                <a:schemeClr val="tx1"/>
              </a:buClr>
              <a:defRPr sz="1200">
                <a:solidFill>
                  <a:schemeClr val="tx1"/>
                </a:solidFill>
              </a:defRPr>
            </a:lvl4pPr>
            <a:lvl5pPr algn="l">
              <a:buClr>
                <a:schemeClr val="tx1"/>
              </a:buCl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359678CD-34C3-8F44-AAEE-5E2BD9A126B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90470" y="3392130"/>
            <a:ext cx="3600000" cy="3221395"/>
            <a:chOff x="5742269" y="528639"/>
            <a:chExt cx="1878746" cy="1681162"/>
          </a:xfrm>
        </p:grpSpPr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179A6B33-DA6F-2B48-AA2F-264164E30790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D3C5D215-CD8B-1849-87B1-3B67C381F496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466D414F-0CB5-DE46-A2DD-FD07BFCFE988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65B4CBE2-FE28-A04B-B866-4E6DABFAD4BA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7061574-BEC2-9C49-B07E-9051031D79DB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1AAD059E-D766-594A-AC5C-7502B772B34D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120B7B38-8E02-9D4A-ACD6-A22E7BDB0596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665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+ pavé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28801"/>
            <a:ext cx="5072374" cy="5029200"/>
          </a:xfrm>
          <a:prstGeom prst="round1Rect">
            <a:avLst>
              <a:gd name="adj" fmla="val 13073"/>
            </a:avLst>
          </a:prstGeom>
          <a:solidFill>
            <a:schemeClr val="accent4"/>
          </a:solidFill>
          <a:effectLst>
            <a:outerShdw sx="1000" sy="1000" algn="ctr" rotWithShape="0">
              <a:srgbClr val="000000"/>
            </a:outerShdw>
          </a:effectLst>
        </p:spPr>
        <p:txBody>
          <a:bodyPr vert="horz" lIns="612000" tIns="612000" rIns="612000" bIns="612000" anchor="t" anchorCtr="0">
            <a:normAutofit/>
          </a:bodyPr>
          <a:lstStyle>
            <a:lvl1pPr algn="l">
              <a:buClr>
                <a:schemeClr val="tx1"/>
              </a:buClr>
              <a:defRPr sz="1800">
                <a:solidFill>
                  <a:schemeClr val="tx1"/>
                </a:solidFill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</a:defRPr>
            </a:lvl2pPr>
            <a:lvl3pPr algn="l">
              <a:buClr>
                <a:schemeClr val="tx1"/>
              </a:buClr>
              <a:defRPr sz="1400">
                <a:solidFill>
                  <a:schemeClr val="tx1"/>
                </a:solidFill>
              </a:defRPr>
            </a:lvl3pPr>
            <a:lvl4pPr algn="l">
              <a:buClr>
                <a:schemeClr val="tx1"/>
              </a:buClr>
              <a:defRPr sz="1200">
                <a:solidFill>
                  <a:schemeClr val="tx1"/>
                </a:solidFill>
              </a:defRPr>
            </a:lvl4pPr>
            <a:lvl5pPr algn="l">
              <a:buClr>
                <a:schemeClr val="tx1"/>
              </a:buCl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359678CD-34C3-8F44-AAEE-5E2BD9A126B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90470" y="3392130"/>
            <a:ext cx="3600000" cy="3221395"/>
            <a:chOff x="5742269" y="528639"/>
            <a:chExt cx="1878746" cy="1681162"/>
          </a:xfrm>
        </p:grpSpPr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179A6B33-DA6F-2B48-AA2F-264164E30790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D3C5D215-CD8B-1849-87B1-3B67C381F496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466D414F-0CB5-DE46-A2DD-FD07BFCFE988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65B4CBE2-FE28-A04B-B866-4E6DABFAD4BA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7061574-BEC2-9C49-B07E-9051031D79DB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1AAD059E-D766-594A-AC5C-7502B772B34D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120B7B38-8E02-9D4A-ACD6-A22E7BDB0596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C9E4490-39A2-284C-838B-1E08F4B79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4769" y="1828800"/>
            <a:ext cx="4466375" cy="3959999"/>
          </a:xfrm>
        </p:spPr>
        <p:txBody>
          <a:bodyPr tIns="612000">
            <a:normAutofit/>
          </a:bodyPr>
          <a:lstStyle>
            <a:lvl1pPr>
              <a:defRPr sz="18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3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2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+ pavé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28801"/>
            <a:ext cx="5072374" cy="5029200"/>
          </a:xfrm>
          <a:prstGeom prst="round1Rect">
            <a:avLst>
              <a:gd name="adj" fmla="val 13073"/>
            </a:avLst>
          </a:prstGeom>
          <a:solidFill>
            <a:schemeClr val="accent5"/>
          </a:solidFill>
          <a:effectLst>
            <a:outerShdw sx="1000" sy="1000" algn="ctr" rotWithShape="0">
              <a:srgbClr val="000000"/>
            </a:outerShdw>
          </a:effectLst>
        </p:spPr>
        <p:txBody>
          <a:bodyPr vert="horz" lIns="612000" tIns="612000" rIns="612000" bIns="612000" anchor="t" anchorCtr="0">
            <a:normAutofit/>
          </a:bodyPr>
          <a:lstStyle>
            <a:lvl1pPr algn="l">
              <a:buClr>
                <a:schemeClr val="tx1"/>
              </a:buClr>
              <a:defRPr sz="1800">
                <a:solidFill>
                  <a:schemeClr val="tx1"/>
                </a:solidFill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</a:defRPr>
            </a:lvl2pPr>
            <a:lvl3pPr algn="l">
              <a:buClr>
                <a:schemeClr val="tx1"/>
              </a:buClr>
              <a:defRPr sz="1400">
                <a:solidFill>
                  <a:schemeClr val="tx1"/>
                </a:solidFill>
              </a:defRPr>
            </a:lvl3pPr>
            <a:lvl4pPr algn="l">
              <a:buClr>
                <a:schemeClr val="tx1"/>
              </a:buClr>
              <a:defRPr sz="1200">
                <a:solidFill>
                  <a:schemeClr val="tx1"/>
                </a:solidFill>
              </a:defRPr>
            </a:lvl4pPr>
            <a:lvl5pPr algn="l">
              <a:buClr>
                <a:schemeClr val="tx1"/>
              </a:buCl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359678CD-34C3-8F44-AAEE-5E2BD9A126B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90470" y="3392130"/>
            <a:ext cx="3600000" cy="3221395"/>
            <a:chOff x="5742269" y="528639"/>
            <a:chExt cx="1878746" cy="1681162"/>
          </a:xfrm>
        </p:grpSpPr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179A6B33-DA6F-2B48-AA2F-264164E30790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D3C5D215-CD8B-1849-87B1-3B67C381F496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466D414F-0CB5-DE46-A2DD-FD07BFCFE988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65B4CBE2-FE28-A04B-B866-4E6DABFAD4BA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7061574-BEC2-9C49-B07E-9051031D79DB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1AAD059E-D766-594A-AC5C-7502B772B34D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120B7B38-8E02-9D4A-ACD6-A22E7BDB0596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F5D9D8B-B0A6-0442-BE60-9819206B4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4769" y="1828800"/>
            <a:ext cx="4466375" cy="3959999"/>
          </a:xfrm>
        </p:spPr>
        <p:txBody>
          <a:bodyPr tIns="612000">
            <a:normAutofit/>
          </a:bodyPr>
          <a:lstStyle>
            <a:lvl1pPr>
              <a:defRPr sz="18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3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86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+ pavé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28801"/>
            <a:ext cx="5072374" cy="5029200"/>
          </a:xfrm>
          <a:prstGeom prst="round1Rect">
            <a:avLst>
              <a:gd name="adj" fmla="val 13073"/>
            </a:avLst>
          </a:prstGeom>
          <a:solidFill>
            <a:schemeClr val="accent6"/>
          </a:solidFill>
          <a:effectLst>
            <a:outerShdw sx="1000" sy="1000" algn="ctr" rotWithShape="0">
              <a:srgbClr val="000000"/>
            </a:outerShdw>
          </a:effectLst>
        </p:spPr>
        <p:txBody>
          <a:bodyPr vert="horz" lIns="612000" tIns="612000" rIns="612000" bIns="612000" anchor="t" anchorCtr="0">
            <a:normAutofit/>
          </a:bodyPr>
          <a:lstStyle>
            <a:lvl1pPr algn="l">
              <a:buClr>
                <a:schemeClr val="tx1"/>
              </a:buClr>
              <a:defRPr sz="1800">
                <a:solidFill>
                  <a:schemeClr val="tx1"/>
                </a:solidFill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</a:defRPr>
            </a:lvl2pPr>
            <a:lvl3pPr algn="l">
              <a:buClr>
                <a:schemeClr val="tx1"/>
              </a:buClr>
              <a:defRPr sz="1400">
                <a:solidFill>
                  <a:schemeClr val="tx1"/>
                </a:solidFill>
              </a:defRPr>
            </a:lvl3pPr>
            <a:lvl4pPr algn="l">
              <a:buClr>
                <a:schemeClr val="tx1"/>
              </a:buClr>
              <a:defRPr sz="1200">
                <a:solidFill>
                  <a:schemeClr val="tx1"/>
                </a:solidFill>
              </a:defRPr>
            </a:lvl4pPr>
            <a:lvl5pPr algn="l">
              <a:buClr>
                <a:schemeClr val="tx1"/>
              </a:buCl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359678CD-34C3-8F44-AAEE-5E2BD9A126B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90470" y="3392130"/>
            <a:ext cx="3600000" cy="3221395"/>
            <a:chOff x="5742269" y="528639"/>
            <a:chExt cx="1878746" cy="1681162"/>
          </a:xfrm>
        </p:grpSpPr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179A6B33-DA6F-2B48-AA2F-264164E30790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D3C5D215-CD8B-1849-87B1-3B67C381F496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466D414F-0CB5-DE46-A2DD-FD07BFCFE988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65B4CBE2-FE28-A04B-B866-4E6DABFAD4BA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7061574-BEC2-9C49-B07E-9051031D79DB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1AAD059E-D766-594A-AC5C-7502B772B34D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120B7B38-8E02-9D4A-ACD6-A22E7BDB0596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11A9BDC-A3F5-B54A-9E10-7DD0A70BE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4769" y="1828800"/>
            <a:ext cx="4466375" cy="3959999"/>
          </a:xfrm>
        </p:spPr>
        <p:txBody>
          <a:bodyPr tIns="612000">
            <a:normAutofit/>
          </a:bodyPr>
          <a:lstStyle>
            <a:lvl1pPr>
              <a:defRPr sz="18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3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67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00" y="1825657"/>
            <a:ext cx="4490849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30295" y="1825657"/>
            <a:ext cx="4490849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CCF63E3F-E1B3-AD41-8CC8-E730AC0A5E8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90470" y="3392130"/>
            <a:ext cx="3600000" cy="3221395"/>
            <a:chOff x="5742269" y="528639"/>
            <a:chExt cx="1878746" cy="1681162"/>
          </a:xfrm>
        </p:grpSpPr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B085D903-E8FE-9742-B51A-47F8C7CF253C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BB786482-601F-254E-BCA7-E9029770C765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4BA521B7-AD4D-5648-9400-344780D7C9CE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F821538A-BDA5-4541-A621-75078CAE7946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4419CEF2-07B9-274D-9AE3-80AF199BA39C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4B96BBAC-1725-8B47-95DA-DC0C98DED963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233BCF8F-AC15-9241-BA4D-1CE4792DEB32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2E5135C-A584-3A43-A5FD-E5EEB0AD343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6000" y="2613609"/>
            <a:ext cx="4466375" cy="317525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3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28F8A33B-083B-4D4E-816C-9DE65AED841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554769" y="2617810"/>
            <a:ext cx="4466375" cy="31709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3"/>
              </a:buClr>
              <a:defRPr sz="14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04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32889C1-9E16-BF47-A4F6-A2E1DBB638E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90470" y="3392130"/>
            <a:ext cx="3600000" cy="3221395"/>
            <a:chOff x="5742269" y="528639"/>
            <a:chExt cx="1878746" cy="1681162"/>
          </a:xfrm>
        </p:grpSpPr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313B859A-148E-7141-B521-EDE60F9E3BD4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4E3056C7-4278-9643-9FD0-931673285D76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D6D85B2A-A45D-0C4B-A861-82146B2BD08C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C67EDD49-962B-DB47-A8A4-030FC8286E59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AB00CC7E-9F04-6545-A07B-61D5844FB2AA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A96C0EC8-34DE-3D48-A207-7922D2A9A76E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AFDE3BAD-48AA-6B49-B6A8-84D01F14FB80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62155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7BFC682F-7D0C-7040-B4B4-76FA6646682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74633" y="-1436971"/>
            <a:ext cx="3600000" cy="3221395"/>
            <a:chOff x="5742269" y="528639"/>
            <a:chExt cx="1878746" cy="1681162"/>
          </a:xfrm>
        </p:grpSpPr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C6C8E9A3-6E54-214D-8E87-381A1E731B9F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chemeClr val="bg2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70532EAA-432E-9743-8C55-8E5A6568681D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chemeClr val="bg2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33DE4889-D493-5D44-AAB3-61B34F0647F5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chemeClr val="bg2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0FD13871-302E-4E4E-BF31-A66554A11A13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chemeClr val="bg2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63EA8251-E512-4240-B1DA-611A48269C87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D0CEA332-0325-DE44-A2F7-4F3549544535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64D7632D-4F5E-CE46-9599-EB69EEB1F378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C9B0C09-3240-D048-ADF6-141B62CF70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85937" y="5086021"/>
            <a:ext cx="3600000" cy="3221395"/>
            <a:chOff x="5742269" y="528639"/>
            <a:chExt cx="1878746" cy="1681162"/>
          </a:xfrm>
        </p:grpSpPr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B341374F-D550-D24D-B047-7423B143062C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chemeClr val="bg2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276FABD6-05F1-8A41-87D1-BB3DEDD9F4E6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chemeClr val="bg2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9FFC89E1-F19C-1C45-8902-31CB9D70E465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chemeClr val="bg2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7BAAB336-922E-6246-89FD-B98345B70D91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chemeClr val="bg2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F72A0F4B-9174-E648-954B-EDCC3A6FAEDD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F5A6B95B-039A-8749-9A90-160A2C505B8C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FECD8966-31DE-7C47-BD27-ED27A17BC49C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0952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/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6000" y="4848129"/>
            <a:ext cx="7380000" cy="748312"/>
          </a:xfrm>
        </p:spPr>
        <p:txBody>
          <a:bodyPr anchor="b">
            <a:normAutofit/>
          </a:bodyPr>
          <a:lstStyle>
            <a:lvl1pPr algn="ctr">
              <a:defRPr sz="2000" b="0" cap="all" spc="5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6000" y="5765554"/>
            <a:ext cx="7380000" cy="528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 cap="none" spc="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30630EC-A574-AC44-9677-2BFF79AF748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374633" y="-1438797"/>
            <a:ext cx="3600000" cy="3221395"/>
            <a:chOff x="5742269" y="528639"/>
            <a:chExt cx="1878746" cy="1681162"/>
          </a:xfrm>
        </p:grpSpPr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4C57255E-C8D8-F249-BE13-6AF219669F5E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6B74D4B9-4A9E-9046-99E6-8178028DA86C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025D2922-118D-7441-B551-1C8BAE29D680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2CB8393C-7873-4E4C-ABF1-C613CDF70A85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C3279A17-54C0-9C44-B220-7BB55C4FAE62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6EAF330B-71F9-E64A-B638-C7B18707CB44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EF9FD94A-1A5D-5F4A-9315-9EEEB57222E1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D9CEB3B-F8DD-9746-89C7-92FE3CE4B1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85937" y="5086021"/>
            <a:ext cx="3600000" cy="3221395"/>
            <a:chOff x="5742269" y="528639"/>
            <a:chExt cx="1878746" cy="1681162"/>
          </a:xfrm>
        </p:grpSpPr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BD14505B-09D4-E24E-BDAA-FAA21C8B7AE2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577FDFD9-802A-324B-8FCD-D4DE23F27156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EFDFC2A1-9CE6-7D47-A771-53D51552A190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ECDAD0B-C44E-EA44-8F3D-403AE3C04DD6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13C1D390-66E1-8E48-BE27-45FEBB38F897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8A352C0E-30D2-2541-93BA-5191D30740ED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623092F5-98CA-594B-896E-B31C4292B1D9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5" name="Graphique 4">
            <a:extLst>
              <a:ext uri="{FF2B5EF4-FFF2-40B4-BE49-F238E27FC236}">
                <a16:creationId xmlns:a16="http://schemas.microsoft.com/office/drawing/2014/main" id="{FFD333D9-3713-7D4F-A74D-6D00877A8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40117" y="2979000"/>
            <a:ext cx="371176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id="{0D9CEB3B-F8DD-9746-89C7-92FE3CE4B1E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800000" y="657605"/>
            <a:ext cx="3600000" cy="3221395"/>
            <a:chOff x="5742269" y="528639"/>
            <a:chExt cx="1878746" cy="1681162"/>
          </a:xfrm>
        </p:grpSpPr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BD14505B-09D4-E24E-BDAA-FAA21C8B7AE2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577FDFD9-802A-324B-8FCD-D4DE23F27156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EFDFC2A1-9CE6-7D47-A771-53D51552A190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ECDAD0B-C44E-EA44-8F3D-403AE3C04DD6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rgbClr val="FFFFF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13C1D390-66E1-8E48-BE27-45FEBB38F897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8A352C0E-30D2-2541-93BA-5191D30740ED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623092F5-98CA-594B-896E-B31C4292B1D9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5" name="Graphique 4">
            <a:extLst>
              <a:ext uri="{FF2B5EF4-FFF2-40B4-BE49-F238E27FC236}">
                <a16:creationId xmlns:a16="http://schemas.microsoft.com/office/drawing/2014/main" id="{FFD333D9-3713-7D4F-A74D-6D00877A8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4195" y="2979000"/>
            <a:ext cx="3711765" cy="90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A57126-44D0-4D44-AD58-E09D8707ADC4}"/>
              </a:ext>
            </a:extLst>
          </p:cNvPr>
          <p:cNvSpPr txBox="1"/>
          <p:nvPr userDrawn="1"/>
        </p:nvSpPr>
        <p:spPr>
          <a:xfrm>
            <a:off x="5394195" y="4569567"/>
            <a:ext cx="52578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b="1" spc="50" baseline="0" dirty="0"/>
              <a:t>Administration Communale </a:t>
            </a:r>
          </a:p>
          <a:p>
            <a:r>
              <a:rPr lang="fr-FR" spc="50" baseline="0" dirty="0"/>
              <a:t>Avenue des Déportés, 48 </a:t>
            </a:r>
            <a:r>
              <a:rPr lang="fr-FR" spc="50" baseline="0" dirty="0">
                <a:solidFill>
                  <a:schemeClr val="accent1"/>
                </a:solidFill>
              </a:rPr>
              <a:t>|</a:t>
            </a:r>
            <a:r>
              <a:rPr lang="fr-FR" spc="50" baseline="0" dirty="0"/>
              <a:t> B-1367 </a:t>
            </a:r>
            <a:r>
              <a:rPr lang="fr-FR" spc="50" baseline="0" dirty="0" err="1"/>
              <a:t>Ramillies</a:t>
            </a:r>
            <a:endParaRPr lang="fr-FR" spc="50" baseline="0" dirty="0"/>
          </a:p>
          <a:p>
            <a:endParaRPr lang="fr-FR" spc="50" baseline="0" dirty="0"/>
          </a:p>
          <a:p>
            <a:r>
              <a:rPr lang="fr-FR" sz="2600" b="1" spc="200" baseline="0" dirty="0" err="1"/>
              <a:t>www.ramillies.be</a:t>
            </a:r>
            <a:endParaRPr lang="fr-FR" sz="2600" b="1" spc="200" baseline="0" dirty="0"/>
          </a:p>
        </p:txBody>
      </p:sp>
    </p:spTree>
    <p:extLst>
      <p:ext uri="{BB962C8B-B14F-4D97-AF65-F5344CB8AC3E}">
        <p14:creationId xmlns:p14="http://schemas.microsoft.com/office/powerpoint/2010/main" val="250161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– 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7CCC2A36-0F19-0241-956D-C128CC258BCA}"/>
              </a:ext>
            </a:extLst>
          </p:cNvPr>
          <p:cNvSpPr/>
          <p:nvPr userDrawn="1"/>
        </p:nvSpPr>
        <p:spPr>
          <a:xfrm rot="10800000">
            <a:off x="605999" y="0"/>
            <a:ext cx="3240000" cy="5400000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1328AF6-2B2F-4044-A0D1-85EC91F543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998" y="2160001"/>
            <a:ext cx="3240000" cy="3240000"/>
          </a:xfrm>
        </p:spPr>
        <p:txBody>
          <a:bodyPr rIns="360000" anchor="ctr" anchorCtr="0">
            <a:normAutofit/>
          </a:bodyPr>
          <a:lstStyle>
            <a:lvl1pPr marL="0" indent="0" algn="r">
              <a:buNone/>
              <a:defRPr sz="12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496" y="3537288"/>
            <a:ext cx="7206504" cy="950976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93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– Blan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7CCC2A36-0F19-0241-956D-C128CC258BCA}"/>
              </a:ext>
            </a:extLst>
          </p:cNvPr>
          <p:cNvSpPr/>
          <p:nvPr userDrawn="1"/>
        </p:nvSpPr>
        <p:spPr>
          <a:xfrm rot="10800000">
            <a:off x="605999" y="0"/>
            <a:ext cx="3240000" cy="54000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1328AF6-2B2F-4044-A0D1-85EC91F543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998" y="2160001"/>
            <a:ext cx="3240000" cy="3240000"/>
          </a:xfrm>
        </p:spPr>
        <p:txBody>
          <a:bodyPr rIns="360000" anchor="ctr" anchorCtr="0">
            <a:normAutofit/>
          </a:bodyPr>
          <a:lstStyle>
            <a:lvl1pPr marL="0" indent="0" algn="r">
              <a:buNone/>
              <a:defRPr sz="125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496" y="3537288"/>
            <a:ext cx="7206504" cy="950976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ADB8B48-9AE0-B442-A345-554B58D3CA8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723110" y="6371904"/>
            <a:ext cx="1005775" cy="900000"/>
            <a:chOff x="5742269" y="528639"/>
            <a:chExt cx="1878746" cy="1681162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02AD9D2C-3C3D-EA42-95C6-E29B14752A99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999C6734-37BF-9542-B140-FBF12ABD1954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56D7CBF7-EE3C-D143-A7B3-05345F942FF8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26597B36-EF73-9D44-B31D-E80F8A4C727D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4FD6E2A7-CA58-DB41-9095-C83AB9A582BA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5FF01BCB-75FC-094E-8939-4F59A0E8DF62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3E50C96B-707E-6C41-AFE7-627BF470219B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1048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–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7CCC2A36-0F19-0241-956D-C128CC258BCA}"/>
              </a:ext>
            </a:extLst>
          </p:cNvPr>
          <p:cNvSpPr/>
          <p:nvPr userDrawn="1"/>
        </p:nvSpPr>
        <p:spPr>
          <a:xfrm rot="10800000">
            <a:off x="605999" y="0"/>
            <a:ext cx="3240000" cy="5400000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1328AF6-2B2F-4044-A0D1-85EC91F543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998" y="2160001"/>
            <a:ext cx="3240000" cy="3240000"/>
          </a:xfrm>
        </p:spPr>
        <p:txBody>
          <a:bodyPr rIns="360000" anchor="ctr" anchorCtr="0">
            <a:normAutofit/>
          </a:bodyPr>
          <a:lstStyle>
            <a:lvl1pPr marL="0" indent="0" algn="r">
              <a:buNone/>
              <a:defRPr sz="125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496" y="3537288"/>
            <a:ext cx="7206504" cy="950976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F497030-F93A-F344-B7D9-FCCF3F35FE4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723110" y="6371904"/>
            <a:ext cx="1005775" cy="900000"/>
            <a:chOff x="5742269" y="528639"/>
            <a:chExt cx="1878746" cy="1681162"/>
          </a:xfrm>
          <a:solidFill>
            <a:schemeClr val="accent4"/>
          </a:solidFill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3DB0FC93-0D24-6D40-B4E5-A9C8F0D3C914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974595A5-BB9B-3F44-B016-40F3A9D45B9C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DB817442-45DB-8A4E-9296-56CDCCD99120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C762C83D-7128-494D-AAFC-8BDC13442382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E3441004-A4D9-624C-AC85-4D1DA67CB947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689A294A-8811-7641-923F-24752465600F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A11636EE-A53F-F84A-9D04-44B4E9C7AB3C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4875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– Ro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7CCC2A36-0F19-0241-956D-C128CC258BCA}"/>
              </a:ext>
            </a:extLst>
          </p:cNvPr>
          <p:cNvSpPr/>
          <p:nvPr userDrawn="1"/>
        </p:nvSpPr>
        <p:spPr>
          <a:xfrm rot="10800000">
            <a:off x="605999" y="0"/>
            <a:ext cx="3240000" cy="5400000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1328AF6-2B2F-4044-A0D1-85EC91F543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998" y="2160001"/>
            <a:ext cx="3240000" cy="3240000"/>
          </a:xfrm>
        </p:spPr>
        <p:txBody>
          <a:bodyPr rIns="360000" anchor="ctr" anchorCtr="0">
            <a:normAutofit/>
          </a:bodyPr>
          <a:lstStyle>
            <a:lvl1pPr marL="0" indent="0" algn="r">
              <a:buNone/>
              <a:defRPr sz="125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496" y="3537288"/>
            <a:ext cx="7206504" cy="950976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221189A-8934-9342-A2C0-5FB11C772FD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723110" y="6371904"/>
            <a:ext cx="1005775" cy="900000"/>
            <a:chOff x="5742269" y="528639"/>
            <a:chExt cx="1878746" cy="1681162"/>
          </a:xfrm>
          <a:solidFill>
            <a:schemeClr val="accent5"/>
          </a:solidFill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41A2DE3A-7ECD-A643-B0BF-2E7CC5F3C4FC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62224C63-5472-DA4B-AE22-0E8F0DC0D43E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F248B880-F441-D543-8E39-2920AC450BDE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F4A5679A-BD86-8C4E-B729-6D62CBED052A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86565B59-7D7E-7640-8319-08DBEBEA8F65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CE732C0C-03CE-2E41-9EB1-F197D574483B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C1016895-1120-D641-A172-2C9858AC1487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6002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– Jau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Rectangle : avec coins arrondis en haut 5">
            <a:extLst>
              <a:ext uri="{FF2B5EF4-FFF2-40B4-BE49-F238E27FC236}">
                <a16:creationId xmlns:a16="http://schemas.microsoft.com/office/drawing/2014/main" id="{7CCC2A36-0F19-0241-956D-C128CC258BCA}"/>
              </a:ext>
            </a:extLst>
          </p:cNvPr>
          <p:cNvSpPr/>
          <p:nvPr userDrawn="1"/>
        </p:nvSpPr>
        <p:spPr>
          <a:xfrm rot="10800000">
            <a:off x="605999" y="0"/>
            <a:ext cx="3240000" cy="5400000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1328AF6-2B2F-4044-A0D1-85EC91F543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998" y="2160001"/>
            <a:ext cx="3240000" cy="3240000"/>
          </a:xfrm>
        </p:spPr>
        <p:txBody>
          <a:bodyPr rIns="360000" anchor="ctr" anchorCtr="0">
            <a:normAutofit/>
          </a:bodyPr>
          <a:lstStyle>
            <a:lvl1pPr marL="0" indent="0" algn="r">
              <a:buNone/>
              <a:defRPr sz="12500" b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496" y="3537288"/>
            <a:ext cx="7206504" cy="950976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EDC0D59-88B8-EF43-89CC-7F1A741467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723110" y="6371904"/>
            <a:ext cx="1005775" cy="900000"/>
            <a:chOff x="5742269" y="528639"/>
            <a:chExt cx="1878746" cy="1681162"/>
          </a:xfrm>
          <a:solidFill>
            <a:schemeClr val="accent6"/>
          </a:solidFill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B0291A40-0F99-4C41-B485-67CBDAC6FC8D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A2AA6EF9-FB4B-DA44-AC9E-0F3D7DDC0D1C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DC119222-466B-0F46-9134-854FE383C7CA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E70A2401-984D-BE46-A4B1-4401FA71F748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B28869F9-C8BB-E740-8047-67FC2BD03A7A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3A778ACF-486F-C24B-BEDB-2C84D297C813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E7FAB421-0398-FF4E-87E0-5837E411F90B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74250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99" y="609600"/>
            <a:ext cx="8752433" cy="95097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99" y="1828801"/>
            <a:ext cx="8752433" cy="3960000"/>
          </a:xfrm>
        </p:spPr>
        <p:txBody>
          <a:bodyPr anchor="t" anchorCtr="0"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34180D5-23C4-2146-BAE1-C862DC98064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90470" y="3392130"/>
            <a:ext cx="3600000" cy="3221395"/>
            <a:chOff x="5742269" y="528639"/>
            <a:chExt cx="1878746" cy="1681162"/>
          </a:xfrm>
        </p:grpSpPr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4E52625B-FB43-A141-87D9-4E0968A4E9F6}"/>
                </a:ext>
              </a:extLst>
            </p:cNvPr>
            <p:cNvSpPr/>
            <p:nvPr userDrawn="1"/>
          </p:nvSpPr>
          <p:spPr>
            <a:xfrm>
              <a:off x="5801277" y="1159194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8" y="0"/>
                    <a:pt x="270296" y="60008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1553"/>
                    <a:pt x="0" y="919163"/>
                  </a:cubicBezTo>
                  <a:lnTo>
                    <a:pt x="0" y="131445"/>
                  </a:lnTo>
                  <a:cubicBezTo>
                    <a:pt x="0" y="60008"/>
                    <a:pt x="59960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0C58106C-CAA2-CF47-B0E2-BEEACC2C8D80}"/>
                </a:ext>
              </a:extLst>
            </p:cNvPr>
            <p:cNvSpPr/>
            <p:nvPr userDrawn="1"/>
          </p:nvSpPr>
          <p:spPr>
            <a:xfrm>
              <a:off x="6297137" y="529592"/>
              <a:ext cx="270295" cy="1050607"/>
            </a:xfrm>
            <a:custGeom>
              <a:avLst/>
              <a:gdLst>
                <a:gd name="connsiteX0" fmla="*/ 135148 w 270295"/>
                <a:gd name="connsiteY0" fmla="*/ 0 h 1050607"/>
                <a:gd name="connsiteX1" fmla="*/ 270296 w 270295"/>
                <a:gd name="connsiteY1" fmla="*/ 131445 h 1050607"/>
                <a:gd name="connsiteX2" fmla="*/ 270296 w 270295"/>
                <a:gd name="connsiteY2" fmla="*/ 919163 h 1050607"/>
                <a:gd name="connsiteX3" fmla="*/ 135148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8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8" y="0"/>
                  </a:moveTo>
                  <a:cubicBezTo>
                    <a:pt x="211287" y="0"/>
                    <a:pt x="270296" y="59055"/>
                    <a:pt x="270296" y="131445"/>
                  </a:cubicBezTo>
                  <a:lnTo>
                    <a:pt x="270296" y="919163"/>
                  </a:lnTo>
                  <a:cubicBezTo>
                    <a:pt x="270296" y="990600"/>
                    <a:pt x="206529" y="1050608"/>
                    <a:pt x="135148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8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DFAEF0DF-21E0-CE49-858D-0D568E41F946}"/>
                </a:ext>
              </a:extLst>
            </p:cNvPr>
            <p:cNvSpPr/>
            <p:nvPr userDrawn="1"/>
          </p:nvSpPr>
          <p:spPr>
            <a:xfrm>
              <a:off x="6794900" y="529592"/>
              <a:ext cx="270295" cy="1050607"/>
            </a:xfrm>
            <a:custGeom>
              <a:avLst/>
              <a:gdLst>
                <a:gd name="connsiteX0" fmla="*/ 135147 w 270295"/>
                <a:gd name="connsiteY0" fmla="*/ 0 h 1050607"/>
                <a:gd name="connsiteX1" fmla="*/ 270295 w 270295"/>
                <a:gd name="connsiteY1" fmla="*/ 131445 h 1050607"/>
                <a:gd name="connsiteX2" fmla="*/ 270295 w 270295"/>
                <a:gd name="connsiteY2" fmla="*/ 919163 h 1050607"/>
                <a:gd name="connsiteX3" fmla="*/ 135147 w 270295"/>
                <a:gd name="connsiteY3" fmla="*/ 1050608 h 1050607"/>
                <a:gd name="connsiteX4" fmla="*/ 0 w 270295"/>
                <a:gd name="connsiteY4" fmla="*/ 919163 h 1050607"/>
                <a:gd name="connsiteX5" fmla="*/ 0 w 270295"/>
                <a:gd name="connsiteY5" fmla="*/ 131445 h 1050607"/>
                <a:gd name="connsiteX6" fmla="*/ 135147 w 270295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295" h="1050607">
                  <a:moveTo>
                    <a:pt x="135147" y="0"/>
                  </a:moveTo>
                  <a:cubicBezTo>
                    <a:pt x="211287" y="0"/>
                    <a:pt x="270295" y="59055"/>
                    <a:pt x="270295" y="131445"/>
                  </a:cubicBezTo>
                  <a:lnTo>
                    <a:pt x="270295" y="919163"/>
                  </a:lnTo>
                  <a:cubicBezTo>
                    <a:pt x="270295" y="990600"/>
                    <a:pt x="206528" y="1050608"/>
                    <a:pt x="135147" y="1050608"/>
                  </a:cubicBezTo>
                  <a:cubicBezTo>
                    <a:pt x="59008" y="1050608"/>
                    <a:pt x="0" y="990600"/>
                    <a:pt x="0" y="919163"/>
                  </a:cubicBezTo>
                  <a:lnTo>
                    <a:pt x="0" y="131445"/>
                  </a:lnTo>
                  <a:cubicBezTo>
                    <a:pt x="0" y="59055"/>
                    <a:pt x="59008" y="0"/>
                    <a:pt x="135147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887F9A70-A1B0-384E-AD03-5D2C7544F0EF}"/>
                </a:ext>
              </a:extLst>
            </p:cNvPr>
            <p:cNvSpPr/>
            <p:nvPr userDrawn="1"/>
          </p:nvSpPr>
          <p:spPr>
            <a:xfrm>
              <a:off x="7290748" y="1159194"/>
              <a:ext cx="270307" cy="1050607"/>
            </a:xfrm>
            <a:custGeom>
              <a:avLst/>
              <a:gdLst>
                <a:gd name="connsiteX0" fmla="*/ 135159 w 270307"/>
                <a:gd name="connsiteY0" fmla="*/ 0 h 1050607"/>
                <a:gd name="connsiteX1" fmla="*/ 270307 w 270307"/>
                <a:gd name="connsiteY1" fmla="*/ 131445 h 1050607"/>
                <a:gd name="connsiteX2" fmla="*/ 270307 w 270307"/>
                <a:gd name="connsiteY2" fmla="*/ 919163 h 1050607"/>
                <a:gd name="connsiteX3" fmla="*/ 135159 w 270307"/>
                <a:gd name="connsiteY3" fmla="*/ 1050608 h 1050607"/>
                <a:gd name="connsiteX4" fmla="*/ 11 w 270307"/>
                <a:gd name="connsiteY4" fmla="*/ 919163 h 1050607"/>
                <a:gd name="connsiteX5" fmla="*/ 11 w 270307"/>
                <a:gd name="connsiteY5" fmla="*/ 131445 h 1050607"/>
                <a:gd name="connsiteX6" fmla="*/ 135159 w 270307"/>
                <a:gd name="connsiteY6" fmla="*/ 0 h 105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307" h="1050607">
                  <a:moveTo>
                    <a:pt x="135159" y="0"/>
                  </a:moveTo>
                  <a:cubicBezTo>
                    <a:pt x="211299" y="0"/>
                    <a:pt x="270307" y="60008"/>
                    <a:pt x="270307" y="131445"/>
                  </a:cubicBezTo>
                  <a:lnTo>
                    <a:pt x="270307" y="919163"/>
                  </a:lnTo>
                  <a:cubicBezTo>
                    <a:pt x="270307" y="990600"/>
                    <a:pt x="206540" y="1050608"/>
                    <a:pt x="135159" y="1050608"/>
                  </a:cubicBezTo>
                  <a:cubicBezTo>
                    <a:pt x="59020" y="1050608"/>
                    <a:pt x="11" y="991553"/>
                    <a:pt x="11" y="919163"/>
                  </a:cubicBezTo>
                  <a:lnTo>
                    <a:pt x="11" y="131445"/>
                  </a:lnTo>
                  <a:cubicBezTo>
                    <a:pt x="-940" y="60008"/>
                    <a:pt x="59020" y="0"/>
                    <a:pt x="135159" y="0"/>
                  </a:cubicBezTo>
                </a:path>
              </a:pathLst>
            </a:custGeom>
            <a:solidFill>
              <a:schemeClr val="bg1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D0D4055B-8388-4748-8441-4980445FAC06}"/>
                </a:ext>
              </a:extLst>
            </p:cNvPr>
            <p:cNvSpPr/>
            <p:nvPr userDrawn="1"/>
          </p:nvSpPr>
          <p:spPr>
            <a:xfrm>
              <a:off x="5742269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3DAFA7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A45A15C2-C6B3-8A49-89EF-0D4C32E889D5}"/>
                </a:ext>
              </a:extLst>
            </p:cNvPr>
            <p:cNvSpPr/>
            <p:nvPr userDrawn="1"/>
          </p:nvSpPr>
          <p:spPr>
            <a:xfrm>
              <a:off x="7230800" y="528639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7561" y="390525"/>
                    <a:pt x="0" y="302895"/>
                    <a:pt x="0" y="195263"/>
                  </a:cubicBezTo>
                </a:path>
              </a:pathLst>
            </a:custGeom>
            <a:solidFill>
              <a:srgbClr val="E8418F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76E7B950-B282-1D45-8D4E-07EFE9C5E4BE}"/>
                </a:ext>
              </a:extLst>
            </p:cNvPr>
            <p:cNvSpPr/>
            <p:nvPr userDrawn="1"/>
          </p:nvSpPr>
          <p:spPr>
            <a:xfrm>
              <a:off x="6483679" y="1819276"/>
              <a:ext cx="390215" cy="390525"/>
            </a:xfrm>
            <a:custGeom>
              <a:avLst/>
              <a:gdLst>
                <a:gd name="connsiteX0" fmla="*/ 0 w 390215"/>
                <a:gd name="connsiteY0" fmla="*/ 195263 h 390525"/>
                <a:gd name="connsiteX1" fmla="*/ 195108 w 390215"/>
                <a:gd name="connsiteY1" fmla="*/ 0 h 390525"/>
                <a:gd name="connsiteX2" fmla="*/ 390216 w 390215"/>
                <a:gd name="connsiteY2" fmla="*/ 195263 h 390525"/>
                <a:gd name="connsiteX3" fmla="*/ 195108 w 390215"/>
                <a:gd name="connsiteY3" fmla="*/ 390525 h 390525"/>
                <a:gd name="connsiteX4" fmla="*/ 0 w 390215"/>
                <a:gd name="connsiteY4" fmla="*/ 19526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15" h="390525">
                  <a:moveTo>
                    <a:pt x="0" y="195263"/>
                  </a:moveTo>
                  <a:cubicBezTo>
                    <a:pt x="0" y="87630"/>
                    <a:pt x="87561" y="0"/>
                    <a:pt x="195108" y="0"/>
                  </a:cubicBezTo>
                  <a:cubicBezTo>
                    <a:pt x="302655" y="0"/>
                    <a:pt x="390216" y="87630"/>
                    <a:pt x="390216" y="195263"/>
                  </a:cubicBezTo>
                  <a:cubicBezTo>
                    <a:pt x="390216" y="302895"/>
                    <a:pt x="302655" y="390525"/>
                    <a:pt x="195108" y="390525"/>
                  </a:cubicBezTo>
                  <a:cubicBezTo>
                    <a:pt x="86609" y="390525"/>
                    <a:pt x="0" y="302895"/>
                    <a:pt x="0" y="195263"/>
                  </a:cubicBezTo>
                </a:path>
              </a:pathLst>
            </a:custGeom>
            <a:solidFill>
              <a:srgbClr val="FABA2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075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6000" y="609600"/>
            <a:ext cx="10980000" cy="950976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000" y="1828801"/>
            <a:ext cx="10980000" cy="396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8873" y="6248400"/>
            <a:ext cx="1764221" cy="365125"/>
          </a:xfrm>
          <a:prstGeom prst="rect">
            <a:avLst/>
          </a:prstGeom>
          <a:effectLst/>
        </p:spPr>
        <p:txBody>
          <a:bodyPr vert="horz" lIns="0" tIns="0" rIns="0" bIns="0" rtlCol="0" anchor="ctr"/>
          <a:lstStyle>
            <a:lvl1pPr algn="r">
              <a:defRPr sz="900" b="0" i="0" cap="none" spc="5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6000" y="6248400"/>
            <a:ext cx="7543800" cy="365125"/>
          </a:xfrm>
          <a:prstGeom prst="rect">
            <a:avLst/>
          </a:prstGeom>
          <a:effectLst/>
        </p:spPr>
        <p:txBody>
          <a:bodyPr vert="horz" lIns="0" tIns="0" rIns="0" bIns="0" rtlCol="0" anchor="ctr"/>
          <a:lstStyle>
            <a:lvl1pPr algn="l">
              <a:defRPr sz="900" b="1" i="0" cap="none" spc="5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</a:defRPr>
            </a:lvl1pPr>
          </a:lstStyle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4833" y="6248400"/>
            <a:ext cx="551167" cy="365125"/>
          </a:xfrm>
          <a:prstGeom prst="rect">
            <a:avLst/>
          </a:prstGeom>
          <a:effectLst/>
        </p:spPr>
        <p:txBody>
          <a:bodyPr vert="horz" lIns="0" tIns="0" rIns="0" bIns="0" rtlCol="0" anchor="ctr"/>
          <a:lstStyle>
            <a:lvl1pPr algn="r">
              <a:defRPr sz="900" b="0" i="0" cap="none" spc="50" baseline="0">
                <a:ln>
                  <a:noFill/>
                </a:ln>
                <a:solidFill>
                  <a:sysClr val="windowText" lastClr="000000"/>
                </a:solidFill>
                <a:effectLst/>
                <a:latin typeface="+mn-lt"/>
              </a:defRPr>
            </a:lvl1pPr>
          </a:lstStyle>
          <a:p>
            <a:fld id="{A7CD31F4-64FA-4BA0-9498-67783267A8C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68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4011" r:id="rId2"/>
    <p:sldLayoutId id="2147484018" r:id="rId3"/>
    <p:sldLayoutId id="2147483999" r:id="rId4"/>
    <p:sldLayoutId id="2147484016" r:id="rId5"/>
    <p:sldLayoutId id="2147484012" r:id="rId6"/>
    <p:sldLayoutId id="2147484013" r:id="rId7"/>
    <p:sldLayoutId id="2147484014" r:id="rId8"/>
    <p:sldLayoutId id="2147483995" r:id="rId9"/>
    <p:sldLayoutId id="2147483997" r:id="rId10"/>
    <p:sldLayoutId id="2147484017" r:id="rId11"/>
    <p:sldLayoutId id="2147484022" r:id="rId12"/>
    <p:sldLayoutId id="2147484015" r:id="rId13"/>
    <p:sldLayoutId id="2147484020" r:id="rId14"/>
    <p:sldLayoutId id="2147484021" r:id="rId15"/>
    <p:sldLayoutId id="2147483998" r:id="rId16"/>
    <p:sldLayoutId id="2147484019" r:id="rId17"/>
    <p:sldLayoutId id="2147484000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0" kern="1200" cap="none" spc="5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b="0" kern="1200" cap="none" spc="50" baseline="0">
          <a:ln>
            <a:noFill/>
          </a:ln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100000"/>
        <a:buFont typeface="Arial"/>
        <a:buChar char="•"/>
        <a:defRPr sz="1800" b="0" kern="1200" cap="none" spc="50" baseline="0">
          <a:ln>
            <a:noFill/>
          </a:ln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SzPct val="100000"/>
        <a:buFont typeface="Arial"/>
        <a:buChar char="•"/>
        <a:defRPr sz="1600" b="0" kern="1200" cap="none" spc="50" baseline="0">
          <a:ln>
            <a:noFill/>
          </a:ln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bg2"/>
        </a:buClr>
        <a:buSzPct val="100000"/>
        <a:buFont typeface="Arial"/>
        <a:buChar char="•"/>
        <a:defRPr sz="1400" b="0" kern="1200" cap="none" spc="50" baseline="0">
          <a:ln>
            <a:noFill/>
          </a:ln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bg2"/>
        </a:buClr>
        <a:buSzPct val="100000"/>
        <a:buFont typeface="Arial"/>
        <a:buChar char="•"/>
        <a:defRPr sz="1400" b="0" kern="1200" cap="none" spc="50" baseline="0">
          <a:ln>
            <a:noFill/>
          </a:ln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DB3DD-86C8-AD49-87C8-3B9C590780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Coordination Locale pour l’Enfance (CLE)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6C5B85-8CD8-634E-9F9F-1AEBBBC4E9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16 &amp; 29 juin 2022 </a:t>
            </a:r>
            <a:r>
              <a:rPr lang="fr-FR" b="0" dirty="0"/>
              <a:t>– Administration communale de Ramillies</a:t>
            </a:r>
          </a:p>
        </p:txBody>
      </p:sp>
    </p:spTree>
    <p:extLst>
      <p:ext uri="{BB962C8B-B14F-4D97-AF65-F5344CB8AC3E}">
        <p14:creationId xmlns:p14="http://schemas.microsoft.com/office/powerpoint/2010/main" val="531622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CCED58-BA0A-8D47-B323-EEB2953B3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F3D010F-4AF4-1B46-82FB-593304E0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496" y="3537287"/>
            <a:ext cx="7206504" cy="1862713"/>
          </a:xfrm>
        </p:spPr>
        <p:txBody>
          <a:bodyPr>
            <a:normAutofit/>
          </a:bodyPr>
          <a:lstStyle/>
          <a:p>
            <a:r>
              <a:rPr lang="fr-FR" dirty="0"/>
              <a:t>Spécificités de Ramillies ou </a:t>
            </a:r>
            <a:br>
              <a:rPr lang="fr-FR" dirty="0"/>
            </a:br>
            <a:r>
              <a:rPr lang="fr-FR" dirty="0"/>
              <a:t>Besoins identifiés par enfants, parents &amp; professionnels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ACA57F-3B12-8B42-A9EC-51274A268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0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E9AF6B-E7CE-2D44-A051-88604FC4E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99" y="256032"/>
            <a:ext cx="8752433" cy="5532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Analyse des besoins</a:t>
            </a:r>
          </a:p>
          <a:p>
            <a:pPr lvl="1"/>
            <a:r>
              <a:rPr lang="fr-FR" dirty="0"/>
              <a:t>Méthodologie (p.50 – 55)</a:t>
            </a:r>
          </a:p>
          <a:p>
            <a:pPr lvl="1"/>
            <a:r>
              <a:rPr lang="fr-FR" dirty="0"/>
              <a:t>Besoins identifiés par les publics cibles (p.56 – 59)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3A170B-1C03-3548-BECB-7A64BBAA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5A4AFF2D-6E2C-7E41-2C66-896DB9485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57629"/>
              </p:ext>
            </p:extLst>
          </p:nvPr>
        </p:nvGraphicFramePr>
        <p:xfrm>
          <a:off x="182880" y="1613677"/>
          <a:ext cx="9985248" cy="5120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28416">
                  <a:extLst>
                    <a:ext uri="{9D8B030D-6E8A-4147-A177-3AD203B41FA5}">
                      <a16:colId xmlns:a16="http://schemas.microsoft.com/office/drawing/2014/main" val="3231395911"/>
                    </a:ext>
                  </a:extLst>
                </a:gridCol>
                <a:gridCol w="3328416">
                  <a:extLst>
                    <a:ext uri="{9D8B030D-6E8A-4147-A177-3AD203B41FA5}">
                      <a16:colId xmlns:a16="http://schemas.microsoft.com/office/drawing/2014/main" val="2479203769"/>
                    </a:ext>
                  </a:extLst>
                </a:gridCol>
                <a:gridCol w="3328416">
                  <a:extLst>
                    <a:ext uri="{9D8B030D-6E8A-4147-A177-3AD203B41FA5}">
                      <a16:colId xmlns:a16="http://schemas.microsoft.com/office/drawing/2014/main" val="389362508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r>
                        <a:rPr lang="fr-BE" dirty="0"/>
                        <a:t>Enfants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Familles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Professionnels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944881"/>
                  </a:ext>
                </a:extLst>
              </a:tr>
            </a:tbl>
          </a:graphicData>
        </a:graphic>
      </p:graphicFrame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CF8A725B-BA5F-A632-B964-F5DC9A865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83133"/>
              </p:ext>
            </p:extLst>
          </p:nvPr>
        </p:nvGraphicFramePr>
        <p:xfrm>
          <a:off x="182880" y="2125741"/>
          <a:ext cx="9985248" cy="448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8416">
                  <a:extLst>
                    <a:ext uri="{9D8B030D-6E8A-4147-A177-3AD203B41FA5}">
                      <a16:colId xmlns:a16="http://schemas.microsoft.com/office/drawing/2014/main" val="1873770194"/>
                    </a:ext>
                  </a:extLst>
                </a:gridCol>
                <a:gridCol w="3328416">
                  <a:extLst>
                    <a:ext uri="{9D8B030D-6E8A-4147-A177-3AD203B41FA5}">
                      <a16:colId xmlns:a16="http://schemas.microsoft.com/office/drawing/2014/main" val="96973591"/>
                    </a:ext>
                  </a:extLst>
                </a:gridCol>
                <a:gridCol w="3328416">
                  <a:extLst>
                    <a:ext uri="{9D8B030D-6E8A-4147-A177-3AD203B41FA5}">
                      <a16:colId xmlns:a16="http://schemas.microsoft.com/office/drawing/2014/main" val="3550414222"/>
                    </a:ext>
                  </a:extLst>
                </a:gridCol>
              </a:tblGrid>
              <a:tr h="448778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Recevoir du </a:t>
                      </a:r>
                      <a:r>
                        <a:rPr lang="fr-BE" b="0" u="sng" dirty="0"/>
                        <a:t>matériel </a:t>
                      </a:r>
                      <a:r>
                        <a:rPr lang="fr-BE" b="0" dirty="0"/>
                        <a:t>en AES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Obtenir du </a:t>
                      </a:r>
                      <a:r>
                        <a:rPr lang="fr-BE" b="0" u="sng" dirty="0"/>
                        <a:t>choix</a:t>
                      </a:r>
                      <a:r>
                        <a:rPr lang="fr-BE" b="0" dirty="0"/>
                        <a:t> dans les activités proposées après l’école et pendant les congés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Aménager les </a:t>
                      </a:r>
                      <a:r>
                        <a:rPr lang="fr-BE" b="0" u="sng" dirty="0"/>
                        <a:t>locaux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Pratiquer des activités à </a:t>
                      </a:r>
                      <a:r>
                        <a:rPr lang="fr-BE" b="0" u="sng" dirty="0"/>
                        <a:t>proximité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Diversifier l’offre ATL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Avoir des services (AES, stages, plaines) sur la commune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u="sng" dirty="0"/>
                        <a:t>Coordonner</a:t>
                      </a:r>
                      <a:r>
                        <a:rPr lang="fr-BE" b="0" dirty="0"/>
                        <a:t> une </a:t>
                      </a:r>
                      <a:r>
                        <a:rPr lang="fr-BE" b="0" u="sng" dirty="0"/>
                        <a:t>commu</a:t>
                      </a:r>
                      <a:r>
                        <a:rPr lang="fr-BE" b="0" dirty="0"/>
                        <a:t>nication du secteur ATL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Etendre l’offre des </a:t>
                      </a:r>
                      <a:r>
                        <a:rPr lang="fr-BE" b="0" u="sng" dirty="0"/>
                        <a:t>plus-petits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Diversifier l’</a:t>
                      </a:r>
                      <a:r>
                        <a:rPr lang="fr-BE" b="0" u="sng" dirty="0"/>
                        <a:t>offre</a:t>
                      </a:r>
                      <a:r>
                        <a:rPr lang="fr-BE" b="0" dirty="0"/>
                        <a:t> (langue, artistique, culture, nature)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Ajouter des </a:t>
                      </a:r>
                      <a:r>
                        <a:rPr lang="fr-BE" b="0" u="sng" dirty="0"/>
                        <a:t>sports accessibles aux enfants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Organiser des </a:t>
                      </a:r>
                      <a:r>
                        <a:rPr lang="fr-BE" b="0" u="sng" dirty="0"/>
                        <a:t>déplacements</a:t>
                      </a:r>
                      <a:r>
                        <a:rPr lang="fr-BE" b="0" dirty="0"/>
                        <a:t> collectifs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Obtenir + d’</a:t>
                      </a:r>
                      <a:r>
                        <a:rPr lang="fr-BE" b="0" u="sng" dirty="0"/>
                        <a:t>infra</a:t>
                      </a:r>
                      <a:r>
                        <a:rPr lang="fr-BE" b="0" dirty="0"/>
                        <a:t>structures </a:t>
                      </a:r>
                      <a:r>
                        <a:rPr lang="fr-BE" b="0" u="sng" dirty="0"/>
                        <a:t>intérieures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Être en possession + matériel et €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Trouver incitants € pour la formation continue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Trouver du personnel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Coordonner les activités proposées entre opérateurs ATL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Faciliter </a:t>
                      </a:r>
                      <a:r>
                        <a:rPr lang="fr-BE" b="0" u="sng" dirty="0"/>
                        <a:t>l’accès géographique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dirty="0"/>
                        <a:t>Accueillir des enfants à besoins spécifiques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51400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24936EA-79AB-50B0-30FF-49D5D25E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8459391-195F-4840-BCC2-69C364BC8D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04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0C40FC0-AB1F-DB4A-8F3F-83D3C10B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un CLE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3EEBCF-5FC9-AF49-B3CC-6BFBF8CE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7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5E29A-5A90-BC49-9790-F2EADF02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99" y="609600"/>
            <a:ext cx="10980001" cy="950976"/>
          </a:xfrm>
        </p:spPr>
        <p:txBody>
          <a:bodyPr>
            <a:normAutofit fontScale="90000"/>
          </a:bodyPr>
          <a:lstStyle/>
          <a:p>
            <a:r>
              <a:rPr lang="fr-FR" dirty="0"/>
              <a:t>Programme CLE ou programme de </a:t>
            </a:r>
            <a:r>
              <a:rPr lang="fr-FR" b="1" u="sng" dirty="0"/>
              <a:t>C</a:t>
            </a:r>
            <a:r>
              <a:rPr lang="fr-FR" dirty="0"/>
              <a:t>oordination </a:t>
            </a:r>
            <a:r>
              <a:rPr lang="fr-FR" b="1" u="sng" dirty="0"/>
              <a:t>L</a:t>
            </a:r>
            <a:r>
              <a:rPr lang="fr-FR" dirty="0"/>
              <a:t>ocale pour l’</a:t>
            </a:r>
            <a:r>
              <a:rPr lang="fr-FR" b="1" u="sng" dirty="0"/>
              <a:t>E</a:t>
            </a:r>
            <a:r>
              <a:rPr lang="fr-FR" dirty="0"/>
              <a:t>nfance, c’est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F9B73D-7DF5-1048-9F82-7D88AD1A1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99" y="1828801"/>
            <a:ext cx="9574321" cy="3960000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Proposition de la CCA et du service ATL </a:t>
            </a:r>
          </a:p>
          <a:p>
            <a:r>
              <a:rPr lang="fr-FR" sz="2400" dirty="0"/>
              <a:t>Présentation de la méthodologie employée </a:t>
            </a:r>
          </a:p>
          <a:p>
            <a:r>
              <a:rPr lang="fr-FR" sz="2400" dirty="0"/>
              <a:t>Etat de lieux de ce qui existe sur le territoire</a:t>
            </a:r>
          </a:p>
          <a:p>
            <a:r>
              <a:rPr lang="fr-FR" sz="2400" dirty="0"/>
              <a:t>Analyse des besoins des publics cibles</a:t>
            </a:r>
          </a:p>
          <a:p>
            <a:r>
              <a:rPr lang="fr-FR" sz="2400" dirty="0"/>
              <a:t>Objectifs ou proposition d’objectifs généraux, spécifiques et opérationnels et d’actions sur 5 ans pour répondre à l’analyse des besoins approuvée par la CCA</a:t>
            </a:r>
          </a:p>
          <a:p>
            <a:r>
              <a:rPr lang="fr-FR" sz="2400" dirty="0"/>
              <a:t>Objectifs structurés annuellement en plan d’actions et gérés par la CCA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E4E604-22C5-3949-B7EF-FB07C438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1A9BC0-C7D4-FCA0-2752-4315B655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7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FC35E27C-F632-7EBA-A75E-81E91B777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829784"/>
              </p:ext>
            </p:extLst>
          </p:nvPr>
        </p:nvGraphicFramePr>
        <p:xfrm>
          <a:off x="308707" y="269240"/>
          <a:ext cx="1141437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3201">
                  <a:extLst>
                    <a:ext uri="{9D8B030D-6E8A-4147-A177-3AD203B41FA5}">
                      <a16:colId xmlns:a16="http://schemas.microsoft.com/office/drawing/2014/main" val="1595020358"/>
                    </a:ext>
                  </a:extLst>
                </a:gridCol>
                <a:gridCol w="9941169">
                  <a:extLst>
                    <a:ext uri="{9D8B030D-6E8A-4147-A177-3AD203B41FA5}">
                      <a16:colId xmlns:a16="http://schemas.microsoft.com/office/drawing/2014/main" val="254299881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BE" dirty="0"/>
                        <a:t>Objectifs Spécifiques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CRÉER DES CANAUX DE COMMUNICATION RECURRENTS ET PARTAGES AVEC LES PARENTS ET PROFESSIONNELS DU SECTEUR ATL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52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SOUTENIR LE DEVELOPPEMENT DES ACCUEILS EXTRASCOLAIRES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123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DEVELOPPER DES ACTIVITES DIVERSIFIEES APRES L'ECOLE (C1) ET LORS DES CONGES SCOLAIRES (C2)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88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INFORMER LES OPERATEURS D'ACCUEIL ET RENFORCER LE LIEN AVEC L'ONE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939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AUGMENTER L'ACCESSIBILITE DES ACTIVITES A TOUS LES ENFANTS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1051335"/>
                  </a:ext>
                </a:extLst>
              </a:tr>
            </a:tbl>
          </a:graphicData>
        </a:graphic>
      </p:graphicFrame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CCB5B319-4CF6-211F-B63A-F7EDD5C12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95472"/>
              </p:ext>
            </p:extLst>
          </p:nvPr>
        </p:nvGraphicFramePr>
        <p:xfrm>
          <a:off x="308707" y="2464450"/>
          <a:ext cx="11414370" cy="878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478">
                  <a:extLst>
                    <a:ext uri="{9D8B030D-6E8A-4147-A177-3AD203B41FA5}">
                      <a16:colId xmlns:a16="http://schemas.microsoft.com/office/drawing/2014/main" val="1760014064"/>
                    </a:ext>
                  </a:extLst>
                </a:gridCol>
                <a:gridCol w="9952892">
                  <a:extLst>
                    <a:ext uri="{9D8B030D-6E8A-4147-A177-3AD203B41FA5}">
                      <a16:colId xmlns:a16="http://schemas.microsoft.com/office/drawing/2014/main" val="18077814"/>
                    </a:ext>
                  </a:extLst>
                </a:gridCol>
              </a:tblGrid>
              <a:tr h="549194">
                <a:tc gridSpan="2">
                  <a:txBody>
                    <a:bodyPr/>
                    <a:lstStyle/>
                    <a:p>
                      <a:r>
                        <a:rPr lang="fr-BE" dirty="0"/>
                        <a:t>Objectifs Opérationnels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509792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1A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INFORMER les opérateurs d'accueil des obligations légales pour le secteur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7889924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2A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Créer un OUTIL DE COMMUNICATION ou des CANAUX avec les PARENTS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0756306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3A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Informatiser les INSCRIPTIONS aux activités ATL APRES l'école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4497519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4A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PRESENTER chaque opérateur d'accueil sur l'outil de communication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8939691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5B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DIVERSIFIER les CONTENUS et activités proposées en extrascolaire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7788581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6B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Faciliter la FORMATION du personnel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3077167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7B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Déployer le MANAGEMENT pour le personnel extrascolaire communal et libre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7957450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8B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COMMUNIQUER sur les services offerts par chaque accueil extrascolaire (AES)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285486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9B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CO-ECRIRE les outils qui soutiennent un accueil de qualité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9230705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10C1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Proposer un AGENDA TRIMESTRIEL avec des initiations variées aux activités ATL proposées par des opérateurs d'accueil locaux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0163958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11C2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Proposer un AGENDA ANNUEL avec d'offres d'accueil diversifiées lors des congés scolaires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1208216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12C2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Participer à l'écriture du marché public pour diversifier l'offre d'accueil au sein des bâtiments communaux lors des congés scolaires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199944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13C2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Mettre en œuvre des OUTILS de collaboration avec les opérateurs d'accueil au sein des bâtiments communaux lors des congés scolaires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1353499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14D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REUNIR les opérateurs d'accueil autour de la QUALITE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2461851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15E</a:t>
                      </a:r>
                      <a:endParaRPr lang="fr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RENFORCER les liens entre l'ATL et le CPAS</a:t>
                      </a:r>
                      <a:endParaRPr lang="fr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0756608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472AB7D-BAA7-5D74-0A43-F5D01A51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41A4A5-FEF9-537E-3261-AE205B6E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85F862A9-15F0-51E0-9D59-877A452C4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3728"/>
              </p:ext>
            </p:extLst>
          </p:nvPr>
        </p:nvGraphicFramePr>
        <p:xfrm>
          <a:off x="256032" y="292607"/>
          <a:ext cx="11460480" cy="5867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9744">
                  <a:extLst>
                    <a:ext uri="{9D8B030D-6E8A-4147-A177-3AD203B41FA5}">
                      <a16:colId xmlns:a16="http://schemas.microsoft.com/office/drawing/2014/main" val="6117997"/>
                    </a:ext>
                  </a:extLst>
                </a:gridCol>
                <a:gridCol w="3133344">
                  <a:extLst>
                    <a:ext uri="{9D8B030D-6E8A-4147-A177-3AD203B41FA5}">
                      <a16:colId xmlns:a16="http://schemas.microsoft.com/office/drawing/2014/main" val="1582196123"/>
                    </a:ext>
                  </a:extLst>
                </a:gridCol>
                <a:gridCol w="2170176">
                  <a:extLst>
                    <a:ext uri="{9D8B030D-6E8A-4147-A177-3AD203B41FA5}">
                      <a16:colId xmlns:a16="http://schemas.microsoft.com/office/drawing/2014/main" val="3773659813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1712534607"/>
                    </a:ext>
                  </a:extLst>
                </a:gridCol>
                <a:gridCol w="686816">
                  <a:extLst>
                    <a:ext uri="{9D8B030D-6E8A-4147-A177-3AD203B41FA5}">
                      <a16:colId xmlns:a16="http://schemas.microsoft.com/office/drawing/2014/main" val="1147740009"/>
                    </a:ext>
                  </a:extLst>
                </a:gridCol>
                <a:gridCol w="1910080">
                  <a:extLst>
                    <a:ext uri="{9D8B030D-6E8A-4147-A177-3AD203B41FA5}">
                      <a16:colId xmlns:a16="http://schemas.microsoft.com/office/drawing/2014/main" val="3819319573"/>
                    </a:ext>
                  </a:extLst>
                </a:gridCol>
              </a:tblGrid>
              <a:tr h="7901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Actions n°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Actions concrètes à réaliser  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Axe de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/>
                        <a:t>En lien avec l’analyse des besoins, aspect amélioré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err="1"/>
                        <a:t>Obj</a:t>
                      </a:r>
                      <a:r>
                        <a:rPr lang="fr-BE" dirty="0"/>
                        <a:t>. visé n°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Commentaires libres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206418"/>
                  </a:ext>
                </a:extLst>
              </a:tr>
              <a:tr h="790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fr-B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Publier sur les contenus du Décret ATL</a:t>
                      </a:r>
                      <a:endParaRPr lang="fr-B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Mise en œuvre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la coordination</a:t>
                      </a:r>
                      <a:endParaRPr lang="fr-B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Coordination et partenariat entre opérateurs</a:t>
                      </a:r>
                      <a:endParaRPr lang="fr-B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A1</a:t>
                      </a:r>
                      <a:endParaRPr lang="fr-B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Canevas communiqué au "</a:t>
                      </a:r>
                      <a:r>
                        <a:rPr lang="fr-BE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 communication communal</a:t>
                      </a:r>
                      <a:r>
                        <a:rPr lang="fr-B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"</a:t>
                      </a:r>
                      <a:endParaRPr lang="fr-B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219619"/>
                  </a:ext>
                </a:extLst>
              </a:tr>
              <a:tr h="790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fr-B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Créer un onglet ATL sur le site communal </a:t>
                      </a:r>
                      <a:endParaRPr lang="fr-B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Mise en œuvre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la coordination</a:t>
                      </a:r>
                      <a:endParaRPr lang="fr-B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Coordination et partenariat entre opérateurs</a:t>
                      </a:r>
                      <a:endParaRPr lang="fr-B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A1</a:t>
                      </a:r>
                      <a:endParaRPr lang="fr-B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Réalisée en 2021</a:t>
                      </a:r>
                      <a:endParaRPr lang="fr-B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31403"/>
                  </a:ext>
                </a:extLst>
              </a:tr>
              <a:tr h="790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fr-B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Créer une page Facebook, une page accessible à tous les opérateurs ouverts sur Ramillies</a:t>
                      </a:r>
                      <a:endParaRPr lang="fr-B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Mise en œuvre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la coordination</a:t>
                      </a:r>
                      <a:endParaRPr lang="fr-B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Information des parents</a:t>
                      </a:r>
                      <a:endParaRPr lang="fr-B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A2</a:t>
                      </a:r>
                      <a:endParaRPr lang="fr-B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cours de validation</a:t>
                      </a:r>
                      <a:endParaRPr lang="fr-B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99471"/>
                  </a:ext>
                </a:extLst>
              </a:tr>
              <a:tr h="7901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fr-B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Publier sur l'offre d'accueil lors des congés scolaires</a:t>
                      </a:r>
                      <a:endParaRPr lang="fr-B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Mise en œuvre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la coordination</a:t>
                      </a:r>
                      <a:endParaRPr lang="fr-B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Information des parents</a:t>
                      </a:r>
                      <a:endParaRPr lang="fr-B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A2</a:t>
                      </a:r>
                      <a:endParaRPr lang="fr-BE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cours depuis les congés d'automne</a:t>
                      </a:r>
                      <a:endParaRPr lang="fr-BE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611241"/>
                  </a:ext>
                </a:extLst>
              </a:tr>
              <a:tr h="790115">
                <a:tc>
                  <a:txBody>
                    <a:bodyPr/>
                    <a:lstStyle/>
                    <a:p>
                      <a:pPr algn="ctr"/>
                      <a:r>
                        <a:rPr lang="fr-BE" sz="1600" dirty="0">
                          <a:latin typeface="+mn-lt"/>
                        </a:rPr>
                        <a:t>&gt;&gt;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>
                          <a:latin typeface="+mn-lt"/>
                        </a:rPr>
                        <a:t>VOIR FEUILLES IMPRIMEES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04775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C023B58-3272-BED9-CB97-7FED8AFD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CA5782C-E1CB-E94F-864F-90EAF97DEE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05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186031A-61D9-2848-BB2B-990E281F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Bénéfices structurels, qualitatifs et quantitatifs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0E5EBF-56E6-5D49-8F14-3400215F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03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9FD7878-E35D-24A5-8E65-6B8C12D0C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03" y="0"/>
            <a:ext cx="9721994" cy="68580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D20DA2A-C06A-47D7-3E48-2FE91574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4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EDEFDA0-3A0E-8175-60C5-A7A74E91D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000" y="244475"/>
            <a:ext cx="9593077" cy="6696863"/>
          </a:xfr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0D9D44-F825-E542-A84D-80039DAC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9B987A6-9389-268B-509C-7768B9EE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7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0CEE072-B2C9-2EAF-6411-19FE7F6BB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938" y="0"/>
            <a:ext cx="6722671" cy="6816914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53BA8C-E6BD-0A17-61E7-50CF99F3A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79D09-E31B-4747-B1CF-0CB632B9F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Coordination Locale pour l’Enfance (CLE) présentation au COLLEGE / CONSEIL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9EFD94-1977-4F44-8702-B2C3C1AA25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16 &amp; 29 juin 2022 </a:t>
            </a:r>
            <a:r>
              <a:rPr lang="fr-FR" b="0" dirty="0"/>
              <a:t>– Administration communale de Ramillies</a:t>
            </a:r>
          </a:p>
        </p:txBody>
      </p:sp>
    </p:spTree>
    <p:extLst>
      <p:ext uri="{BB962C8B-B14F-4D97-AF65-F5344CB8AC3E}">
        <p14:creationId xmlns:p14="http://schemas.microsoft.com/office/powerpoint/2010/main" val="735289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46AF9-F124-A34E-BDD2-ABDB0F80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Bénéfices qualitatifs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275994-FC42-0F44-8684-FDAC177A0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Compléter vos services aux citoyens, aux familles par le biais d’un service subventionné par la FWB</a:t>
            </a:r>
          </a:p>
          <a:p>
            <a:r>
              <a:rPr lang="fr-FR" dirty="0"/>
              <a:t>Obtenir une visibilité de l’offre ATL</a:t>
            </a:r>
          </a:p>
          <a:p>
            <a:r>
              <a:rPr lang="fr-FR" dirty="0"/>
              <a:t>Connaitre les besoins des enfants, familles et professionnels</a:t>
            </a:r>
          </a:p>
          <a:p>
            <a:r>
              <a:rPr lang="fr-FR" dirty="0"/>
              <a:t>Identifier le panel de partenaires potentiels pour des projets à venir</a:t>
            </a:r>
          </a:p>
          <a:p>
            <a:r>
              <a:rPr lang="fr-FR" dirty="0"/>
              <a:t>Avoir un échéancier à présenter à la population sur 5 ans ou une offre structurée annuellement par la CCA sous forme d’un plan d’actions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0D9D44-F825-E542-A84D-80039DAC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9CF961-293D-708D-61B0-EECBFE44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92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46AF9-F124-A34E-BDD2-ABDB0F80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Bénéfices quantitatifs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275994-FC42-0F44-8684-FDAC177A0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000" y="1828800"/>
            <a:ext cx="4755381" cy="4523232"/>
          </a:xfrm>
        </p:spPr>
        <p:txBody>
          <a:bodyPr>
            <a:normAutofit/>
          </a:bodyPr>
          <a:lstStyle/>
          <a:p>
            <a:r>
              <a:rPr lang="fr-FR" sz="2000" dirty="0"/>
              <a:t>Offre structurée sur 5 ans et annuellement sur un plan d’actions validé par la CCA</a:t>
            </a:r>
          </a:p>
          <a:p>
            <a:r>
              <a:rPr lang="fr-FR" sz="2000" dirty="0"/>
              <a:t>Obtention des subsides de</a:t>
            </a:r>
          </a:p>
          <a:p>
            <a:pPr lvl="1"/>
            <a:r>
              <a:rPr lang="fr-FR" sz="2000" dirty="0"/>
              <a:t>Coordination ATL (annuel)</a:t>
            </a:r>
          </a:p>
          <a:p>
            <a:pPr lvl="1"/>
            <a:r>
              <a:rPr lang="fr-FR" sz="2000" dirty="0"/>
              <a:t>AES (trimestriel)</a:t>
            </a:r>
          </a:p>
          <a:p>
            <a:pPr lvl="2"/>
            <a:r>
              <a:rPr lang="fr-FR" sz="2000" dirty="0"/>
              <a:t>AES communal</a:t>
            </a:r>
          </a:p>
          <a:p>
            <a:pPr lvl="2"/>
            <a:r>
              <a:rPr lang="fr-FR" sz="2000" dirty="0"/>
              <a:t>AES libre</a:t>
            </a:r>
          </a:p>
          <a:p>
            <a:pPr lvl="1"/>
            <a:r>
              <a:rPr lang="fr-FR" sz="2000" dirty="0"/>
              <a:t>Subside « rythmes scolaires » (ponctuel)</a:t>
            </a:r>
          </a:p>
          <a:p>
            <a:endParaRPr lang="fr-FR" sz="2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7525BF-E79D-694B-8FE6-82D3E8D04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2375" y="1833000"/>
            <a:ext cx="5266441" cy="4415400"/>
          </a:xfrm>
        </p:spPr>
        <p:txBody>
          <a:bodyPr/>
          <a:lstStyle/>
          <a:p>
            <a:endParaRPr lang="fr-FR" dirty="0"/>
          </a:p>
          <a:p>
            <a:endParaRPr lang="fr-FR" sz="2000" dirty="0"/>
          </a:p>
          <a:p>
            <a:endParaRPr lang="fr-FR" sz="2000" dirty="0"/>
          </a:p>
          <a:p>
            <a:endParaRPr lang="fr-FR" sz="500" dirty="0"/>
          </a:p>
          <a:p>
            <a:r>
              <a:rPr lang="fr-FR" sz="2000" dirty="0"/>
              <a:t>26.000 €</a:t>
            </a:r>
          </a:p>
          <a:p>
            <a:r>
              <a:rPr lang="fr-FR" sz="2000" dirty="0"/>
              <a:t>0,20€ par enfant par jour en AES trimestriel</a:t>
            </a:r>
          </a:p>
          <a:p>
            <a:r>
              <a:rPr lang="fr-FR" sz="2000" dirty="0"/>
              <a:t>X coefficient multiplicateur (+/-0,50€)</a:t>
            </a:r>
          </a:p>
          <a:p>
            <a:r>
              <a:rPr lang="fr-FR" sz="2000" dirty="0"/>
              <a:t>Nouveau subside (courrier 2022.06.14)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0D9D44-F825-E542-A84D-80039DAC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C29485B-C84A-B458-5803-72D948E1B953}"/>
              </a:ext>
            </a:extLst>
          </p:cNvPr>
          <p:cNvSpPr txBox="1"/>
          <p:nvPr/>
        </p:nvSpPr>
        <p:spPr>
          <a:xfrm>
            <a:off x="8149800" y="505968"/>
            <a:ext cx="372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161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51A08C-1CAB-9FA2-4894-AE0C9DAEC05A}"/>
              </a:ext>
            </a:extLst>
          </p:cNvPr>
          <p:cNvSpPr txBox="1"/>
          <p:nvPr/>
        </p:nvSpPr>
        <p:spPr>
          <a:xfrm>
            <a:off x="8595360" y="505968"/>
            <a:ext cx="299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CDB7D0-33BC-962C-451C-8C644E6635E7}"/>
              </a:ext>
            </a:extLst>
          </p:cNvPr>
          <p:cNvSpPr/>
          <p:nvPr/>
        </p:nvSpPr>
        <p:spPr>
          <a:xfrm>
            <a:off x="7119626" y="244475"/>
            <a:ext cx="4755381" cy="2779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/>
              <a:t>Nbre J d’ouverture : 161 J en AES</a:t>
            </a:r>
          </a:p>
          <a:p>
            <a:r>
              <a:rPr lang="fr-BE" dirty="0"/>
              <a:t>365 J -(10 S de 7J GDES Vacances) = 70J</a:t>
            </a:r>
          </a:p>
          <a:p>
            <a:r>
              <a:rPr lang="fr-BE" dirty="0"/>
              <a:t>          -(10 S de 7J PTES Vacances) = 70J</a:t>
            </a:r>
          </a:p>
          <a:p>
            <a:r>
              <a:rPr lang="fr-BE" dirty="0"/>
              <a:t>         - WK (32 S x 2) = 64 J</a:t>
            </a:r>
          </a:p>
          <a:p>
            <a:r>
              <a:rPr lang="fr-BE" dirty="0"/>
              <a:t>0,20€ x 200 Enfant x 161 = </a:t>
            </a:r>
            <a:r>
              <a:rPr lang="fr-BE" b="1" dirty="0">
                <a:solidFill>
                  <a:schemeClr val="accent3"/>
                </a:solidFill>
              </a:rPr>
              <a:t>6.440 € annuel</a:t>
            </a:r>
          </a:p>
          <a:p>
            <a:r>
              <a:rPr lang="fr-BE" dirty="0"/>
              <a:t>+/-0,50€ x 200 Enfant x 161 = </a:t>
            </a:r>
            <a:r>
              <a:rPr lang="fr-BE" b="1" dirty="0">
                <a:solidFill>
                  <a:schemeClr val="accent2"/>
                </a:solidFill>
              </a:rPr>
              <a:t>16.100 € annuel</a:t>
            </a:r>
          </a:p>
          <a:p>
            <a:endParaRPr lang="fr-BE" dirty="0"/>
          </a:p>
          <a:p>
            <a:r>
              <a:rPr lang="fr-BE" b="1" dirty="0">
                <a:solidFill>
                  <a:schemeClr val="bg2"/>
                </a:solidFill>
              </a:rPr>
              <a:t>+ mutualisation avec AES libre </a:t>
            </a:r>
            <a:r>
              <a:rPr lang="fr-BE" dirty="0"/>
              <a:t>du coefficient multiplicateur (p.45 – 46)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A642C6-9DD1-A6D6-0431-80522ACA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11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18DFC29-FA78-EA40-A62F-60BC1F8C1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06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2B16F98-92C2-BC47-A365-73EA102B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496" y="3537288"/>
            <a:ext cx="7812504" cy="950976"/>
          </a:xfrm>
        </p:spPr>
        <p:txBody>
          <a:bodyPr>
            <a:normAutofit/>
          </a:bodyPr>
          <a:lstStyle/>
          <a:p>
            <a:r>
              <a:rPr lang="fr-FR" dirty="0"/>
              <a:t>Questions / Réponses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94E5EF-125E-F344-BFEE-0486E30A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19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32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A4E8CD6-C18B-3F92-6BC8-12C92962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99" y="609600"/>
            <a:ext cx="10659878" cy="950976"/>
          </a:xfrm>
        </p:spPr>
        <p:txBody>
          <a:bodyPr>
            <a:normAutofit/>
          </a:bodyPr>
          <a:lstStyle/>
          <a:p>
            <a:r>
              <a:rPr lang="fr-BE" dirty="0"/>
              <a:t>Structure de la présentation du programme CLE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3DBD29B-3C44-DF86-2008-EE09D4E36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99" y="1828801"/>
            <a:ext cx="9393786" cy="3960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 sz="3000" dirty="0"/>
              <a:t>ATL d'hier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3000" dirty="0"/>
              <a:t>ATL de demain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3000" dirty="0"/>
              <a:t>Spécificités de Ramillies / Besoins ramillois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3000" dirty="0"/>
              <a:t>Pourquoi un CLE ?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3000" dirty="0"/>
              <a:t>Bénéfices structurels, qualitatifs et quantitatifs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3000" dirty="0"/>
              <a:t>Questions / Réponses</a:t>
            </a:r>
          </a:p>
          <a:p>
            <a:endParaRPr lang="fr-BE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5DF9AEA-EB1E-7380-F2E2-3F087496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193A81-243B-E770-DB82-3F8BF0ED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31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18DFC29-FA78-EA40-A62F-60BC1F8C1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2B16F98-92C2-BC47-A365-73EA102B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ATL d’hier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94E5EF-125E-F344-BFEE-0486E30A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3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3EA60-8A75-2641-B1AD-5262A933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ATL d’hier (Ramillies ne … pas)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E9AF6B-E7CE-2D44-A051-88604FC4E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99" y="1828801"/>
            <a:ext cx="9464124" cy="478472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Adhère au Décret ATL qui est incitatif en 2003</a:t>
            </a:r>
          </a:p>
          <a:p>
            <a:r>
              <a:rPr lang="fr-FR" dirty="0"/>
              <a:t>Répertorie pas les opérateurs d’accueil</a:t>
            </a:r>
          </a:p>
          <a:p>
            <a:r>
              <a:rPr lang="fr-FR" dirty="0"/>
              <a:t>Informe, communique avec les familles</a:t>
            </a:r>
          </a:p>
          <a:p>
            <a:r>
              <a:rPr lang="fr-FR" dirty="0"/>
              <a:t>Centralise et organise l’offre d’accueil</a:t>
            </a:r>
          </a:p>
          <a:p>
            <a:r>
              <a:rPr lang="fr-FR" dirty="0"/>
              <a:t>Analyse les besoins des familles (enfants et parents) et des professionnels</a:t>
            </a:r>
          </a:p>
          <a:p>
            <a:r>
              <a:rPr lang="fr-FR" dirty="0"/>
              <a:t>Impulse un travail en partenariat</a:t>
            </a:r>
          </a:p>
          <a:p>
            <a:r>
              <a:rPr lang="fr-FR" dirty="0"/>
              <a:t>Coordonne et complète l’offre</a:t>
            </a:r>
          </a:p>
          <a:p>
            <a:r>
              <a:rPr lang="fr-FR" dirty="0"/>
              <a:t>Crée une commission communale de l’accueil (CCA)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Crée un programme CLE validé par la CCA, approuvé par le Conseil puis ONE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&gt;&gt; </a:t>
            </a:r>
            <a:r>
              <a:rPr lang="fr-FR" b="1" dirty="0">
                <a:sym typeface="Wingdings" panose="05000000000000000000" pitchFamily="2" charset="2"/>
              </a:rPr>
              <a:t>E</a:t>
            </a:r>
            <a:r>
              <a:rPr lang="fr-FR" b="1" dirty="0"/>
              <a:t>tapes nécessaires pour l’obtention de subsides ONE ATL / EDD / CdV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3A170B-1C03-3548-BECB-7A64BBAA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B04EEE-C1F8-A72E-7563-AFCC0D3C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0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E6B4A43-4590-7B0B-D81D-BEF34CA2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ATL, 3</a:t>
            </a:r>
            <a:r>
              <a:rPr lang="fr-FR" baseline="30000" dirty="0"/>
              <a:t>ème</a:t>
            </a:r>
            <a:r>
              <a:rPr lang="fr-FR" dirty="0"/>
              <a:t> lieu éducatif de l’enfant</a:t>
            </a:r>
            <a:endParaRPr lang="fr-BE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8CCAB0-511C-9F4F-9671-E4FAD580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25414812-8D48-9C04-099D-A84F2882F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73" y="2433764"/>
            <a:ext cx="4584192" cy="27492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A7C741-F1BE-5C43-AB74-68724B38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1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06A25E2-D7E8-114A-9B00-262B95DB0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93835B-93ED-4844-8AD7-EC43A1B2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ATL de demain?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8F8DD5-5348-3E45-BF72-D521DAFD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7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3EA60-8A75-2641-B1AD-5262A933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ATL, ce qui a déjà été réalisé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E9AF6B-E7CE-2D44-A051-88604FC4E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99" y="1828801"/>
            <a:ext cx="9112432" cy="4784724"/>
          </a:xfrm>
        </p:spPr>
        <p:txBody>
          <a:bodyPr>
            <a:normAutofit/>
          </a:bodyPr>
          <a:lstStyle/>
          <a:p>
            <a:r>
              <a:rPr lang="fr-FR" dirty="0"/>
              <a:t>Répertoire</a:t>
            </a:r>
          </a:p>
          <a:p>
            <a:pPr lvl="1"/>
            <a:r>
              <a:rPr lang="fr-FR" dirty="0"/>
              <a:t>Plan &amp; lieux d’accueil pour les enfants &amp; jeunes (p.13)</a:t>
            </a:r>
          </a:p>
          <a:p>
            <a:pPr lvl="1"/>
            <a:r>
              <a:rPr lang="fr-FR" dirty="0"/>
              <a:t>Milieux d’accueil 0 – 3 ans (p.14 -16)</a:t>
            </a:r>
          </a:p>
          <a:p>
            <a:pPr lvl="1"/>
            <a:r>
              <a:rPr lang="fr-FR" dirty="0"/>
              <a:t>Ecoles / Accueil extrascolaires (p.23 – 31)</a:t>
            </a:r>
          </a:p>
          <a:p>
            <a:r>
              <a:rPr lang="fr-FR" dirty="0"/>
              <a:t>Etat des lieux</a:t>
            </a:r>
          </a:p>
          <a:p>
            <a:pPr lvl="1"/>
            <a:r>
              <a:rPr lang="fr-FR" dirty="0"/>
              <a:t>Population (p.14) / Enfants scolarisés sur Ramillies (p.18)</a:t>
            </a:r>
          </a:p>
          <a:p>
            <a:pPr lvl="1"/>
            <a:r>
              <a:rPr lang="fr-FR" dirty="0"/>
              <a:t>Opérateurs d’accueil (p.20 – 23)</a:t>
            </a:r>
          </a:p>
          <a:p>
            <a:pPr lvl="1"/>
            <a:r>
              <a:rPr lang="fr-FR" dirty="0"/>
              <a:t>Modalités de déplacement des enfants (p.18 - 19)</a:t>
            </a:r>
          </a:p>
          <a:p>
            <a:pPr lvl="1"/>
            <a:r>
              <a:rPr lang="fr-FR" dirty="0"/>
              <a:t>Modalités de collaboration (p.39 – 41)</a:t>
            </a:r>
          </a:p>
          <a:p>
            <a:pPr lvl="1"/>
            <a:r>
              <a:rPr lang="fr-FR" dirty="0"/>
              <a:t>Modalités d’information (p.42 – 44)</a:t>
            </a:r>
          </a:p>
          <a:p>
            <a:pPr lvl="1"/>
            <a:r>
              <a:rPr lang="fr-FR" dirty="0"/>
              <a:t>Modalités de répartition des moyens communaux (p.45 – 47) dont ATL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3A170B-1C03-3548-BECB-7A64BBAA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4DBD35-6DE3-707D-FBE3-E4A631DF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3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BF1AE9-F0D3-E24A-9071-FAB9B0EA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 bref, le secteur ATL consiste en (p.32 – 34)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762BBF-4313-F84A-80D6-F15DA6423DA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554769" y="1828800"/>
            <a:ext cx="4466375" cy="3959999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E844F1-298E-5243-A23C-8A0868DB3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828801"/>
            <a:ext cx="6096000" cy="5029200"/>
          </a:xfrm>
        </p:spPr>
        <p:txBody>
          <a:bodyPr/>
          <a:lstStyle/>
          <a:p>
            <a:r>
              <a:rPr lang="fr-FR" dirty="0"/>
              <a:t>21 dont 11 opérateurs sportifs proposent des activités aux enfants</a:t>
            </a:r>
          </a:p>
          <a:p>
            <a:r>
              <a:rPr lang="fr-FR" dirty="0"/>
              <a:t>8 opérateurs d’accueil lors des vacances scolaires</a:t>
            </a:r>
          </a:p>
          <a:p>
            <a:r>
              <a:rPr lang="fr-FR" dirty="0"/>
              <a:t>2 accueils extrascolaires (AES)</a:t>
            </a:r>
          </a:p>
          <a:p>
            <a:r>
              <a:rPr lang="fr-FR" dirty="0"/>
              <a:t>1 mouvement de jeunesse</a:t>
            </a:r>
          </a:p>
          <a:p>
            <a:r>
              <a:rPr lang="fr-FR" dirty="0"/>
              <a:t>2 opérateurs culturelle</a:t>
            </a:r>
          </a:p>
          <a:p>
            <a:r>
              <a:rPr lang="fr-FR" dirty="0"/>
              <a:t>1 opérateur linguistique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&gt;&gt; voir répertoire p.35 - 36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872615-22DE-584E-B1C4-A7BB8258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0B62472B-9086-F4DF-625C-9803DE6971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174049"/>
              </p:ext>
            </p:extLst>
          </p:nvPr>
        </p:nvGraphicFramePr>
        <p:xfrm>
          <a:off x="3708022" y="1792226"/>
          <a:ext cx="7602394" cy="478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C5F71F-FBDC-4716-0766-12D026A4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Présentation au Collège communal du 16 juin et au Conseil communal du 29 juin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44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Ramillies">
      <a:dk1>
        <a:srgbClr val="1F2320"/>
      </a:dk1>
      <a:lt1>
        <a:srgbClr val="FFFFFF"/>
      </a:lt1>
      <a:dk2>
        <a:srgbClr val="1F2320"/>
      </a:dk2>
      <a:lt2>
        <a:srgbClr val="FFFFFF"/>
      </a:lt2>
      <a:accent1>
        <a:srgbClr val="3CAFA7"/>
      </a:accent1>
      <a:accent2>
        <a:srgbClr val="E8418F"/>
      </a:accent2>
      <a:accent3>
        <a:srgbClr val="FABA20"/>
      </a:accent3>
      <a:accent4>
        <a:srgbClr val="389790"/>
      </a:accent4>
      <a:accent5>
        <a:srgbClr val="C33A79"/>
      </a:accent5>
      <a:accent6>
        <a:srgbClr val="D3A020"/>
      </a:accent6>
      <a:hlink>
        <a:srgbClr val="00B1A7"/>
      </a:hlink>
      <a:folHlink>
        <a:srgbClr val="A5A7A5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{E6FEDA5F-A90C-0849-8758-462B41F006CC}tf10001063</Template>
  <TotalTime>694</TotalTime>
  <Words>1438</Words>
  <Application>Microsoft Office PowerPoint</Application>
  <PresentationFormat>Grand écran</PresentationFormat>
  <Paragraphs>237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Maillage</vt:lpstr>
      <vt:lpstr>Coordination Locale pour l’Enfance (CLE)</vt:lpstr>
      <vt:lpstr>Coordination Locale pour l’Enfance (CLE) présentation au COLLEGE / CONSEIL</vt:lpstr>
      <vt:lpstr>Structure de la présentation du programme CLE</vt:lpstr>
      <vt:lpstr>ATL d’hier</vt:lpstr>
      <vt:lpstr>ATL d’hier (Ramillies ne … pas)</vt:lpstr>
      <vt:lpstr>ATL, 3ème lieu éducatif de l’enfant</vt:lpstr>
      <vt:lpstr>ATL de demain?</vt:lpstr>
      <vt:lpstr>ATL, ce qui a déjà été réalisé</vt:lpstr>
      <vt:lpstr>En bref, le secteur ATL consiste en (p.32 – 34)</vt:lpstr>
      <vt:lpstr>Spécificités de Ramillies ou  Besoins identifiés par enfants, parents &amp; professionnels</vt:lpstr>
      <vt:lpstr>Présentation PowerPoint</vt:lpstr>
      <vt:lpstr>Pourquoi un CLE ?</vt:lpstr>
      <vt:lpstr>Programme CLE ou programme de Coordination Locale pour l’Enfance, c’est :</vt:lpstr>
      <vt:lpstr>Présentation PowerPoint</vt:lpstr>
      <vt:lpstr>Présentation PowerPoint</vt:lpstr>
      <vt:lpstr>Bénéfices structurels, qualitatifs et quantitatifs</vt:lpstr>
      <vt:lpstr>Présentation PowerPoint</vt:lpstr>
      <vt:lpstr>Présentation PowerPoint</vt:lpstr>
      <vt:lpstr>Présentation PowerPoint</vt:lpstr>
      <vt:lpstr>Bénéfices qualitatifs</vt:lpstr>
      <vt:lpstr>Bénéfices quantitatifs</vt:lpstr>
      <vt:lpstr>Questions / Réponses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faf</dc:title>
  <dc:creator>Delphine Piron</dc:creator>
  <cp:lastModifiedBy>Coordination Plateforme ATL</cp:lastModifiedBy>
  <cp:revision>92</cp:revision>
  <cp:lastPrinted>2022-07-01T15:46:46Z</cp:lastPrinted>
  <dcterms:created xsi:type="dcterms:W3CDTF">2021-10-26T08:50:41Z</dcterms:created>
  <dcterms:modified xsi:type="dcterms:W3CDTF">2024-12-03T16:38:46Z</dcterms:modified>
</cp:coreProperties>
</file>