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9"/>
  </p:notesMasterIdLst>
  <p:handoutMasterIdLst>
    <p:handoutMasterId r:id="rId60"/>
  </p:handoutMasterIdLst>
  <p:sldIdLst>
    <p:sldId id="256" r:id="rId3"/>
    <p:sldId id="259" r:id="rId4"/>
    <p:sldId id="275" r:id="rId5"/>
    <p:sldId id="278" r:id="rId6"/>
    <p:sldId id="284" r:id="rId7"/>
    <p:sldId id="286" r:id="rId8"/>
    <p:sldId id="287" r:id="rId9"/>
    <p:sldId id="285" r:id="rId10"/>
    <p:sldId id="288" r:id="rId11"/>
    <p:sldId id="289" r:id="rId12"/>
    <p:sldId id="290" r:id="rId13"/>
    <p:sldId id="274" r:id="rId14"/>
    <p:sldId id="261" r:id="rId15"/>
    <p:sldId id="277" r:id="rId16"/>
    <p:sldId id="292" r:id="rId17"/>
    <p:sldId id="293" r:id="rId18"/>
    <p:sldId id="294" r:id="rId19"/>
    <p:sldId id="295" r:id="rId20"/>
    <p:sldId id="296" r:id="rId21"/>
    <p:sldId id="297" r:id="rId22"/>
    <p:sldId id="298" r:id="rId23"/>
    <p:sldId id="299" r:id="rId24"/>
    <p:sldId id="300" r:id="rId25"/>
    <p:sldId id="301" r:id="rId26"/>
    <p:sldId id="302" r:id="rId27"/>
    <p:sldId id="291" r:id="rId28"/>
    <p:sldId id="276" r:id="rId29"/>
    <p:sldId id="281" r:id="rId30"/>
    <p:sldId id="260" r:id="rId31"/>
    <p:sldId id="262" r:id="rId32"/>
    <p:sldId id="263" r:id="rId33"/>
    <p:sldId id="264" r:id="rId34"/>
    <p:sldId id="265" r:id="rId35"/>
    <p:sldId id="266" r:id="rId36"/>
    <p:sldId id="267" r:id="rId37"/>
    <p:sldId id="269" r:id="rId38"/>
    <p:sldId id="268" r:id="rId39"/>
    <p:sldId id="270" r:id="rId40"/>
    <p:sldId id="271" r:id="rId41"/>
    <p:sldId id="272" r:id="rId42"/>
    <p:sldId id="273" r:id="rId43"/>
    <p:sldId id="282" r:id="rId44"/>
    <p:sldId id="283" r:id="rId45"/>
    <p:sldId id="303" r:id="rId46"/>
    <p:sldId id="304" r:id="rId47"/>
    <p:sldId id="305" r:id="rId48"/>
    <p:sldId id="306" r:id="rId49"/>
    <p:sldId id="307" r:id="rId50"/>
    <p:sldId id="308" r:id="rId51"/>
    <p:sldId id="309" r:id="rId52"/>
    <p:sldId id="310" r:id="rId53"/>
    <p:sldId id="311" r:id="rId54"/>
    <p:sldId id="312" r:id="rId55"/>
    <p:sldId id="313" r:id="rId56"/>
    <p:sldId id="279" r:id="rId57"/>
    <p:sldId id="280" r:id="rId58"/>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9E3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3" autoAdjust="0"/>
    <p:restoredTop sz="94660"/>
  </p:normalViewPr>
  <p:slideViewPr>
    <p:cSldViewPr>
      <p:cViewPr varScale="1">
        <p:scale>
          <a:sx n="59" d="100"/>
          <a:sy n="59" d="100"/>
        </p:scale>
        <p:origin x="1452"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2B029B9-0711-4D83-AFB5-2CA3CA3E73E1}" type="datetimeFigureOut">
              <a:rPr lang="fr-BE" smtClean="0"/>
              <a:t>03-12-24</a:t>
            </a:fld>
            <a:endParaRPr lang="fr-BE"/>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r>
              <a:rPr lang="fr-BE"/>
              <a:t>Service Enfance, AF Lhonnay, coordinatrice ATL, Présentation lors de la CCA du 7 septembre 2020 de l'analyse des besoins des enfants</a:t>
            </a: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FCD4848-A8B7-4605-B0C2-0A2E066D5DA5}" type="slidenum">
              <a:rPr lang="fr-BE" smtClean="0"/>
              <a:t>‹N°›</a:t>
            </a:fld>
            <a:endParaRPr lang="fr-BE"/>
          </a:p>
        </p:txBody>
      </p:sp>
    </p:spTree>
    <p:extLst>
      <p:ext uri="{BB962C8B-B14F-4D97-AF65-F5344CB8AC3E}">
        <p14:creationId xmlns:p14="http://schemas.microsoft.com/office/powerpoint/2010/main" val="82764504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9017053-5AEB-4B1B-87B7-E39ECA4BE24D}" type="datetimeFigureOut">
              <a:rPr lang="en-US" smtClean="0"/>
              <a:t>12/3/2024</a:t>
            </a:fld>
            <a:endParaRPr lang="en-US"/>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r>
              <a:rPr lang="fr-BE"/>
              <a:t>Service Enfance, AF Lhonnay, coordinatrice ATL, Présentation lors de la CCA du 7 septembre 2020 de l'analyse des besoins des enfants</a:t>
            </a:r>
            <a:endParaRPr lang="en-US"/>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C95FB14-85F5-4EC4-BBD0-C520600157E4}" type="slidenum">
              <a:rPr lang="en-US" smtClean="0"/>
              <a:t>‹N°›</a:t>
            </a:fld>
            <a:endParaRPr lang="en-US"/>
          </a:p>
        </p:txBody>
      </p:sp>
    </p:spTree>
    <p:extLst>
      <p:ext uri="{BB962C8B-B14F-4D97-AF65-F5344CB8AC3E}">
        <p14:creationId xmlns:p14="http://schemas.microsoft.com/office/powerpoint/2010/main" val="280496444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7C95FB14-85F5-4EC4-BBD0-C520600157E4}" type="slidenum">
              <a:rPr lang="en-US" smtClean="0"/>
              <a:t>1</a:t>
            </a:fld>
            <a:endParaRPr lang="en-US"/>
          </a:p>
        </p:txBody>
      </p:sp>
      <p:sp>
        <p:nvSpPr>
          <p:cNvPr id="5" name="Espace réservé du pied de page 4"/>
          <p:cNvSpPr>
            <a:spLocks noGrp="1"/>
          </p:cNvSpPr>
          <p:nvPr>
            <p:ph type="ftr" sz="quarter" idx="11"/>
          </p:nvPr>
        </p:nvSpPr>
        <p:spPr/>
        <p:txBody>
          <a:bodyPr/>
          <a:lstStyle/>
          <a:p>
            <a:r>
              <a:rPr lang="fr-BE"/>
              <a:t>Service Enfance, AF Lhonnay, coordinatrice ATL, Présentation lors de la CCA du 7 septembre 2020 de l'analyse des besoins des enfants</a:t>
            </a:r>
            <a:endParaRPr lang="en-US"/>
          </a:p>
        </p:txBody>
      </p:sp>
    </p:spTree>
    <p:extLst>
      <p:ext uri="{BB962C8B-B14F-4D97-AF65-F5344CB8AC3E}">
        <p14:creationId xmlns:p14="http://schemas.microsoft.com/office/powerpoint/2010/main" val="3332941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pied de page 3"/>
          <p:cNvSpPr>
            <a:spLocks noGrp="1"/>
          </p:cNvSpPr>
          <p:nvPr>
            <p:ph type="ftr" sz="quarter" idx="10"/>
          </p:nvPr>
        </p:nvSpPr>
        <p:spPr/>
        <p:txBody>
          <a:bodyPr/>
          <a:lstStyle/>
          <a:p>
            <a:r>
              <a:rPr lang="fr-BE"/>
              <a:t>Service Enfance, AF Lhonnay, coordinatrice ATL, Présentation lors de la CCA du 7 septembre 2020 de l'analyse des besoins des enfants</a:t>
            </a:r>
            <a:endParaRPr lang="en-US"/>
          </a:p>
        </p:txBody>
      </p:sp>
      <p:sp>
        <p:nvSpPr>
          <p:cNvPr id="5" name="Espace réservé du numéro de diapositive 4"/>
          <p:cNvSpPr>
            <a:spLocks noGrp="1"/>
          </p:cNvSpPr>
          <p:nvPr>
            <p:ph type="sldNum" sz="quarter" idx="11"/>
          </p:nvPr>
        </p:nvSpPr>
        <p:spPr/>
        <p:txBody>
          <a:bodyPr/>
          <a:lstStyle/>
          <a:p>
            <a:fld id="{7C95FB14-85F5-4EC4-BBD0-C520600157E4}" type="slidenum">
              <a:rPr lang="en-US" smtClean="0"/>
              <a:t>11</a:t>
            </a:fld>
            <a:endParaRPr lang="en-US"/>
          </a:p>
        </p:txBody>
      </p:sp>
    </p:spTree>
    <p:extLst>
      <p:ext uri="{BB962C8B-B14F-4D97-AF65-F5344CB8AC3E}">
        <p14:creationId xmlns:p14="http://schemas.microsoft.com/office/powerpoint/2010/main" val="810706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pied de page 3"/>
          <p:cNvSpPr>
            <a:spLocks noGrp="1"/>
          </p:cNvSpPr>
          <p:nvPr>
            <p:ph type="ftr" sz="quarter" idx="10"/>
          </p:nvPr>
        </p:nvSpPr>
        <p:spPr/>
        <p:txBody>
          <a:bodyPr/>
          <a:lstStyle/>
          <a:p>
            <a:r>
              <a:rPr lang="fr-BE"/>
              <a:t>Service Enfance, AF Lhonnay, coordinatrice ATL, Présentation lors de la CCA du 7 septembre 2020 de l'analyse des besoins des enfants</a:t>
            </a:r>
            <a:endParaRPr lang="en-US"/>
          </a:p>
        </p:txBody>
      </p:sp>
      <p:sp>
        <p:nvSpPr>
          <p:cNvPr id="5" name="Espace réservé du numéro de diapositive 4"/>
          <p:cNvSpPr>
            <a:spLocks noGrp="1"/>
          </p:cNvSpPr>
          <p:nvPr>
            <p:ph type="sldNum" sz="quarter" idx="11"/>
          </p:nvPr>
        </p:nvSpPr>
        <p:spPr/>
        <p:txBody>
          <a:bodyPr/>
          <a:lstStyle/>
          <a:p>
            <a:fld id="{7C95FB14-85F5-4EC4-BBD0-C520600157E4}" type="slidenum">
              <a:rPr lang="en-US" smtClean="0"/>
              <a:t>26</a:t>
            </a:fld>
            <a:endParaRPr lang="en-US"/>
          </a:p>
        </p:txBody>
      </p:sp>
    </p:spTree>
    <p:extLst>
      <p:ext uri="{BB962C8B-B14F-4D97-AF65-F5344CB8AC3E}">
        <p14:creationId xmlns:p14="http://schemas.microsoft.com/office/powerpoint/2010/main" val="403517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baseline="0">
                <a:solidFill>
                  <a:srgbClr val="006778"/>
                </a:solidFill>
              </a:defRPr>
            </a:lvl1pPr>
          </a:lstStyle>
          <a:p>
            <a:r>
              <a:rPr lang="fr-FR" dirty="0"/>
              <a:t>Cliquez pour modifier le style du titre</a:t>
            </a:r>
            <a:endParaRPr lang="fr-BE"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baseline="0">
                <a:solidFill>
                  <a:srgbClr val="BED6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endParaRPr lang="fr-BE" dirty="0"/>
          </a:p>
        </p:txBody>
      </p:sp>
      <p:sp>
        <p:nvSpPr>
          <p:cNvPr id="4" name="Espace réservé de la date 3"/>
          <p:cNvSpPr>
            <a:spLocks noGrp="1"/>
          </p:cNvSpPr>
          <p:nvPr>
            <p:ph type="dt" sz="half" idx="10"/>
          </p:nvPr>
        </p:nvSpPr>
        <p:spPr/>
        <p:txBody>
          <a:bodyPr/>
          <a:lstStyle>
            <a:lvl1pPr>
              <a:defRPr baseline="0">
                <a:solidFill>
                  <a:srgbClr val="BED600"/>
                </a:solidFill>
              </a:defRPr>
            </a:lvl1pPr>
          </a:lstStyle>
          <a:p>
            <a:fld id="{5739D7E9-3000-42AA-90A3-C28E7287226C}" type="datetimeFigureOut">
              <a:rPr lang="fr-FR" smtClean="0"/>
              <a:pPr/>
              <a:t>03/12/2024</a:t>
            </a:fld>
            <a:endParaRPr lang="fr-BE" dirty="0"/>
          </a:p>
        </p:txBody>
      </p:sp>
      <p:sp>
        <p:nvSpPr>
          <p:cNvPr id="5" name="Espace réservé du pied de page 4"/>
          <p:cNvSpPr>
            <a:spLocks noGrp="1"/>
          </p:cNvSpPr>
          <p:nvPr>
            <p:ph type="ftr" sz="quarter" idx="11"/>
          </p:nvPr>
        </p:nvSpPr>
        <p:spPr/>
        <p:txBody>
          <a:bodyPr/>
          <a:lstStyle>
            <a:lvl1pPr>
              <a:defRPr baseline="0">
                <a:solidFill>
                  <a:srgbClr val="006778"/>
                </a:solidFill>
              </a:defRPr>
            </a:lvl1pPr>
          </a:lstStyle>
          <a:p>
            <a:endParaRPr lang="fr-BE" dirty="0"/>
          </a:p>
        </p:txBody>
      </p:sp>
      <p:sp>
        <p:nvSpPr>
          <p:cNvPr id="6" name="Espace réservé du numéro de diapositive 5"/>
          <p:cNvSpPr>
            <a:spLocks noGrp="1"/>
          </p:cNvSpPr>
          <p:nvPr>
            <p:ph type="sldNum" sz="quarter" idx="12"/>
          </p:nvPr>
        </p:nvSpPr>
        <p:spPr/>
        <p:txBody>
          <a:bodyPr/>
          <a:lstStyle>
            <a:lvl1pPr>
              <a:defRPr baseline="0">
                <a:solidFill>
                  <a:srgbClr val="BED600"/>
                </a:solidFill>
              </a:defRPr>
            </a:lvl1pPr>
          </a:lstStyle>
          <a:p>
            <a:fld id="{7734894E-0CB6-448B-9CA5-2869C36B7726}" type="slidenum">
              <a:rPr lang="fr-BE" smtClean="0"/>
              <a:pPr/>
              <a:t>‹N°›</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739D7E9-3000-42AA-90A3-C28E7287226C}" type="datetimeFigureOut">
              <a:rPr lang="fr-FR" smtClean="0"/>
              <a:t>03/12/2024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5739D7E9-3000-42AA-90A3-C28E7287226C}" type="datetimeFigureOut">
              <a:rPr lang="fr-FR" smtClean="0"/>
              <a:t>03/12/2024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5739D7E9-3000-42AA-90A3-C28E7287226C}" type="datetimeFigureOut">
              <a:rPr lang="fr-FR" smtClean="0"/>
              <a:t>03/12/2024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lvl1pPr>
              <a:defRPr/>
            </a:lvl1pPr>
          </a:lstStyle>
          <a:p>
            <a:pPr>
              <a:defRPr/>
            </a:pPr>
            <a:fld id="{B060C2F3-CA66-447C-9A9B-C4689872F7DC}" type="datetimeFigureOut">
              <a:rPr lang="fr-BE"/>
              <a:pPr>
                <a:defRPr/>
              </a:pPr>
              <a:t>03-12-24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B62B330D-9EA0-4FB2-9F21-3CB2B3D867D4}" type="slidenum">
              <a:rPr lang="fr-BE"/>
              <a:pPr>
                <a:defRPr/>
              </a:pPr>
              <a:t>‹N°›</a:t>
            </a:fld>
            <a:endParaRPr lang="fr-B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7DE6A320-E43A-4C85-8FA6-EE700AC4123D}" type="datetimeFigureOut">
              <a:rPr lang="fr-BE"/>
              <a:pPr>
                <a:defRPr/>
              </a:pPr>
              <a:t>03-12-24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689C74EC-9A19-4BDA-97E5-58878077CAB5}" type="slidenum">
              <a:rPr lang="fr-BE"/>
              <a:pPr>
                <a:defRPr/>
              </a:pPr>
              <a:t>‹N°›</a:t>
            </a:fld>
            <a:endParaRPr lang="fr-B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A33C0326-C32D-4298-9580-0CAB7DD8DD8A}" type="datetimeFigureOut">
              <a:rPr lang="fr-BE"/>
              <a:pPr>
                <a:defRPr/>
              </a:pPr>
              <a:t>03-12-24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8FC4A680-CA4B-4237-AD33-7C4F1B191987}" type="slidenum">
              <a:rPr lang="fr-BE"/>
              <a:pPr>
                <a:defRPr/>
              </a:pPr>
              <a:t>‹N°›</a:t>
            </a:fld>
            <a:endParaRPr lang="fr-B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3"/>
          <p:cNvSpPr>
            <a:spLocks noGrp="1"/>
          </p:cNvSpPr>
          <p:nvPr>
            <p:ph type="dt" sz="half" idx="10"/>
          </p:nvPr>
        </p:nvSpPr>
        <p:spPr/>
        <p:txBody>
          <a:bodyPr/>
          <a:lstStyle>
            <a:lvl1pPr>
              <a:defRPr/>
            </a:lvl1pPr>
          </a:lstStyle>
          <a:p>
            <a:pPr>
              <a:defRPr/>
            </a:pPr>
            <a:fld id="{1600830D-CC27-401A-912E-0CD0D7855B2F}" type="datetimeFigureOut">
              <a:rPr lang="fr-BE"/>
              <a:pPr>
                <a:defRPr/>
              </a:pPr>
              <a:t>03-12-24</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2D8B0D23-B163-48FE-A2E6-7561296475D1}" type="slidenum">
              <a:rPr lang="fr-BE"/>
              <a:pPr>
                <a:defRPr/>
              </a:pPr>
              <a:t>‹N°›</a:t>
            </a:fld>
            <a:endParaRPr lang="fr-B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3"/>
          <p:cNvSpPr>
            <a:spLocks noGrp="1"/>
          </p:cNvSpPr>
          <p:nvPr>
            <p:ph type="dt" sz="half" idx="10"/>
          </p:nvPr>
        </p:nvSpPr>
        <p:spPr/>
        <p:txBody>
          <a:bodyPr/>
          <a:lstStyle>
            <a:lvl1pPr>
              <a:defRPr/>
            </a:lvl1pPr>
          </a:lstStyle>
          <a:p>
            <a:pPr>
              <a:defRPr/>
            </a:pPr>
            <a:fld id="{C213A76A-5898-438C-B773-1D1008400AE5}" type="datetimeFigureOut">
              <a:rPr lang="fr-BE"/>
              <a:pPr>
                <a:defRPr/>
              </a:pPr>
              <a:t>03-12-24</a:t>
            </a:fld>
            <a:endParaRPr lang="fr-BE"/>
          </a:p>
        </p:txBody>
      </p:sp>
      <p:sp>
        <p:nvSpPr>
          <p:cNvPr id="8" name="Espace réservé du pied de page 4"/>
          <p:cNvSpPr>
            <a:spLocks noGrp="1"/>
          </p:cNvSpPr>
          <p:nvPr>
            <p:ph type="ftr" sz="quarter" idx="11"/>
          </p:nvPr>
        </p:nvSpPr>
        <p:spPr/>
        <p:txBody>
          <a:bodyPr/>
          <a:lstStyle>
            <a:lvl1pPr>
              <a:defRPr/>
            </a:lvl1pPr>
          </a:lstStyle>
          <a:p>
            <a:pPr>
              <a:defRPr/>
            </a:pPr>
            <a:endParaRPr lang="fr-BE"/>
          </a:p>
        </p:txBody>
      </p:sp>
      <p:sp>
        <p:nvSpPr>
          <p:cNvPr id="9" name="Espace réservé du numéro de diapositive 5"/>
          <p:cNvSpPr>
            <a:spLocks noGrp="1"/>
          </p:cNvSpPr>
          <p:nvPr>
            <p:ph type="sldNum" sz="quarter" idx="12"/>
          </p:nvPr>
        </p:nvSpPr>
        <p:spPr/>
        <p:txBody>
          <a:bodyPr/>
          <a:lstStyle>
            <a:lvl1pPr>
              <a:defRPr/>
            </a:lvl1pPr>
          </a:lstStyle>
          <a:p>
            <a:pPr>
              <a:defRPr/>
            </a:pPr>
            <a:fld id="{4703299A-C3EC-4D99-87BB-2EFE90CA6D21}" type="slidenum">
              <a:rPr lang="fr-BE"/>
              <a:pPr>
                <a:defRPr/>
              </a:pPr>
              <a:t>‹N°›</a:t>
            </a:fld>
            <a:endParaRPr lang="fr-B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3"/>
          <p:cNvSpPr>
            <a:spLocks noGrp="1"/>
          </p:cNvSpPr>
          <p:nvPr>
            <p:ph type="dt" sz="half" idx="10"/>
          </p:nvPr>
        </p:nvSpPr>
        <p:spPr/>
        <p:txBody>
          <a:bodyPr/>
          <a:lstStyle>
            <a:lvl1pPr>
              <a:defRPr/>
            </a:lvl1pPr>
          </a:lstStyle>
          <a:p>
            <a:pPr>
              <a:defRPr/>
            </a:pPr>
            <a:fld id="{5CBF0D23-9F49-4E3F-AB1C-5FFAF21C6392}" type="datetimeFigureOut">
              <a:rPr lang="fr-BE"/>
              <a:pPr>
                <a:defRPr/>
              </a:pPr>
              <a:t>03-12-24</a:t>
            </a:fld>
            <a:endParaRPr lang="fr-BE"/>
          </a:p>
        </p:txBody>
      </p:sp>
      <p:sp>
        <p:nvSpPr>
          <p:cNvPr id="4" name="Espace réservé du pied de page 4"/>
          <p:cNvSpPr>
            <a:spLocks noGrp="1"/>
          </p:cNvSpPr>
          <p:nvPr>
            <p:ph type="ftr" sz="quarter" idx="11"/>
          </p:nvPr>
        </p:nvSpPr>
        <p:spPr/>
        <p:txBody>
          <a:bodyPr/>
          <a:lstStyle>
            <a:lvl1pPr>
              <a:defRPr/>
            </a:lvl1pPr>
          </a:lstStyle>
          <a:p>
            <a:pPr>
              <a:defRPr/>
            </a:pPr>
            <a:endParaRPr lang="fr-BE"/>
          </a:p>
        </p:txBody>
      </p:sp>
      <p:sp>
        <p:nvSpPr>
          <p:cNvPr id="5" name="Espace réservé du numéro de diapositive 5"/>
          <p:cNvSpPr>
            <a:spLocks noGrp="1"/>
          </p:cNvSpPr>
          <p:nvPr>
            <p:ph type="sldNum" sz="quarter" idx="12"/>
          </p:nvPr>
        </p:nvSpPr>
        <p:spPr/>
        <p:txBody>
          <a:bodyPr/>
          <a:lstStyle>
            <a:lvl1pPr>
              <a:defRPr/>
            </a:lvl1pPr>
          </a:lstStyle>
          <a:p>
            <a:pPr>
              <a:defRPr/>
            </a:pPr>
            <a:fld id="{C35D9F1E-B565-4FB0-A116-864C89FA871E}" type="slidenum">
              <a:rPr lang="fr-BE"/>
              <a:pPr>
                <a:defRPr/>
              </a:pPr>
              <a:t>‹N°›</a:t>
            </a:fld>
            <a:endParaRPr lang="fr-B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9119AB3D-9D6C-4F28-BFE6-4807D03C85E9}" type="datetimeFigureOut">
              <a:rPr lang="fr-BE"/>
              <a:pPr>
                <a:defRPr/>
              </a:pPr>
              <a:t>03-12-24</a:t>
            </a:fld>
            <a:endParaRPr lang="fr-BE"/>
          </a:p>
        </p:txBody>
      </p:sp>
      <p:sp>
        <p:nvSpPr>
          <p:cNvPr id="3" name="Espace réservé du pied de page 4"/>
          <p:cNvSpPr>
            <a:spLocks noGrp="1"/>
          </p:cNvSpPr>
          <p:nvPr>
            <p:ph type="ftr" sz="quarter" idx="11"/>
          </p:nvPr>
        </p:nvSpPr>
        <p:spPr/>
        <p:txBody>
          <a:bodyPr/>
          <a:lstStyle>
            <a:lvl1pPr>
              <a:defRPr/>
            </a:lvl1pPr>
          </a:lstStyle>
          <a:p>
            <a:pPr>
              <a:defRPr/>
            </a:pPr>
            <a:endParaRPr lang="fr-BE"/>
          </a:p>
        </p:txBody>
      </p:sp>
      <p:sp>
        <p:nvSpPr>
          <p:cNvPr id="4" name="Espace réservé du numéro de diapositive 5"/>
          <p:cNvSpPr>
            <a:spLocks noGrp="1"/>
          </p:cNvSpPr>
          <p:nvPr>
            <p:ph type="sldNum" sz="quarter" idx="12"/>
          </p:nvPr>
        </p:nvSpPr>
        <p:spPr/>
        <p:txBody>
          <a:bodyPr/>
          <a:lstStyle>
            <a:lvl1pPr>
              <a:defRPr/>
            </a:lvl1pPr>
          </a:lstStyle>
          <a:p>
            <a:pPr>
              <a:defRPr/>
            </a:pPr>
            <a:fld id="{61AF0E38-CCF4-4438-85A8-A42C57EC6C40}" type="slidenum">
              <a:rPr lang="fr-BE"/>
              <a:pPr>
                <a:defRPr/>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endParaRPr lang="fr-BE" dirty="0"/>
          </a:p>
        </p:txBody>
      </p:sp>
      <p:sp>
        <p:nvSpPr>
          <p:cNvPr id="3" name="Espace réservé de la date 2"/>
          <p:cNvSpPr>
            <a:spLocks noGrp="1"/>
          </p:cNvSpPr>
          <p:nvPr>
            <p:ph type="dt" sz="half" idx="10"/>
          </p:nvPr>
        </p:nvSpPr>
        <p:spPr/>
        <p:txBody>
          <a:bodyPr/>
          <a:lstStyle/>
          <a:p>
            <a:fld id="{5739D7E9-3000-42AA-90A3-C28E7287226C}" type="datetimeFigureOut">
              <a:rPr lang="fr-FR" smtClean="0"/>
              <a:t>03/12/2024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3943CA9-7987-4C96-8970-6A9C08345DC7}" type="datetimeFigureOut">
              <a:rPr lang="fr-BE"/>
              <a:pPr>
                <a:defRPr/>
              </a:pPr>
              <a:t>03-12-24</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FCFB033F-51B3-4B09-BD50-2053EB6F7593}" type="slidenum">
              <a:rPr lang="fr-BE"/>
              <a:pPr>
                <a:defRPr/>
              </a:pPr>
              <a:t>‹N°›</a:t>
            </a:fld>
            <a:endParaRPr lang="fr-B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319CF947-F5FF-4871-9FA9-E484A60C9686}" type="datetimeFigureOut">
              <a:rPr lang="fr-BE"/>
              <a:pPr>
                <a:defRPr/>
              </a:pPr>
              <a:t>03-12-24</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D9A1E38C-92BE-4C43-85B1-D11010EA4B0F}" type="slidenum">
              <a:rPr lang="fr-BE"/>
              <a:pPr>
                <a:defRPr/>
              </a:pPr>
              <a:t>‹N°›</a:t>
            </a:fld>
            <a:endParaRPr lang="fr-B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0ED6692C-3B39-4F0A-8517-0D19E1D2D39F}" type="datetimeFigureOut">
              <a:rPr lang="fr-BE"/>
              <a:pPr>
                <a:defRPr/>
              </a:pPr>
              <a:t>03-12-24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AA4684CB-9227-494B-984A-AFDCBE1B7257}" type="slidenum">
              <a:rPr lang="fr-BE"/>
              <a:pPr>
                <a:defRPr/>
              </a:pPr>
              <a:t>‹N°›</a:t>
            </a:fld>
            <a:endParaRPr lang="fr-B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67699D1C-BFF0-41F6-95D5-5031629CD488}" type="datetimeFigureOut">
              <a:rPr lang="fr-BE"/>
              <a:pPr>
                <a:defRPr/>
              </a:pPr>
              <a:t>03-12-24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CF1E3A16-2B24-4FB4-B9DE-648AB07521A0}" type="slidenum">
              <a:rPr lang="fr-BE"/>
              <a:pPr>
                <a:defRPr/>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5739D7E9-3000-42AA-90A3-C28E7287226C}" type="datetimeFigureOut">
              <a:rPr lang="fr-FR" smtClean="0"/>
              <a:t>03/12/2024</a:t>
            </a:fld>
            <a:endParaRPr lang="fr-BE" dirty="0"/>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dirty="0"/>
              <a:t>Cliquez pour modifier le style du titre</a:t>
            </a:r>
            <a:endParaRPr lang="fr-BE" dirty="0"/>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739D7E9-3000-42AA-90A3-C28E7287226C}" type="datetimeFigureOut">
              <a:rPr lang="fr-FR" smtClean="0"/>
              <a:t>03/12/2024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5739D7E9-3000-42AA-90A3-C28E7287226C}" type="datetimeFigureOut">
              <a:rPr lang="fr-FR" smtClean="0"/>
              <a:t>03/12/2024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5739D7E9-3000-42AA-90A3-C28E7287226C}" type="datetimeFigureOut">
              <a:rPr lang="fr-FR" smtClean="0"/>
              <a:t>03/12/2024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5739D7E9-3000-42AA-90A3-C28E7287226C}" type="datetimeFigureOut">
              <a:rPr lang="fr-FR" smtClean="0"/>
              <a:t>03/12/2024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39D7E9-3000-42AA-90A3-C28E7287226C}" type="datetimeFigureOut">
              <a:rPr lang="fr-FR" smtClean="0"/>
              <a:t>03/12/2024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739D7E9-3000-42AA-90A3-C28E7287226C}" type="datetimeFigureOut">
              <a:rPr lang="fr-FR" smtClean="0"/>
              <a:t>03/12/2024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9D7E9-3000-42AA-90A3-C28E7287226C}" type="datetimeFigureOut">
              <a:rPr lang="fr-FR" smtClean="0"/>
              <a:t>03/12/2024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34894E-0CB6-448B-9CA5-2869C36B7726}" type="slidenum">
              <a:rPr lang="fr-BE" smtClean="0"/>
              <a:t>‹N°›</a:t>
            </a:fld>
            <a:endParaRPr lang="fr-BE"/>
          </a:p>
        </p:txBody>
      </p:sp>
      <p:pic>
        <p:nvPicPr>
          <p:cNvPr id="8" name="Image 7" descr="PowerPointFond.jpg"/>
          <p:cNvPicPr>
            <a:picLocks noChangeAspect="1"/>
          </p:cNvPicPr>
          <p:nvPr userDrawn="1"/>
        </p:nvPicPr>
        <p:blipFill>
          <a:blip r:embed="rId14" cstate="print"/>
          <a:stretch>
            <a:fillRect/>
          </a:stretch>
        </p:blipFill>
        <p:spPr>
          <a:xfrm>
            <a:off x="0" y="0"/>
            <a:ext cx="9142413" cy="6858000"/>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3649" r:id="rId1"/>
    <p:sldLayoutId id="2147483684"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endParaRPr lang="fr-BE"/>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8679FF9-9079-4753-9690-A058BA6C228C}" type="datetimeFigureOut">
              <a:rPr lang="fr-BE"/>
              <a:pPr>
                <a:defRPr/>
              </a:pPr>
              <a:t>03-12-24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BB490C8-5064-4A37-8502-842FA55A91CC}" type="slidenum">
              <a:rPr lang="fr-BE"/>
              <a:pPr>
                <a:defRPr/>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59D6BAD1-ED8F-4F20-B0A0-5D7510997009}"/>
              </a:ext>
            </a:extLst>
          </p:cNvPr>
          <p:cNvSpPr txBox="1">
            <a:spLocks/>
          </p:cNvSpPr>
          <p:nvPr/>
        </p:nvSpPr>
        <p:spPr>
          <a:xfrm>
            <a:off x="457200" y="620688"/>
            <a:ext cx="8229600" cy="5040560"/>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baseline="0">
                <a:solidFill>
                  <a:srgbClr val="006778"/>
                </a:solidFill>
                <a:latin typeface="+mj-lt"/>
                <a:ea typeface="+mj-ea"/>
                <a:cs typeface="+mj-cs"/>
              </a:defRPr>
            </a:lvl1pPr>
          </a:lstStyle>
          <a:p>
            <a:r>
              <a:rPr lang="fr-BE" sz="4800" dirty="0"/>
              <a:t>Commission Communale </a:t>
            </a:r>
          </a:p>
          <a:p>
            <a:r>
              <a:rPr lang="fr-BE" sz="4800" dirty="0"/>
              <a:t>de l’Accueil (CCA) n°1</a:t>
            </a:r>
          </a:p>
          <a:p>
            <a:endParaRPr lang="fr-BE" sz="4800" dirty="0"/>
          </a:p>
          <a:p>
            <a:r>
              <a:rPr lang="fr-BE" sz="4800" dirty="0"/>
              <a:t>Document de présentation </a:t>
            </a:r>
          </a:p>
          <a:p>
            <a:r>
              <a:rPr lang="fr-BE" sz="4800" dirty="0"/>
              <a:t>des résultats de </a:t>
            </a:r>
            <a:r>
              <a:rPr lang="fr-BE" sz="4800" b="1" dirty="0"/>
              <a:t>l’analyse des besoins </a:t>
            </a:r>
          </a:p>
          <a:p>
            <a:r>
              <a:rPr lang="fr-BE" sz="4800" dirty="0"/>
              <a:t>des enfants, des parents et des professionnels</a:t>
            </a:r>
            <a:br>
              <a:rPr lang="fr-BE" sz="4800" dirty="0"/>
            </a:br>
            <a:br>
              <a:rPr lang="fr-BE" dirty="0"/>
            </a:br>
            <a:r>
              <a:rPr lang="fr-BE" dirty="0"/>
              <a:t>7 septembre </a:t>
            </a:r>
            <a:r>
              <a:rPr lang="fr-BE" sz="4300" dirty="0"/>
              <a:t>2020</a:t>
            </a:r>
            <a:br>
              <a:rPr lang="fr-BE" dirty="0"/>
            </a:br>
            <a:endParaRPr lang="fr-B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pattFill prst="pct20">
            <a:fgClr>
              <a:schemeClr val="accent1"/>
            </a:fgClr>
            <a:bgClr>
              <a:schemeClr val="bg1"/>
            </a:bgClr>
          </a:pattFill>
        </p:spPr>
        <p:txBody>
          <a:bodyPr>
            <a:normAutofit fontScale="90000"/>
          </a:bodyPr>
          <a:lstStyle/>
          <a:p>
            <a:r>
              <a:rPr lang="fr-BE" dirty="0"/>
              <a:t>Avis des enfants </a:t>
            </a:r>
            <a:br>
              <a:rPr lang="fr-BE" dirty="0"/>
            </a:br>
            <a:r>
              <a:rPr lang="fr-BE" b="1" dirty="0"/>
              <a:t>SUR L’ACCUEIL LORS DES VACANCES</a:t>
            </a:r>
            <a:endParaRPr lang="fr-BE" dirty="0"/>
          </a:p>
        </p:txBody>
      </p:sp>
      <p:sp>
        <p:nvSpPr>
          <p:cNvPr id="3" name="Espace réservé du contenu 2"/>
          <p:cNvSpPr>
            <a:spLocks noGrp="1"/>
          </p:cNvSpPr>
          <p:nvPr>
            <p:ph idx="1"/>
          </p:nvPr>
        </p:nvSpPr>
        <p:spPr>
          <a:xfrm>
            <a:off x="251520" y="1600200"/>
            <a:ext cx="8784976" cy="4525963"/>
          </a:xfrm>
        </p:spPr>
        <p:txBody>
          <a:bodyPr>
            <a:normAutofit fontScale="25000" lnSpcReduction="20000"/>
          </a:bodyPr>
          <a:lstStyle/>
          <a:p>
            <a:pPr marL="0" indent="0">
              <a:buNone/>
            </a:pPr>
            <a:r>
              <a:rPr lang="fr-BE" sz="7200" dirty="0"/>
              <a:t>Constats :</a:t>
            </a:r>
          </a:p>
          <a:p>
            <a:r>
              <a:rPr lang="fr-BE" sz="7200" dirty="0"/>
              <a:t>60,5% ont une activité lors des vacances scolaires</a:t>
            </a:r>
          </a:p>
          <a:p>
            <a:r>
              <a:rPr lang="fr-BE" sz="7200" dirty="0"/>
              <a:t>55,3% sont accueillis par HESL ; 44,7% réalisent un stage sportif ; 23,4% fréquentent un camp des mouvements de jeunesse ; </a:t>
            </a:r>
            <a:r>
              <a:rPr lang="fr-BE" sz="5600" dirty="0"/>
              <a:t>12,8% fréquentent l’Oasis familiale ; 4,3% fréquentent « Chouettes vacances » ; 2,1% fréquentent respectivement « les Petites Mains » ; « l’Atelier du 24/Inventons » ; « Peps » ; « La Particule »  mais aussi les stages à Braives, à </a:t>
            </a:r>
            <a:r>
              <a:rPr lang="fr-BE" sz="5600" dirty="0" err="1"/>
              <a:t>Fallais</a:t>
            </a:r>
            <a:r>
              <a:rPr lang="fr-BE" sz="5600" dirty="0"/>
              <a:t>, stages de la mutualité, stages de la Province à Waremme</a:t>
            </a:r>
          </a:p>
          <a:p>
            <a:r>
              <a:rPr lang="fr-BE" sz="7200" dirty="0"/>
              <a:t>42,6% qualifient l’offre d’accueil/activités de « très intéressante » et 51,1% de « bien » pour un total de 93,7%. Ils expliquent leur choix avec les justificatifs suivants : diversité.</a:t>
            </a:r>
          </a:p>
          <a:p>
            <a:r>
              <a:rPr lang="fr-BE" sz="7200" dirty="0"/>
              <a:t>89,4% estiment bénéficier de temps libre/repos</a:t>
            </a:r>
          </a:p>
          <a:p>
            <a:r>
              <a:rPr lang="fr-BE" sz="7200" dirty="0"/>
              <a:t>Seuls, 4,2% évaluent négativement les locaux </a:t>
            </a:r>
          </a:p>
          <a:p>
            <a:r>
              <a:rPr lang="fr-BE" sz="7200" dirty="0"/>
              <a:t>100% évaluent l’encadrement positivement </a:t>
            </a:r>
            <a:r>
              <a:rPr lang="fr-BE" sz="6400" dirty="0"/>
              <a:t>mais ponctue en sollicitant davantage de moniteur</a:t>
            </a:r>
          </a:p>
          <a:p>
            <a:r>
              <a:rPr lang="fr-BE" sz="7200" dirty="0"/>
              <a:t>57,4% estiment que leur avis compte</a:t>
            </a:r>
          </a:p>
          <a:p>
            <a:r>
              <a:rPr lang="fr-BE" sz="7200" dirty="0"/>
              <a:t>37,7% estiment qu’il ne manque rien sur Hannut . </a:t>
            </a:r>
            <a:r>
              <a:rPr lang="fr-BE" sz="6400" dirty="0"/>
              <a:t>Les autres formulent les souhaits suivants : </a:t>
            </a:r>
            <a:r>
              <a:rPr lang="fr-BE" sz="6400" dirty="0">
                <a:solidFill>
                  <a:schemeClr val="accent3"/>
                </a:solidFill>
              </a:rPr>
              <a:t>- 26% plaine de vacances à la journée ; - 15,6% plaine de vacances à la semaine ; 13% séjour résidentiel mais aussi des jeux de société, excursions ou visite d’un jour, un </a:t>
            </a:r>
            <a:r>
              <a:rPr lang="fr-BE" sz="6400" dirty="0" err="1">
                <a:solidFill>
                  <a:schemeClr val="accent3"/>
                </a:solidFill>
              </a:rPr>
              <a:t>skatepark</a:t>
            </a:r>
            <a:r>
              <a:rPr lang="fr-BE" sz="6400" dirty="0">
                <a:solidFill>
                  <a:schemeClr val="accent3"/>
                </a:solidFill>
              </a:rPr>
              <a:t> ou lieu pour faire du BMX/VTT, quad, une plaine de jeux, parc trampoline. Il manque selon eux des stages de langues ludiques.</a:t>
            </a:r>
          </a:p>
          <a:p>
            <a:r>
              <a:rPr lang="fr-BE" sz="7200" dirty="0"/>
              <a:t>81,8% n’expriment aucun autre souhait. </a:t>
            </a:r>
            <a:r>
              <a:rPr lang="fr-BE" sz="6400" dirty="0"/>
              <a:t>Les autres ajoutent comme souhait : -</a:t>
            </a:r>
            <a:r>
              <a:rPr lang="fr-BE" sz="6400" dirty="0" err="1"/>
              <a:t>skatepark</a:t>
            </a:r>
            <a:r>
              <a:rPr lang="fr-BE" sz="6400" dirty="0"/>
              <a:t> ; - une diminution des groupes d’enfants (nombre) ; -plus d’activités extrascolaires ; - recevoir les différentes publicités des différents lieux d’accueil ; - des plaines de jeunes plus grandes ; -des terrains de jeux ouverts (moto, vtt, …)</a:t>
            </a:r>
          </a:p>
          <a:p>
            <a:endParaRPr lang="fr-BE" dirty="0"/>
          </a:p>
          <a:p>
            <a:pPr marL="0" indent="0">
              <a:buNone/>
            </a:pPr>
            <a:endParaRPr lang="fr-BE" dirty="0"/>
          </a:p>
          <a:p>
            <a:endParaRPr lang="fr-BE" dirty="0"/>
          </a:p>
        </p:txBody>
      </p:sp>
    </p:spTree>
    <p:extLst>
      <p:ext uri="{BB962C8B-B14F-4D97-AF65-F5344CB8AC3E}">
        <p14:creationId xmlns:p14="http://schemas.microsoft.com/office/powerpoint/2010/main" val="1704055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a:pattFill prst="pct20">
            <a:fgClr>
              <a:schemeClr val="accent1"/>
            </a:fgClr>
            <a:bgClr>
              <a:schemeClr val="bg1"/>
            </a:bgClr>
          </a:pattFill>
        </p:spPr>
        <p:txBody>
          <a:bodyPr>
            <a:normAutofit fontScale="90000"/>
          </a:bodyPr>
          <a:lstStyle/>
          <a:p>
            <a:br>
              <a:rPr lang="fr-BE" dirty="0"/>
            </a:br>
            <a:r>
              <a:rPr lang="fr-BE" dirty="0"/>
              <a:t>Thématiques apparues suite à l’analyse des besoins 2020 des enfants</a:t>
            </a:r>
            <a:br>
              <a:rPr lang="fr-BE" dirty="0"/>
            </a:br>
            <a:endParaRPr lang="fr-BE" dirty="0"/>
          </a:p>
        </p:txBody>
      </p:sp>
      <p:sp>
        <p:nvSpPr>
          <p:cNvPr id="3" name="Espace réservé du contenu 2"/>
          <p:cNvSpPr>
            <a:spLocks noGrp="1"/>
          </p:cNvSpPr>
          <p:nvPr>
            <p:ph idx="1"/>
          </p:nvPr>
        </p:nvSpPr>
        <p:spPr>
          <a:xfrm>
            <a:off x="458279" y="2009317"/>
            <a:ext cx="8229600" cy="3672408"/>
          </a:xfrm>
          <a:noFill/>
        </p:spPr>
        <p:txBody>
          <a:bodyPr>
            <a:normAutofit fontScale="47500" lnSpcReduction="20000"/>
          </a:bodyPr>
          <a:lstStyle/>
          <a:p>
            <a:r>
              <a:rPr lang="fr-BE" dirty="0"/>
              <a:t>Taux important de famille </a:t>
            </a:r>
            <a:r>
              <a:rPr lang="fr-BE" b="1" dirty="0"/>
              <a:t>recomposée (86,8%)</a:t>
            </a:r>
          </a:p>
          <a:p>
            <a:r>
              <a:rPr lang="fr-BE" dirty="0"/>
              <a:t>De quoi se compose </a:t>
            </a:r>
            <a:r>
              <a:rPr lang="fr-BE" b="1" dirty="0"/>
              <a:t>l’offre d’accueil du matin </a:t>
            </a:r>
            <a:r>
              <a:rPr lang="fr-BE" dirty="0"/>
              <a:t>en extrascolaire ? Quels sont les choix des enfants?</a:t>
            </a:r>
          </a:p>
          <a:p>
            <a:r>
              <a:rPr lang="fr-BE" dirty="0"/>
              <a:t>Pourquoi les enfants considèrent-ils l’offre du </a:t>
            </a:r>
            <a:r>
              <a:rPr lang="fr-BE" b="1" dirty="0"/>
              <a:t>mercredi après-midi </a:t>
            </a:r>
            <a:r>
              <a:rPr lang="fr-BE" dirty="0"/>
              <a:t>peu satisfaisante? Seuls 50% d’entre eux estiment que l’on tient compte de leur avis.</a:t>
            </a:r>
          </a:p>
          <a:p>
            <a:r>
              <a:rPr lang="fr-BE" dirty="0"/>
              <a:t>56% des enfants estiment qu’il ne manque rien </a:t>
            </a:r>
            <a:r>
              <a:rPr lang="fr-BE" u="sng" dirty="0"/>
              <a:t>le week-end </a:t>
            </a:r>
            <a:r>
              <a:rPr lang="fr-BE" dirty="0"/>
              <a:t>mais les autres réclament : </a:t>
            </a:r>
            <a:r>
              <a:rPr lang="fr-BE" dirty="0">
                <a:solidFill>
                  <a:schemeClr val="accent3"/>
                </a:solidFill>
              </a:rPr>
              <a:t>résoudre la problématique « </a:t>
            </a:r>
            <a:r>
              <a:rPr lang="fr-BE" i="1" dirty="0">
                <a:solidFill>
                  <a:schemeClr val="accent3"/>
                </a:solidFill>
              </a:rPr>
              <a:t>des listes d’attente » ;; </a:t>
            </a:r>
            <a:r>
              <a:rPr lang="fr-BE" dirty="0">
                <a:solidFill>
                  <a:schemeClr val="accent3"/>
                </a:solidFill>
              </a:rPr>
              <a:t>-</a:t>
            </a:r>
            <a:r>
              <a:rPr lang="fr-BE" b="1" dirty="0">
                <a:solidFill>
                  <a:schemeClr val="accent3"/>
                </a:solidFill>
              </a:rPr>
              <a:t>augmenter les « activités pour les petits</a:t>
            </a:r>
            <a:r>
              <a:rPr lang="fr-BE" dirty="0">
                <a:solidFill>
                  <a:schemeClr val="accent3"/>
                </a:solidFill>
              </a:rPr>
              <a:t> » ; -avoir la possibilité de faire du </a:t>
            </a:r>
            <a:r>
              <a:rPr lang="fr-BE" b="1" dirty="0">
                <a:solidFill>
                  <a:schemeClr val="accent3"/>
                </a:solidFill>
              </a:rPr>
              <a:t>vélo</a:t>
            </a:r>
            <a:r>
              <a:rPr lang="fr-BE" dirty="0">
                <a:solidFill>
                  <a:schemeClr val="accent3"/>
                </a:solidFill>
              </a:rPr>
              <a:t> et de se </a:t>
            </a:r>
            <a:r>
              <a:rPr lang="fr-BE" b="1" dirty="0">
                <a:solidFill>
                  <a:schemeClr val="accent3"/>
                </a:solidFill>
              </a:rPr>
              <a:t>promener</a:t>
            </a:r>
            <a:r>
              <a:rPr lang="fr-BE" dirty="0">
                <a:solidFill>
                  <a:schemeClr val="accent3"/>
                </a:solidFill>
              </a:rPr>
              <a:t> ; </a:t>
            </a:r>
            <a:r>
              <a:rPr lang="fr-BE" i="1" dirty="0">
                <a:solidFill>
                  <a:schemeClr val="accent3"/>
                </a:solidFill>
              </a:rPr>
              <a:t>- proposer « du sport à haut niveau » ; « </a:t>
            </a:r>
            <a:r>
              <a:rPr lang="fr-BE" b="1" i="1" dirty="0">
                <a:solidFill>
                  <a:schemeClr val="accent3"/>
                </a:solidFill>
              </a:rPr>
              <a:t>cours de chant et d’art</a:t>
            </a:r>
            <a:r>
              <a:rPr lang="fr-BE" i="1" dirty="0">
                <a:solidFill>
                  <a:schemeClr val="accent3"/>
                </a:solidFill>
              </a:rPr>
              <a:t> » ; « cirque » ; </a:t>
            </a:r>
            <a:r>
              <a:rPr lang="fr-BE" dirty="0">
                <a:solidFill>
                  <a:schemeClr val="accent3"/>
                </a:solidFill>
              </a:rPr>
              <a:t>- avoir des animations / </a:t>
            </a:r>
            <a:r>
              <a:rPr lang="fr-BE" b="1" dirty="0">
                <a:solidFill>
                  <a:schemeClr val="accent3"/>
                </a:solidFill>
              </a:rPr>
              <a:t>lieux ludiques </a:t>
            </a:r>
            <a:r>
              <a:rPr lang="fr-BE" dirty="0">
                <a:solidFill>
                  <a:schemeClr val="accent3"/>
                </a:solidFill>
              </a:rPr>
              <a:t>(« fêtes foraines », « parc d’attraction », </a:t>
            </a:r>
            <a:r>
              <a:rPr lang="fr-BE" i="1" dirty="0">
                <a:solidFill>
                  <a:schemeClr val="accent3"/>
                </a:solidFill>
              </a:rPr>
              <a:t>« skate-park » ; « cinéma » ; « accrobranche » </a:t>
            </a:r>
            <a:endParaRPr lang="fr-BE" dirty="0">
              <a:solidFill>
                <a:schemeClr val="accent3"/>
              </a:solidFill>
            </a:endParaRPr>
          </a:p>
          <a:p>
            <a:r>
              <a:rPr lang="fr-BE" dirty="0"/>
              <a:t>Seulement 37,7% estiment qu’il ne manque rien sur Hannut lors des </a:t>
            </a:r>
            <a:r>
              <a:rPr lang="fr-BE" u="sng" dirty="0"/>
              <a:t>vacances scolaires </a:t>
            </a:r>
            <a:r>
              <a:rPr lang="fr-BE" dirty="0"/>
              <a:t>. Les autres formulent les souhaits suivants : </a:t>
            </a:r>
            <a:r>
              <a:rPr lang="fr-BE" dirty="0">
                <a:solidFill>
                  <a:schemeClr val="accent3"/>
                </a:solidFill>
              </a:rPr>
              <a:t>- 26% </a:t>
            </a:r>
            <a:r>
              <a:rPr lang="fr-BE" b="1" dirty="0">
                <a:solidFill>
                  <a:schemeClr val="accent3"/>
                </a:solidFill>
              </a:rPr>
              <a:t>plaine de vacances à la journée </a:t>
            </a:r>
            <a:r>
              <a:rPr lang="fr-BE" dirty="0">
                <a:solidFill>
                  <a:schemeClr val="accent3"/>
                </a:solidFill>
              </a:rPr>
              <a:t>; - 15,6% </a:t>
            </a:r>
            <a:r>
              <a:rPr lang="fr-BE" b="1" dirty="0">
                <a:solidFill>
                  <a:schemeClr val="accent3"/>
                </a:solidFill>
              </a:rPr>
              <a:t>plaine de vacances à la semaine </a:t>
            </a:r>
            <a:r>
              <a:rPr lang="fr-BE" dirty="0">
                <a:solidFill>
                  <a:schemeClr val="accent3"/>
                </a:solidFill>
              </a:rPr>
              <a:t>; 13% séjour </a:t>
            </a:r>
            <a:r>
              <a:rPr lang="fr-BE" b="1" dirty="0">
                <a:solidFill>
                  <a:schemeClr val="accent3"/>
                </a:solidFill>
              </a:rPr>
              <a:t>résidentiel </a:t>
            </a:r>
            <a:r>
              <a:rPr lang="fr-BE" dirty="0">
                <a:solidFill>
                  <a:schemeClr val="accent3"/>
                </a:solidFill>
              </a:rPr>
              <a:t>mais aussi des jeux de société, </a:t>
            </a:r>
            <a:r>
              <a:rPr lang="fr-BE" b="1" dirty="0">
                <a:solidFill>
                  <a:schemeClr val="accent3"/>
                </a:solidFill>
              </a:rPr>
              <a:t>excursions ou visite d’un jour</a:t>
            </a:r>
            <a:r>
              <a:rPr lang="fr-BE" dirty="0">
                <a:solidFill>
                  <a:schemeClr val="accent3"/>
                </a:solidFill>
              </a:rPr>
              <a:t>, un </a:t>
            </a:r>
            <a:r>
              <a:rPr lang="fr-BE" dirty="0" err="1">
                <a:solidFill>
                  <a:schemeClr val="accent3"/>
                </a:solidFill>
              </a:rPr>
              <a:t>skatepark</a:t>
            </a:r>
            <a:r>
              <a:rPr lang="fr-BE" dirty="0">
                <a:solidFill>
                  <a:schemeClr val="accent3"/>
                </a:solidFill>
              </a:rPr>
              <a:t> ou </a:t>
            </a:r>
            <a:r>
              <a:rPr lang="fr-BE" b="1" dirty="0">
                <a:solidFill>
                  <a:schemeClr val="accent3"/>
                </a:solidFill>
              </a:rPr>
              <a:t>lieu</a:t>
            </a:r>
            <a:r>
              <a:rPr lang="fr-BE" dirty="0">
                <a:solidFill>
                  <a:schemeClr val="accent3"/>
                </a:solidFill>
              </a:rPr>
              <a:t> pour faire du BMX/VTT, quad, une plaine de jeux, parc trampoline. Il manque selon eux des </a:t>
            </a:r>
            <a:r>
              <a:rPr lang="fr-BE" b="1" dirty="0">
                <a:solidFill>
                  <a:schemeClr val="accent3"/>
                </a:solidFill>
              </a:rPr>
              <a:t>stages de langues ludiques</a:t>
            </a:r>
            <a:r>
              <a:rPr lang="fr-BE" dirty="0">
                <a:solidFill>
                  <a:schemeClr val="accent3"/>
                </a:solidFill>
              </a:rPr>
              <a:t>.</a:t>
            </a:r>
          </a:p>
          <a:p>
            <a:r>
              <a:rPr lang="fr-BE" dirty="0"/>
              <a:t>81,8% n’expriment aucun autre souhait. Les autres ajoutent leurs souhaits : -</a:t>
            </a:r>
            <a:r>
              <a:rPr lang="fr-BE" dirty="0" err="1"/>
              <a:t>skatepark</a:t>
            </a:r>
            <a:r>
              <a:rPr lang="fr-BE" dirty="0"/>
              <a:t> ; - une diminution des groupes d’enfants (nombre) ; -plus d’activités extrascolaires ; - recevoir les </a:t>
            </a:r>
            <a:r>
              <a:rPr lang="fr-BE" b="1" dirty="0"/>
              <a:t>différentes publicités des différents lieux d’accueil</a:t>
            </a:r>
            <a:r>
              <a:rPr lang="fr-BE" dirty="0"/>
              <a:t> ; - des </a:t>
            </a:r>
            <a:r>
              <a:rPr lang="fr-BE" b="1" dirty="0"/>
              <a:t>plaines de jeunes plus grandes </a:t>
            </a:r>
            <a:r>
              <a:rPr lang="fr-BE" dirty="0"/>
              <a:t>; -des </a:t>
            </a:r>
            <a:r>
              <a:rPr lang="fr-BE" b="1" dirty="0"/>
              <a:t>terrains de jeux ouverts </a:t>
            </a:r>
            <a:r>
              <a:rPr lang="fr-BE" dirty="0"/>
              <a:t>(moto, vtt, …).</a:t>
            </a:r>
          </a:p>
          <a:p>
            <a:pPr marL="0" indent="0">
              <a:buNone/>
            </a:pPr>
            <a:endParaRPr lang="fr-BE" dirty="0"/>
          </a:p>
        </p:txBody>
      </p:sp>
      <p:sp>
        <p:nvSpPr>
          <p:cNvPr id="4" name="Flèche vers le bas 3"/>
          <p:cNvSpPr/>
          <p:nvPr/>
        </p:nvSpPr>
        <p:spPr>
          <a:xfrm>
            <a:off x="5076056" y="1736812"/>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439704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a:pattFill prst="pct20">
            <a:fgClr>
              <a:schemeClr val="accent1"/>
            </a:fgClr>
            <a:bgClr>
              <a:schemeClr val="bg1"/>
            </a:bgClr>
          </a:pattFill>
        </p:spPr>
        <p:txBody>
          <a:bodyPr>
            <a:normAutofit fontScale="90000"/>
          </a:bodyPr>
          <a:lstStyle/>
          <a:p>
            <a:br>
              <a:rPr lang="fr-BE" dirty="0"/>
            </a:br>
            <a:r>
              <a:rPr lang="fr-BE" dirty="0"/>
              <a:t>Besoins identifiés par les parents</a:t>
            </a:r>
            <a:br>
              <a:rPr lang="fr-BE" dirty="0"/>
            </a:br>
            <a:endParaRPr lang="fr-BE" dirty="0"/>
          </a:p>
        </p:txBody>
      </p:sp>
      <p:sp>
        <p:nvSpPr>
          <p:cNvPr id="3" name="Espace réservé du contenu 2"/>
          <p:cNvSpPr>
            <a:spLocks noGrp="1"/>
          </p:cNvSpPr>
          <p:nvPr>
            <p:ph idx="1"/>
          </p:nvPr>
        </p:nvSpPr>
        <p:spPr>
          <a:pattFill prst="pct20">
            <a:fgClr>
              <a:schemeClr val="accent1"/>
            </a:fgClr>
            <a:bgClr>
              <a:schemeClr val="bg1"/>
            </a:bgClr>
          </a:pattFill>
        </p:spPr>
        <p:txBody>
          <a:bodyPr>
            <a:normAutofit lnSpcReduction="10000"/>
          </a:bodyPr>
          <a:lstStyle/>
          <a:p>
            <a:endParaRPr lang="fr-BE" dirty="0"/>
          </a:p>
          <a:p>
            <a:r>
              <a:rPr lang="fr-BE" dirty="0"/>
              <a:t>Lors des consultations One et des remises des primes de naissance</a:t>
            </a:r>
          </a:p>
          <a:p>
            <a:r>
              <a:rPr lang="fr-BE" dirty="0"/>
              <a:t>Grâce aux questionnaires</a:t>
            </a:r>
          </a:p>
          <a:p>
            <a:endParaRPr lang="fr-BE" dirty="0"/>
          </a:p>
          <a:p>
            <a:pPr marL="0" indent="0">
              <a:buNone/>
            </a:pPr>
            <a:endParaRPr lang="fr-BE" dirty="0"/>
          </a:p>
          <a:p>
            <a:pPr marL="0" indent="0">
              <a:buNone/>
            </a:pPr>
            <a:endParaRPr lang="fr-BE" dirty="0"/>
          </a:p>
          <a:p>
            <a:pPr marL="0" indent="0" algn="ctr">
              <a:buNone/>
            </a:pPr>
            <a:r>
              <a:rPr lang="fr-FR" dirty="0"/>
              <a:t>Analyse des besoins 2020</a:t>
            </a:r>
            <a:endParaRPr lang="fr-BE" dirty="0"/>
          </a:p>
        </p:txBody>
      </p:sp>
      <p:sp>
        <p:nvSpPr>
          <p:cNvPr id="4" name="Flèche vers le bas 3"/>
          <p:cNvSpPr/>
          <p:nvPr/>
        </p:nvSpPr>
        <p:spPr>
          <a:xfrm>
            <a:off x="4067944" y="4005064"/>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4272558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r>
              <a:rPr lang="fr-BE" sz="3600" dirty="0"/>
              <a:t>lors de la consultation One et de la remise des primes de naissance</a:t>
            </a:r>
          </a:p>
        </p:txBody>
      </p:sp>
      <p:sp>
        <p:nvSpPr>
          <p:cNvPr id="3" name="Espace réservé du contenu 2"/>
          <p:cNvSpPr>
            <a:spLocks noGrp="1"/>
          </p:cNvSpPr>
          <p:nvPr>
            <p:ph idx="1"/>
          </p:nvPr>
        </p:nvSpPr>
        <p:spPr/>
        <p:txBody>
          <a:bodyPr/>
          <a:lstStyle/>
          <a:p>
            <a:r>
              <a:rPr lang="fr-BE" dirty="0"/>
              <a:t>Remise de courrier(s) /</a:t>
            </a:r>
            <a:r>
              <a:rPr lang="fr-BE" dirty="0" err="1"/>
              <a:t>folders</a:t>
            </a:r>
            <a:r>
              <a:rPr lang="fr-BE" dirty="0"/>
              <a:t> aux jeunes parents qui les informent des possibilités d’activités familiales </a:t>
            </a:r>
            <a:r>
              <a:rPr lang="fr-BE" sz="2000" dirty="0"/>
              <a:t>(ex: bébé-nageur, bourse, lieu de promenade accessible en poussette, marche avec jeu à destination des enfants (</a:t>
            </a:r>
            <a:r>
              <a:rPr lang="fr-BE" sz="2000" dirty="0" err="1"/>
              <a:t>Kiwanis</a:t>
            </a:r>
            <a:r>
              <a:rPr lang="fr-BE" sz="2000" dirty="0"/>
              <a:t>)</a:t>
            </a:r>
          </a:p>
          <a:p>
            <a:pPr lvl="1"/>
            <a:r>
              <a:rPr lang="fr-BE" sz="1600" dirty="0"/>
              <a:t>Activités familiales</a:t>
            </a:r>
          </a:p>
          <a:p>
            <a:pPr lvl="1"/>
            <a:r>
              <a:rPr lang="fr-BE" sz="1600" dirty="0"/>
              <a:t>Lieux de promenade</a:t>
            </a:r>
          </a:p>
          <a:p>
            <a:pPr lvl="1"/>
            <a:r>
              <a:rPr lang="fr-BE" sz="1600" dirty="0"/>
              <a:t>Lieux d’activités pour les petits (plaine de jeux)</a:t>
            </a:r>
          </a:p>
          <a:p>
            <a:pPr lvl="1"/>
            <a:r>
              <a:rPr lang="fr-BE" sz="1600" dirty="0"/>
              <a:t>Personne / association ressources</a:t>
            </a:r>
          </a:p>
          <a:p>
            <a:r>
              <a:rPr lang="fr-BE" dirty="0"/>
              <a:t>Présentation aux parents des associations à destination des enfants</a:t>
            </a:r>
          </a:p>
        </p:txBody>
      </p:sp>
    </p:spTree>
    <p:extLst>
      <p:ext uri="{BB962C8B-B14F-4D97-AF65-F5344CB8AC3E}">
        <p14:creationId xmlns:p14="http://schemas.microsoft.com/office/powerpoint/2010/main" val="593591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p:txBody>
          <a:bodyPr>
            <a:normAutofit fontScale="92500" lnSpcReduction="20000"/>
          </a:bodyPr>
          <a:lstStyle/>
          <a:p>
            <a:pPr marL="0" indent="0">
              <a:buNone/>
            </a:pPr>
            <a:endParaRPr lang="fr-BE" sz="1200" dirty="0"/>
          </a:p>
          <a:p>
            <a:pPr marL="0" indent="0">
              <a:buNone/>
            </a:pPr>
            <a:r>
              <a:rPr lang="fr-BE" dirty="0"/>
              <a:t>Description des parents qui ont répondu :</a:t>
            </a:r>
          </a:p>
          <a:p>
            <a:pPr marL="0" indent="0">
              <a:buNone/>
            </a:pPr>
            <a:endParaRPr lang="fr-BE" sz="1100" dirty="0"/>
          </a:p>
          <a:p>
            <a:r>
              <a:rPr lang="fr-BE" dirty="0"/>
              <a:t>48,6% ont 2 enfants ;28,3% ont 1 enfant</a:t>
            </a:r>
          </a:p>
          <a:p>
            <a:r>
              <a:rPr lang="fr-BE" dirty="0"/>
              <a:t>23,1% sont des familles nombreuses </a:t>
            </a:r>
            <a:r>
              <a:rPr lang="fr-BE" sz="2000" dirty="0"/>
              <a:t>(16,7% ont 3 enfants ; 4,3% ont 4 enfants moins de 1% ont 5-10 enfants)</a:t>
            </a:r>
          </a:p>
          <a:p>
            <a:r>
              <a:rPr lang="fr-BE" dirty="0"/>
              <a:t>72,5% d’Hannutois ont répondu</a:t>
            </a:r>
          </a:p>
          <a:p>
            <a:r>
              <a:rPr lang="fr-BE" dirty="0"/>
              <a:t>90,4% habitent dans les villages hannutois</a:t>
            </a:r>
          </a:p>
          <a:p>
            <a:r>
              <a:rPr lang="fr-BE" dirty="0"/>
              <a:t>Seuls 19,6% se composent d’une famille monoparentale</a:t>
            </a:r>
          </a:p>
          <a:p>
            <a:r>
              <a:rPr lang="fr-BE" dirty="0"/>
              <a:t>9,4% ont des besoins spécifiques pour un enfant</a:t>
            </a:r>
          </a:p>
          <a:p>
            <a:endParaRPr lang="fr-BE" dirty="0"/>
          </a:p>
          <a:p>
            <a:endParaRPr lang="fr-BE" dirty="0"/>
          </a:p>
        </p:txBody>
      </p:sp>
    </p:spTree>
    <p:extLst>
      <p:ext uri="{BB962C8B-B14F-4D97-AF65-F5344CB8AC3E}">
        <p14:creationId xmlns:p14="http://schemas.microsoft.com/office/powerpoint/2010/main" val="3476492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5" name="Espace réservé du texte 4"/>
          <p:cNvSpPr>
            <a:spLocks noGrp="1"/>
          </p:cNvSpPr>
          <p:nvPr>
            <p:ph type="body" idx="1"/>
          </p:nvPr>
        </p:nvSpPr>
        <p:spPr>
          <a:xfrm>
            <a:off x="457200" y="1535112"/>
            <a:ext cx="8229600" cy="1101799"/>
          </a:xfrm>
        </p:spPr>
        <p:txBody>
          <a:bodyPr>
            <a:noAutofit/>
          </a:bodyPr>
          <a:lstStyle/>
          <a:p>
            <a:pPr marL="457200" indent="-457200">
              <a:buFont typeface="Arial" panose="020B0604020202020204" pitchFamily="34" charset="0"/>
              <a:buChar char="•"/>
            </a:pPr>
            <a:r>
              <a:rPr lang="fr-BE" sz="2800" b="0" dirty="0"/>
              <a:t>71,7% ont besoin de l’ATL pour concilier vie professionnel et vie familiale avec l’horaire suivant :</a:t>
            </a:r>
          </a:p>
        </p:txBody>
      </p:sp>
      <p:sp>
        <p:nvSpPr>
          <p:cNvPr id="3" name="Espace réservé du contenu 2"/>
          <p:cNvSpPr>
            <a:spLocks noGrp="1"/>
          </p:cNvSpPr>
          <p:nvPr>
            <p:ph sz="half" idx="2"/>
          </p:nvPr>
        </p:nvSpPr>
        <p:spPr>
          <a:xfrm>
            <a:off x="604837" y="2636911"/>
            <a:ext cx="4040188" cy="3744417"/>
          </a:xfrm>
        </p:spPr>
        <p:txBody>
          <a:bodyPr>
            <a:normAutofit lnSpcReduction="10000"/>
          </a:bodyPr>
          <a:lstStyle/>
          <a:p>
            <a:pPr lvl="1"/>
            <a:r>
              <a:rPr lang="fr-BE" dirty="0"/>
              <a:t>12,2% à partir de 6h45</a:t>
            </a:r>
          </a:p>
          <a:p>
            <a:pPr lvl="1"/>
            <a:r>
              <a:rPr lang="fr-BE" dirty="0"/>
              <a:t>4,1% à partir de 7h00</a:t>
            </a:r>
          </a:p>
          <a:p>
            <a:pPr lvl="1"/>
            <a:r>
              <a:rPr lang="fr-BE" dirty="0"/>
              <a:t>10,2% à partir de 7h15</a:t>
            </a:r>
          </a:p>
          <a:p>
            <a:pPr lvl="1"/>
            <a:r>
              <a:rPr lang="fr-BE" dirty="0"/>
              <a:t>25,5% à partir de 7h30</a:t>
            </a:r>
          </a:p>
          <a:p>
            <a:pPr lvl="1"/>
            <a:r>
              <a:rPr lang="fr-BE" dirty="0"/>
              <a:t>22,4% à partir de 7h45</a:t>
            </a:r>
          </a:p>
          <a:p>
            <a:pPr lvl="1"/>
            <a:r>
              <a:rPr lang="fr-BE" dirty="0"/>
              <a:t>26,5% à partir de 8h00</a:t>
            </a:r>
          </a:p>
          <a:p>
            <a:pPr lvl="1"/>
            <a:endParaRPr lang="fr-BE" dirty="0"/>
          </a:p>
          <a:p>
            <a:pPr lvl="1"/>
            <a:r>
              <a:rPr lang="fr-BE" dirty="0"/>
              <a:t>1% : jusqu’à 19h</a:t>
            </a:r>
          </a:p>
          <a:p>
            <a:pPr lvl="1"/>
            <a:r>
              <a:rPr lang="fr-BE" dirty="0"/>
              <a:t>1% : jusqu’à 19h30</a:t>
            </a:r>
          </a:p>
          <a:p>
            <a:pPr lvl="1"/>
            <a:r>
              <a:rPr lang="fr-BE" dirty="0"/>
              <a:t>1% : les nuits</a:t>
            </a:r>
          </a:p>
          <a:p>
            <a:pPr lvl="1"/>
            <a:r>
              <a:rPr lang="fr-BE" dirty="0"/>
              <a:t>1% : avec un horaire variable</a:t>
            </a:r>
          </a:p>
          <a:p>
            <a:pPr lvl="1"/>
            <a:endParaRPr lang="fr-BE" dirty="0"/>
          </a:p>
          <a:p>
            <a:pPr lvl="1"/>
            <a:endParaRPr lang="fr-BE" dirty="0"/>
          </a:p>
          <a:p>
            <a:pPr lvl="1"/>
            <a:endParaRPr lang="fr-BE" dirty="0"/>
          </a:p>
          <a:p>
            <a:pPr lvl="1"/>
            <a:endParaRPr lang="fr-BE" dirty="0"/>
          </a:p>
          <a:p>
            <a:pPr lvl="1"/>
            <a:endParaRPr lang="fr-BE" dirty="0"/>
          </a:p>
          <a:p>
            <a:endParaRPr lang="fr-BE" dirty="0"/>
          </a:p>
          <a:p>
            <a:endParaRPr lang="fr-BE" dirty="0"/>
          </a:p>
          <a:p>
            <a:endParaRPr lang="fr-BE" dirty="0"/>
          </a:p>
        </p:txBody>
      </p:sp>
      <p:sp>
        <p:nvSpPr>
          <p:cNvPr id="7" name="Espace réservé du contenu 6"/>
          <p:cNvSpPr>
            <a:spLocks noGrp="1"/>
          </p:cNvSpPr>
          <p:nvPr>
            <p:ph sz="quarter" idx="4"/>
          </p:nvPr>
        </p:nvSpPr>
        <p:spPr>
          <a:xfrm>
            <a:off x="4609709" y="2636911"/>
            <a:ext cx="4041775" cy="3816425"/>
          </a:xfrm>
        </p:spPr>
        <p:txBody>
          <a:bodyPr>
            <a:normAutofit lnSpcReduction="10000"/>
          </a:bodyPr>
          <a:lstStyle/>
          <a:p>
            <a:pPr lvl="1"/>
            <a:r>
              <a:rPr lang="fr-BE" dirty="0"/>
              <a:t>27,6% à partir de 15h30</a:t>
            </a:r>
          </a:p>
          <a:p>
            <a:pPr lvl="1"/>
            <a:r>
              <a:rPr lang="fr-BE" dirty="0"/>
              <a:t>28,6% à partir de 15h45</a:t>
            </a:r>
          </a:p>
          <a:p>
            <a:pPr lvl="1"/>
            <a:r>
              <a:rPr lang="fr-BE" dirty="0"/>
              <a:t>31,6% à partir de 16h00</a:t>
            </a:r>
          </a:p>
          <a:p>
            <a:pPr lvl="1"/>
            <a:r>
              <a:rPr lang="fr-BE" dirty="0"/>
              <a:t>27,6% à partir de 16h15</a:t>
            </a:r>
          </a:p>
          <a:p>
            <a:pPr lvl="1"/>
            <a:r>
              <a:rPr lang="fr-BE" dirty="0"/>
              <a:t>33,7% à partir de 16h30</a:t>
            </a:r>
          </a:p>
          <a:p>
            <a:pPr lvl="1"/>
            <a:r>
              <a:rPr lang="fr-BE" dirty="0"/>
              <a:t>28,6% à partir de 16h45</a:t>
            </a:r>
          </a:p>
          <a:p>
            <a:pPr lvl="1"/>
            <a:r>
              <a:rPr lang="fr-BE" dirty="0"/>
              <a:t>27,6% à partir de 17h00</a:t>
            </a:r>
          </a:p>
          <a:p>
            <a:pPr lvl="1"/>
            <a:r>
              <a:rPr lang="fr-BE" dirty="0"/>
              <a:t>19,4% à partir de 17h15</a:t>
            </a:r>
          </a:p>
          <a:p>
            <a:pPr lvl="1"/>
            <a:r>
              <a:rPr lang="fr-BE" dirty="0"/>
              <a:t>25,5% à partir de 17h30</a:t>
            </a:r>
          </a:p>
          <a:p>
            <a:pPr lvl="1"/>
            <a:r>
              <a:rPr lang="fr-BE" dirty="0"/>
              <a:t>13,3% à partir de 17h45</a:t>
            </a:r>
          </a:p>
          <a:p>
            <a:pPr lvl="1"/>
            <a:r>
              <a:rPr lang="fr-BE" dirty="0"/>
              <a:t>24,5% à partir de 18h00</a:t>
            </a:r>
          </a:p>
        </p:txBody>
      </p:sp>
      <p:sp>
        <p:nvSpPr>
          <p:cNvPr id="4" name="AutoShape 1" descr="Tableau des réponses au formulaire Forms. Titre de la question : Si oui, avec quel(s) horaire(s) ?. Nombre de réponses : 99&amp;nbsp;réponses."/>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BE"/>
          </a:p>
        </p:txBody>
      </p:sp>
    </p:spTree>
    <p:extLst>
      <p:ext uri="{BB962C8B-B14F-4D97-AF65-F5344CB8AC3E}">
        <p14:creationId xmlns:p14="http://schemas.microsoft.com/office/powerpoint/2010/main" val="3331604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p:txBody>
          <a:bodyPr>
            <a:normAutofit/>
          </a:bodyPr>
          <a:lstStyle/>
          <a:p>
            <a:pPr marL="0" indent="0">
              <a:buNone/>
            </a:pPr>
            <a:r>
              <a:rPr lang="fr-BE" dirty="0"/>
              <a:t>Besoins en terme de </a:t>
            </a:r>
            <a:r>
              <a:rPr lang="fr-BE" b="1" dirty="0"/>
              <a:t>qualité de l’information </a:t>
            </a:r>
            <a:r>
              <a:rPr lang="fr-BE" dirty="0"/>
              <a:t>:</a:t>
            </a:r>
          </a:p>
          <a:p>
            <a:pPr marL="0" indent="0">
              <a:buNone/>
            </a:pPr>
            <a:endParaRPr lang="fr-BE" sz="1000" dirty="0"/>
          </a:p>
          <a:p>
            <a:r>
              <a:rPr lang="fr-BE" dirty="0"/>
              <a:t>85,5% n’ont aucun manque en ATL. Les manques concernent :</a:t>
            </a:r>
            <a:endParaRPr lang="fr-BE" sz="1000" dirty="0"/>
          </a:p>
          <a:p>
            <a:pPr lvl="1"/>
            <a:r>
              <a:rPr lang="fr-BE" dirty="0"/>
              <a:t>13% le choix des canaux de diffusion</a:t>
            </a:r>
          </a:p>
          <a:p>
            <a:pPr lvl="1"/>
            <a:r>
              <a:rPr lang="fr-BE" dirty="0"/>
              <a:t>5,1% le contenu de l’information et sa compréhension</a:t>
            </a:r>
          </a:p>
          <a:p>
            <a:pPr lvl="1"/>
            <a:r>
              <a:rPr lang="fr-BE" dirty="0"/>
              <a:t>2,9% le choix des moments de diffusion</a:t>
            </a:r>
          </a:p>
          <a:p>
            <a:endParaRPr lang="fr-BE" dirty="0"/>
          </a:p>
        </p:txBody>
      </p:sp>
    </p:spTree>
    <p:extLst>
      <p:ext uri="{BB962C8B-B14F-4D97-AF65-F5344CB8AC3E}">
        <p14:creationId xmlns:p14="http://schemas.microsoft.com/office/powerpoint/2010/main" val="629949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85000" lnSpcReduction="20000"/>
          </a:bodyPr>
          <a:lstStyle/>
          <a:p>
            <a:pPr marL="0" indent="0">
              <a:buNone/>
            </a:pPr>
            <a:r>
              <a:rPr lang="fr-BE" dirty="0"/>
              <a:t>Besoins en terme d’</a:t>
            </a:r>
            <a:r>
              <a:rPr lang="fr-BE" b="1" dirty="0"/>
              <a:t>horaires</a:t>
            </a:r>
            <a:r>
              <a:rPr lang="fr-BE" dirty="0"/>
              <a:t> :</a:t>
            </a:r>
          </a:p>
          <a:p>
            <a:pPr marL="0" indent="0">
              <a:buNone/>
            </a:pPr>
            <a:endParaRPr lang="fr-BE" sz="1000" dirty="0"/>
          </a:p>
          <a:p>
            <a:r>
              <a:rPr lang="fr-BE" dirty="0"/>
              <a:t>65,2% n’ont aucun manque en ATL. Les manques concernent :</a:t>
            </a:r>
            <a:endParaRPr lang="fr-BE" sz="1000" dirty="0"/>
          </a:p>
          <a:p>
            <a:pPr lvl="1"/>
            <a:r>
              <a:rPr lang="fr-BE" dirty="0"/>
              <a:t>14,5% les grandes vacances</a:t>
            </a:r>
          </a:p>
          <a:p>
            <a:pPr lvl="1"/>
            <a:r>
              <a:rPr lang="fr-BE" dirty="0"/>
              <a:t>11,6% les mercredis après-midi</a:t>
            </a:r>
          </a:p>
          <a:p>
            <a:pPr lvl="1"/>
            <a:r>
              <a:rPr lang="fr-BE" dirty="0"/>
              <a:t>10,1% après l’école</a:t>
            </a:r>
          </a:p>
          <a:p>
            <a:pPr lvl="1"/>
            <a:r>
              <a:rPr lang="fr-BE" dirty="0"/>
              <a:t>8% les journées pédagogiques 5,1% avant l’école ou les petites vacances</a:t>
            </a:r>
          </a:p>
          <a:p>
            <a:pPr lvl="1"/>
            <a:r>
              <a:rPr lang="fr-BE" dirty="0"/>
              <a:t>3,6% les week-ends</a:t>
            </a:r>
          </a:p>
          <a:p>
            <a:r>
              <a:rPr lang="fr-BE" dirty="0"/>
              <a:t>Raisons évoquées : </a:t>
            </a:r>
          </a:p>
          <a:p>
            <a:pPr lvl="1"/>
            <a:r>
              <a:rPr lang="fr-BE" dirty="0"/>
              <a:t>JP fréquemment annulées; - certains stages très vite complets ; -peu de choix pour les 2,5 - 4 ans</a:t>
            </a:r>
          </a:p>
          <a:p>
            <a:endParaRPr lang="fr-BE" dirty="0"/>
          </a:p>
          <a:p>
            <a:pPr lvl="1"/>
            <a:endParaRPr lang="fr-BE" dirty="0"/>
          </a:p>
          <a:p>
            <a:pPr lvl="1"/>
            <a:endParaRPr lang="fr-BE" dirty="0"/>
          </a:p>
          <a:p>
            <a:pPr lvl="1"/>
            <a:endParaRPr lang="fr-BE" dirty="0"/>
          </a:p>
        </p:txBody>
      </p:sp>
    </p:spTree>
    <p:extLst>
      <p:ext uri="{BB962C8B-B14F-4D97-AF65-F5344CB8AC3E}">
        <p14:creationId xmlns:p14="http://schemas.microsoft.com/office/powerpoint/2010/main" val="2884900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70000" lnSpcReduction="20000"/>
          </a:bodyPr>
          <a:lstStyle/>
          <a:p>
            <a:pPr marL="0" indent="0">
              <a:buNone/>
            </a:pPr>
            <a:r>
              <a:rPr lang="fr-BE" dirty="0"/>
              <a:t>Besoins en terme d’</a:t>
            </a:r>
            <a:r>
              <a:rPr lang="fr-BE" b="1" dirty="0"/>
              <a:t>infrastructures d’accueil </a:t>
            </a:r>
            <a:r>
              <a:rPr lang="fr-BE" dirty="0"/>
              <a:t>:</a:t>
            </a:r>
          </a:p>
          <a:p>
            <a:pPr marL="0" indent="0">
              <a:buNone/>
            </a:pPr>
            <a:endParaRPr lang="fr-BE" sz="1000" dirty="0"/>
          </a:p>
          <a:p>
            <a:r>
              <a:rPr lang="fr-BE" dirty="0"/>
              <a:t>77,5% n’ont aucun manque en ATL. Les manques concernent</a:t>
            </a:r>
          </a:p>
          <a:p>
            <a:endParaRPr lang="fr-BE" sz="1000" dirty="0"/>
          </a:p>
          <a:p>
            <a:pPr lvl="1"/>
            <a:r>
              <a:rPr lang="fr-BE" dirty="0"/>
              <a:t>10,9% la sécurité</a:t>
            </a:r>
          </a:p>
          <a:p>
            <a:pPr lvl="1"/>
            <a:r>
              <a:rPr lang="fr-BE" dirty="0"/>
              <a:t>8,7% l’aménagement</a:t>
            </a:r>
          </a:p>
          <a:p>
            <a:pPr lvl="1"/>
            <a:r>
              <a:rPr lang="fr-BE" dirty="0"/>
              <a:t>6,5% les dimensions</a:t>
            </a:r>
          </a:p>
          <a:p>
            <a:pPr lvl="1"/>
            <a:r>
              <a:rPr lang="fr-BE" dirty="0"/>
              <a:t>5,8% la propreté / salubrité</a:t>
            </a:r>
          </a:p>
          <a:p>
            <a:pPr marL="457200" lvl="1" indent="0">
              <a:buNone/>
            </a:pPr>
            <a:endParaRPr lang="fr-BE" dirty="0"/>
          </a:p>
          <a:p>
            <a:r>
              <a:rPr lang="fr-BE" dirty="0"/>
              <a:t>Raisons évoquées : </a:t>
            </a:r>
          </a:p>
          <a:p>
            <a:pPr marL="0" indent="0">
              <a:buNone/>
            </a:pPr>
            <a:endParaRPr lang="fr-BE" sz="1400" dirty="0"/>
          </a:p>
          <a:p>
            <a:pPr lvl="1"/>
            <a:r>
              <a:rPr lang="fr-BE" dirty="0"/>
              <a:t>Lors des stages, l’accueil au hall et le trajet hall-bus-local ne sont pas adaptés aux jeunes enfants. </a:t>
            </a:r>
          </a:p>
          <a:p>
            <a:pPr lvl="1"/>
            <a:r>
              <a:rPr lang="fr-BE" dirty="0"/>
              <a:t>Le site de la Saline est surpeuplé lors des stages d’été et la sécurité de la Saline n’est défaillante.</a:t>
            </a:r>
          </a:p>
          <a:p>
            <a:pPr lvl="1"/>
            <a:r>
              <a:rPr lang="fr-BE" dirty="0"/>
              <a:t>Les étudiants ne sont pas compétents</a:t>
            </a:r>
          </a:p>
          <a:p>
            <a:pPr lvl="1"/>
            <a:r>
              <a:rPr lang="fr-BE" dirty="0"/>
              <a:t>Manque d’aire de jeux adaptée à tous les âges</a:t>
            </a:r>
          </a:p>
          <a:p>
            <a:pPr lvl="1"/>
            <a:endParaRPr lang="fr-BE" dirty="0"/>
          </a:p>
        </p:txBody>
      </p:sp>
    </p:spTree>
    <p:extLst>
      <p:ext uri="{BB962C8B-B14F-4D97-AF65-F5344CB8AC3E}">
        <p14:creationId xmlns:p14="http://schemas.microsoft.com/office/powerpoint/2010/main" val="2199318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85000" lnSpcReduction="20000"/>
          </a:bodyPr>
          <a:lstStyle/>
          <a:p>
            <a:pPr marL="0" indent="0">
              <a:buNone/>
            </a:pPr>
            <a:r>
              <a:rPr lang="fr-BE" dirty="0"/>
              <a:t>Besoins en terme d’</a:t>
            </a:r>
            <a:r>
              <a:rPr lang="fr-BE" b="1" dirty="0"/>
              <a:t>offres d’activités </a:t>
            </a:r>
            <a:r>
              <a:rPr lang="fr-BE" dirty="0"/>
              <a:t>:</a:t>
            </a:r>
          </a:p>
          <a:p>
            <a:pPr marL="0" indent="0">
              <a:buNone/>
            </a:pPr>
            <a:endParaRPr lang="fr-BE" sz="1000" dirty="0"/>
          </a:p>
          <a:p>
            <a:r>
              <a:rPr lang="fr-BE" dirty="0"/>
              <a:t>55,1% n’ont aucun manque en ATL. Les manques concernent</a:t>
            </a:r>
          </a:p>
          <a:p>
            <a:endParaRPr lang="fr-BE" sz="1000" dirty="0"/>
          </a:p>
          <a:p>
            <a:pPr lvl="1"/>
            <a:r>
              <a:rPr lang="fr-BE" dirty="0"/>
              <a:t>19,6% les activités linguistiques</a:t>
            </a:r>
          </a:p>
          <a:p>
            <a:pPr lvl="1"/>
            <a:r>
              <a:rPr lang="fr-BE" dirty="0"/>
              <a:t>17,4% les activités culturelles</a:t>
            </a:r>
          </a:p>
          <a:p>
            <a:pPr lvl="1"/>
            <a:r>
              <a:rPr lang="fr-BE" dirty="0"/>
              <a:t>16,7% les activités artistiques</a:t>
            </a:r>
          </a:p>
          <a:p>
            <a:pPr lvl="1"/>
            <a:r>
              <a:rPr lang="fr-BE" dirty="0"/>
              <a:t>13% l’accompagnement à la scolarité; les activités à l’extérieur et le sport</a:t>
            </a:r>
          </a:p>
          <a:p>
            <a:pPr marL="457200" lvl="1" indent="0">
              <a:buNone/>
            </a:pPr>
            <a:endParaRPr lang="fr-BE" sz="1100" dirty="0"/>
          </a:p>
          <a:p>
            <a:r>
              <a:rPr lang="fr-BE" dirty="0"/>
              <a:t>Raisons évoquées : </a:t>
            </a:r>
          </a:p>
          <a:p>
            <a:pPr marL="0" indent="0">
              <a:buNone/>
            </a:pPr>
            <a:endParaRPr lang="fr-BE" sz="1400" dirty="0"/>
          </a:p>
          <a:p>
            <a:pPr lvl="1"/>
            <a:r>
              <a:rPr lang="fr-BE" dirty="0"/>
              <a:t>L’accès à des concerts, cinéma ; diversification des activités.</a:t>
            </a:r>
          </a:p>
        </p:txBody>
      </p:sp>
    </p:spTree>
    <p:extLst>
      <p:ext uri="{BB962C8B-B14F-4D97-AF65-F5344CB8AC3E}">
        <p14:creationId xmlns:p14="http://schemas.microsoft.com/office/powerpoint/2010/main" val="3202502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Analyse des besoins 2020</a:t>
            </a:r>
            <a:endParaRPr lang="fr-BE" dirty="0"/>
          </a:p>
        </p:txBody>
      </p:sp>
      <p:sp>
        <p:nvSpPr>
          <p:cNvPr id="3" name="Espace réservé du contenu 2"/>
          <p:cNvSpPr>
            <a:spLocks noGrp="1"/>
          </p:cNvSpPr>
          <p:nvPr>
            <p:ph idx="1"/>
          </p:nvPr>
        </p:nvSpPr>
        <p:spPr/>
        <p:txBody>
          <a:bodyPr>
            <a:normAutofit/>
          </a:bodyPr>
          <a:lstStyle/>
          <a:p>
            <a:endParaRPr lang="fr-BE" dirty="0"/>
          </a:p>
          <a:p>
            <a:endParaRPr lang="fr-BE" dirty="0"/>
          </a:p>
          <a:p>
            <a:r>
              <a:rPr lang="fr-BE" dirty="0"/>
              <a:t>Besoins identifiés par les enfants</a:t>
            </a:r>
          </a:p>
          <a:p>
            <a:r>
              <a:rPr lang="fr-BE" dirty="0"/>
              <a:t>Besoins identifiés par les parents</a:t>
            </a:r>
          </a:p>
          <a:p>
            <a:r>
              <a:rPr lang="fr-BE" dirty="0"/>
              <a:t>Besoins identifiés par les professionnels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92500" lnSpcReduction="10000"/>
          </a:bodyPr>
          <a:lstStyle/>
          <a:p>
            <a:pPr marL="0" indent="0">
              <a:buNone/>
            </a:pPr>
            <a:r>
              <a:rPr lang="fr-BE" dirty="0"/>
              <a:t>Besoins en terme d’</a:t>
            </a:r>
            <a:r>
              <a:rPr lang="fr-BE" b="1" dirty="0"/>
              <a:t>offres par tranches d’âges </a:t>
            </a:r>
            <a:r>
              <a:rPr lang="fr-BE" dirty="0"/>
              <a:t>:</a:t>
            </a:r>
          </a:p>
          <a:p>
            <a:pPr marL="0" indent="0">
              <a:buNone/>
            </a:pPr>
            <a:endParaRPr lang="fr-BE" sz="1000" dirty="0"/>
          </a:p>
          <a:p>
            <a:r>
              <a:rPr lang="fr-BE" dirty="0"/>
              <a:t>76,1% n’ont aucun manque en ATL. Les manques concernent</a:t>
            </a:r>
          </a:p>
          <a:p>
            <a:endParaRPr lang="fr-BE" sz="1000" dirty="0"/>
          </a:p>
          <a:p>
            <a:pPr lvl="1"/>
            <a:r>
              <a:rPr lang="fr-BE" dirty="0"/>
              <a:t>15,9% la qualité pédagogique</a:t>
            </a:r>
          </a:p>
          <a:p>
            <a:pPr lvl="1"/>
            <a:r>
              <a:rPr lang="fr-BE" dirty="0"/>
              <a:t>12,3% le nombre de professionnels par rapport aux enfants</a:t>
            </a:r>
          </a:p>
          <a:p>
            <a:pPr marL="457200" lvl="1" indent="0">
              <a:buNone/>
            </a:pPr>
            <a:endParaRPr lang="fr-BE" sz="1100" dirty="0"/>
          </a:p>
          <a:p>
            <a:r>
              <a:rPr lang="fr-BE" dirty="0"/>
              <a:t>Raisons évoquées : </a:t>
            </a:r>
          </a:p>
          <a:p>
            <a:pPr marL="0" indent="0">
              <a:buNone/>
            </a:pPr>
            <a:endParaRPr lang="fr-BE" sz="1400" dirty="0"/>
          </a:p>
          <a:p>
            <a:pPr lvl="1"/>
            <a:r>
              <a:rPr lang="fr-BE" dirty="0"/>
              <a:t>La qualité de l’accueil varie en fonction de l’animateur.</a:t>
            </a:r>
          </a:p>
          <a:p>
            <a:pPr lvl="1"/>
            <a:r>
              <a:rPr lang="fr-BE" dirty="0"/>
              <a:t>Le personnel est peu qualifié dans l’accueil.</a:t>
            </a:r>
          </a:p>
        </p:txBody>
      </p:sp>
    </p:spTree>
    <p:extLst>
      <p:ext uri="{BB962C8B-B14F-4D97-AF65-F5344CB8AC3E}">
        <p14:creationId xmlns:p14="http://schemas.microsoft.com/office/powerpoint/2010/main" val="2862880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a:bodyPr>
          <a:lstStyle/>
          <a:p>
            <a:pPr marL="0" indent="0">
              <a:buNone/>
            </a:pPr>
            <a:r>
              <a:rPr lang="fr-BE" dirty="0"/>
              <a:t>Besoins en terme de </a:t>
            </a:r>
            <a:r>
              <a:rPr lang="fr-BE" b="1" dirty="0"/>
              <a:t>coût </a:t>
            </a:r>
            <a:r>
              <a:rPr lang="fr-BE" dirty="0"/>
              <a:t>:</a:t>
            </a:r>
          </a:p>
          <a:p>
            <a:pPr marL="0" indent="0">
              <a:buNone/>
            </a:pPr>
            <a:endParaRPr lang="fr-BE" sz="1000" dirty="0"/>
          </a:p>
          <a:p>
            <a:r>
              <a:rPr lang="fr-BE" dirty="0"/>
              <a:t>87% et plus n’ont aucune demande liée aux prix pour les activités multidimensionnelles, artistiques, culturelles, extérieures, sportives et accompagnement à la scolarité. </a:t>
            </a:r>
          </a:p>
          <a:p>
            <a:r>
              <a:rPr lang="fr-BE" dirty="0"/>
              <a:t>24,64% pointent l’accessibilité aux coûts pour les activités linguistiques</a:t>
            </a:r>
          </a:p>
          <a:p>
            <a:pPr marL="0" indent="0">
              <a:buNone/>
            </a:pPr>
            <a:endParaRPr lang="fr-BE" sz="1400" dirty="0"/>
          </a:p>
        </p:txBody>
      </p:sp>
    </p:spTree>
    <p:extLst>
      <p:ext uri="{BB962C8B-B14F-4D97-AF65-F5344CB8AC3E}">
        <p14:creationId xmlns:p14="http://schemas.microsoft.com/office/powerpoint/2010/main" val="2673224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77500" lnSpcReduction="20000"/>
          </a:bodyPr>
          <a:lstStyle/>
          <a:p>
            <a:pPr marL="0" indent="0">
              <a:buNone/>
            </a:pPr>
            <a:r>
              <a:rPr lang="fr-BE" dirty="0"/>
              <a:t>Besoins en terme d’</a:t>
            </a:r>
            <a:r>
              <a:rPr lang="fr-BE" b="1" dirty="0"/>
              <a:t>accessibilité géographique </a:t>
            </a:r>
            <a:r>
              <a:rPr lang="fr-BE" dirty="0"/>
              <a:t>:</a:t>
            </a:r>
          </a:p>
          <a:p>
            <a:pPr marL="0" indent="0">
              <a:buNone/>
            </a:pPr>
            <a:endParaRPr lang="fr-BE" sz="1000" dirty="0"/>
          </a:p>
          <a:p>
            <a:r>
              <a:rPr lang="fr-BE" dirty="0"/>
              <a:t>67,4% n’ont aucun manque en ATL. Les manques concernent</a:t>
            </a:r>
          </a:p>
          <a:p>
            <a:endParaRPr lang="fr-BE" sz="1000" dirty="0"/>
          </a:p>
          <a:p>
            <a:pPr lvl="1"/>
            <a:r>
              <a:rPr lang="fr-BE" dirty="0"/>
              <a:t>17,4% le choix  de la localisation de l’activité</a:t>
            </a:r>
          </a:p>
          <a:p>
            <a:pPr lvl="1"/>
            <a:r>
              <a:rPr lang="fr-BE" dirty="0"/>
              <a:t>7,9% l’accès à des activités artistiques et linguistiques</a:t>
            </a:r>
          </a:p>
          <a:p>
            <a:pPr lvl="1"/>
            <a:r>
              <a:rPr lang="fr-BE" dirty="0"/>
              <a:t>6,5% l’accès à des activités culturelles</a:t>
            </a:r>
          </a:p>
          <a:p>
            <a:pPr lvl="1"/>
            <a:r>
              <a:rPr lang="fr-BE" dirty="0"/>
              <a:t>4,3% l’accès à l’accompagnement à la scolarité</a:t>
            </a:r>
          </a:p>
          <a:p>
            <a:pPr marL="457200" lvl="1" indent="0">
              <a:buNone/>
            </a:pPr>
            <a:endParaRPr lang="fr-BE" sz="1400" dirty="0"/>
          </a:p>
          <a:p>
            <a:r>
              <a:rPr lang="fr-BE" dirty="0"/>
              <a:t>Raisons évoquées : </a:t>
            </a:r>
          </a:p>
          <a:p>
            <a:pPr marL="0" indent="0">
              <a:buNone/>
            </a:pPr>
            <a:endParaRPr lang="fr-BE" sz="1400" dirty="0"/>
          </a:p>
          <a:p>
            <a:pPr lvl="1"/>
            <a:r>
              <a:rPr lang="fr-BE" dirty="0"/>
              <a:t>L’arrêt du service « bus » vers l’académie J Gerstmans ; -le nombre de bus accessible dans les villages ; -l’accessibilité à la mobilité douce est à compléter ; -le service « bus » doit être amélioré : la durée de trajet des bus est trop longue entre l’école et l’activité (1h au lieu de 5 min).</a:t>
            </a:r>
          </a:p>
        </p:txBody>
      </p:sp>
    </p:spTree>
    <p:extLst>
      <p:ext uri="{BB962C8B-B14F-4D97-AF65-F5344CB8AC3E}">
        <p14:creationId xmlns:p14="http://schemas.microsoft.com/office/powerpoint/2010/main" val="168362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a:bodyPr>
          <a:lstStyle/>
          <a:p>
            <a:pPr marL="0" indent="0">
              <a:buNone/>
            </a:pPr>
            <a:r>
              <a:rPr lang="fr-BE" dirty="0"/>
              <a:t>Besoins en terme d’</a:t>
            </a:r>
            <a:r>
              <a:rPr lang="fr-BE" b="1" dirty="0"/>
              <a:t>accessibilité pour les enfants à besoins spécifiques</a:t>
            </a:r>
            <a:r>
              <a:rPr lang="fr-BE" dirty="0"/>
              <a:t>:</a:t>
            </a:r>
          </a:p>
          <a:p>
            <a:pPr marL="0" indent="0">
              <a:buNone/>
            </a:pPr>
            <a:endParaRPr lang="fr-BE" sz="1000" dirty="0"/>
          </a:p>
          <a:p>
            <a:r>
              <a:rPr lang="fr-BE" dirty="0"/>
              <a:t>91,4% n’ont aucun manque en ATL. Les manques concernent</a:t>
            </a:r>
          </a:p>
          <a:p>
            <a:endParaRPr lang="fr-BE" sz="1000" dirty="0"/>
          </a:p>
          <a:p>
            <a:pPr lvl="1"/>
            <a:r>
              <a:rPr lang="fr-BE" dirty="0"/>
              <a:t>3,4% l’accompagnement à la scolarité</a:t>
            </a:r>
          </a:p>
          <a:p>
            <a:pPr lvl="1"/>
            <a:r>
              <a:rPr lang="fr-BE" dirty="0"/>
              <a:t>2,9% la localisation géographique</a:t>
            </a:r>
          </a:p>
          <a:p>
            <a:pPr lvl="1"/>
            <a:r>
              <a:rPr lang="fr-BE" dirty="0"/>
              <a:t>2,9% les activités sportives </a:t>
            </a:r>
            <a:endParaRPr lang="fr-BE" sz="1400" dirty="0"/>
          </a:p>
        </p:txBody>
      </p:sp>
    </p:spTree>
    <p:extLst>
      <p:ext uri="{BB962C8B-B14F-4D97-AF65-F5344CB8AC3E}">
        <p14:creationId xmlns:p14="http://schemas.microsoft.com/office/powerpoint/2010/main" val="2673128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a:bodyPr>
          <a:lstStyle/>
          <a:p>
            <a:pPr marL="0" indent="0">
              <a:buNone/>
            </a:pPr>
            <a:r>
              <a:rPr lang="fr-BE" dirty="0"/>
              <a:t>Autres difficultés pointées :</a:t>
            </a:r>
          </a:p>
          <a:p>
            <a:pPr marL="0" indent="0">
              <a:buNone/>
            </a:pPr>
            <a:endParaRPr lang="fr-BE" sz="1000" dirty="0"/>
          </a:p>
          <a:p>
            <a:r>
              <a:rPr lang="fr-BE" dirty="0"/>
              <a:t>L’annulation récurrente de l’organisation des journées pédagogiques lorsqu’il n’y a pas la présence de 10 enfants inscrits </a:t>
            </a:r>
            <a:r>
              <a:rPr lang="fr-BE" sz="2000" dirty="0"/>
              <a:t>(3 JP par enfant X nombre d’enfants) sur 20 jours de congés légaux</a:t>
            </a:r>
          </a:p>
          <a:p>
            <a:r>
              <a:rPr lang="fr-BE" dirty="0"/>
              <a:t>La sécurité lors des arrivées /départs des bus scolaires pour les enfants en primaire</a:t>
            </a:r>
          </a:p>
        </p:txBody>
      </p:sp>
    </p:spTree>
    <p:extLst>
      <p:ext uri="{BB962C8B-B14F-4D97-AF65-F5344CB8AC3E}">
        <p14:creationId xmlns:p14="http://schemas.microsoft.com/office/powerpoint/2010/main" val="1457589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parents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a:bodyPr>
          <a:lstStyle/>
          <a:p>
            <a:pPr marL="0" indent="0">
              <a:buNone/>
            </a:pPr>
            <a:r>
              <a:rPr lang="fr-BE" dirty="0"/>
              <a:t>Souhaits des parents sur les moyens de communication :</a:t>
            </a:r>
          </a:p>
          <a:p>
            <a:pPr marL="0" indent="0">
              <a:buNone/>
            </a:pPr>
            <a:endParaRPr lang="fr-BE" sz="1000" dirty="0"/>
          </a:p>
          <a:p>
            <a:r>
              <a:rPr lang="fr-BE" dirty="0"/>
              <a:t>71,6% souhaitent recevoir des mails</a:t>
            </a:r>
          </a:p>
          <a:p>
            <a:r>
              <a:rPr lang="fr-BE" dirty="0"/>
              <a:t>59,7% valorisent la communication via un site Internet</a:t>
            </a:r>
          </a:p>
          <a:p>
            <a:r>
              <a:rPr lang="fr-BE" dirty="0"/>
              <a:t>27,6% sollicite une brochure-papier.</a:t>
            </a:r>
          </a:p>
        </p:txBody>
      </p:sp>
    </p:spTree>
    <p:extLst>
      <p:ext uri="{BB962C8B-B14F-4D97-AF65-F5344CB8AC3E}">
        <p14:creationId xmlns:p14="http://schemas.microsoft.com/office/powerpoint/2010/main" val="4090978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a:pattFill prst="pct20">
            <a:fgClr>
              <a:schemeClr val="accent1"/>
            </a:fgClr>
            <a:bgClr>
              <a:schemeClr val="bg1"/>
            </a:bgClr>
          </a:pattFill>
        </p:spPr>
        <p:txBody>
          <a:bodyPr>
            <a:normAutofit fontScale="90000"/>
          </a:bodyPr>
          <a:lstStyle/>
          <a:p>
            <a:br>
              <a:rPr lang="fr-BE" dirty="0"/>
            </a:br>
            <a:r>
              <a:rPr lang="fr-BE" dirty="0"/>
              <a:t>Thématiques apparues suite à l’analyse des besoins 2020 des parents</a:t>
            </a:r>
            <a:br>
              <a:rPr lang="fr-BE" dirty="0"/>
            </a:br>
            <a:endParaRPr lang="fr-BE" dirty="0"/>
          </a:p>
        </p:txBody>
      </p:sp>
      <p:sp>
        <p:nvSpPr>
          <p:cNvPr id="3" name="Espace réservé du contenu 2"/>
          <p:cNvSpPr>
            <a:spLocks noGrp="1"/>
          </p:cNvSpPr>
          <p:nvPr>
            <p:ph idx="1"/>
          </p:nvPr>
        </p:nvSpPr>
        <p:spPr>
          <a:xfrm>
            <a:off x="458279" y="2009317"/>
            <a:ext cx="8229600" cy="4516028"/>
          </a:xfrm>
          <a:noFill/>
        </p:spPr>
        <p:txBody>
          <a:bodyPr>
            <a:normAutofit fontScale="25000" lnSpcReduction="20000"/>
          </a:bodyPr>
          <a:lstStyle/>
          <a:p>
            <a:endParaRPr lang="fr-BE" dirty="0"/>
          </a:p>
          <a:p>
            <a:r>
              <a:rPr lang="fr-BE" sz="7200" b="1" dirty="0"/>
              <a:t>En terme de communication, </a:t>
            </a:r>
          </a:p>
          <a:p>
            <a:pPr lvl="1"/>
            <a:r>
              <a:rPr lang="fr-BE" sz="6400" dirty="0"/>
              <a:t>Besoin d’informations à des moments spécifiques (naissance /arrivée à l’école /infos sur l’offre d’accueil)</a:t>
            </a:r>
          </a:p>
          <a:p>
            <a:pPr lvl="1"/>
            <a:r>
              <a:rPr lang="fr-BE" sz="6400" dirty="0"/>
              <a:t>Sous-forme de</a:t>
            </a:r>
          </a:p>
          <a:p>
            <a:pPr lvl="2"/>
            <a:r>
              <a:rPr lang="fr-BE" sz="6400" dirty="0"/>
              <a:t>Courrier / Folder (des moments spécifiques) / Courriels (71,6%) / Site (59,7%)</a:t>
            </a:r>
          </a:p>
          <a:p>
            <a:pPr lvl="1"/>
            <a:r>
              <a:rPr lang="fr-BE" sz="6400" dirty="0"/>
              <a:t>Avec comme contenu :</a:t>
            </a:r>
          </a:p>
          <a:p>
            <a:pPr lvl="2"/>
            <a:r>
              <a:rPr lang="fr-BE" sz="6400" dirty="0"/>
              <a:t>Recherche de lieux, de partenaires locaux (spécificité) liés à l’enfance</a:t>
            </a:r>
          </a:p>
          <a:p>
            <a:pPr lvl="2"/>
            <a:r>
              <a:rPr lang="fr-BE" sz="6400" dirty="0"/>
              <a:t>Possibilités d’activités familiales / lieux accessibles avec les enfants / personnes ressource / présentation des associations à destination des enfants</a:t>
            </a:r>
          </a:p>
          <a:p>
            <a:r>
              <a:rPr lang="fr-BE" sz="7200" dirty="0"/>
              <a:t>La recherche d’air de jeux, de lieux de ballade</a:t>
            </a:r>
          </a:p>
          <a:p>
            <a:r>
              <a:rPr lang="fr-BE" sz="7200" dirty="0"/>
              <a:t>L’accès à la culture pour les enfants (concerts, cinéma, activités artistiques)</a:t>
            </a:r>
          </a:p>
          <a:p>
            <a:r>
              <a:rPr lang="fr-BE" sz="7200" dirty="0"/>
              <a:t>L’offre d’accueil pour les activités linguistiques (??), culturelles, artistiques et l’accompagnement à la scolarité (seuls 55,1% sont satisfaits)</a:t>
            </a:r>
          </a:p>
          <a:p>
            <a:r>
              <a:rPr lang="fr-BE" sz="7200" dirty="0"/>
              <a:t>L’annulation récurrente des journées pédagogiques</a:t>
            </a:r>
          </a:p>
          <a:p>
            <a:r>
              <a:rPr lang="fr-BE" sz="7200" dirty="0"/>
              <a:t>Le choix des activités lors des stages de vacances</a:t>
            </a:r>
          </a:p>
          <a:p>
            <a:r>
              <a:rPr lang="fr-BE" sz="7200" dirty="0"/>
              <a:t>9,4% ont des besoins spécifiques / 23,1% sont des familles nombreuses</a:t>
            </a:r>
          </a:p>
          <a:p>
            <a:r>
              <a:rPr lang="fr-BE" sz="7200" dirty="0"/>
              <a:t>La problématique de la sécurité des bus scolaires en primaire, de la longueur des trajets du service « bus » en ATL, de </a:t>
            </a:r>
            <a:r>
              <a:rPr lang="fr-BE" sz="7200"/>
              <a:t>l’arrêt du </a:t>
            </a:r>
            <a:r>
              <a:rPr lang="fr-BE" sz="7200" dirty="0"/>
              <a:t>service vers l’académie</a:t>
            </a:r>
          </a:p>
          <a:p>
            <a:endParaRPr lang="fr-BE" dirty="0"/>
          </a:p>
          <a:p>
            <a:endParaRPr lang="fr-BE" dirty="0"/>
          </a:p>
          <a:p>
            <a:endParaRPr lang="fr-BE" dirty="0"/>
          </a:p>
          <a:p>
            <a:endParaRPr lang="fr-BE" dirty="0"/>
          </a:p>
        </p:txBody>
      </p:sp>
      <p:sp>
        <p:nvSpPr>
          <p:cNvPr id="4" name="Flèche vers le bas 3"/>
          <p:cNvSpPr/>
          <p:nvPr/>
        </p:nvSpPr>
        <p:spPr>
          <a:xfrm>
            <a:off x="4860032" y="1736812"/>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1248332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a:pattFill prst="pct20">
            <a:fgClr>
              <a:schemeClr val="accent1"/>
            </a:fgClr>
            <a:bgClr>
              <a:schemeClr val="bg1"/>
            </a:bgClr>
          </a:pattFill>
        </p:spPr>
        <p:txBody>
          <a:bodyPr>
            <a:normAutofit fontScale="90000"/>
          </a:bodyPr>
          <a:lstStyle/>
          <a:p>
            <a:br>
              <a:rPr lang="fr-BE" dirty="0"/>
            </a:br>
            <a:r>
              <a:rPr lang="fr-BE" dirty="0"/>
              <a:t>Besoins identifiés par les professionnels</a:t>
            </a:r>
            <a:br>
              <a:rPr lang="fr-BE" dirty="0"/>
            </a:br>
            <a:endParaRPr lang="fr-BE" dirty="0"/>
          </a:p>
        </p:txBody>
      </p:sp>
      <p:sp>
        <p:nvSpPr>
          <p:cNvPr id="3" name="Espace réservé du contenu 2"/>
          <p:cNvSpPr>
            <a:spLocks noGrp="1"/>
          </p:cNvSpPr>
          <p:nvPr>
            <p:ph idx="1"/>
          </p:nvPr>
        </p:nvSpPr>
        <p:spPr>
          <a:xfrm>
            <a:off x="457200" y="1988840"/>
            <a:ext cx="8229600" cy="4137323"/>
          </a:xfrm>
          <a:pattFill prst="pct20">
            <a:fgClr>
              <a:schemeClr val="accent1"/>
            </a:fgClr>
            <a:bgClr>
              <a:schemeClr val="bg1"/>
            </a:bgClr>
          </a:pattFill>
        </p:spPr>
        <p:txBody>
          <a:bodyPr>
            <a:normAutofit/>
          </a:bodyPr>
          <a:lstStyle/>
          <a:p>
            <a:pPr marL="0" indent="0">
              <a:buNone/>
            </a:pPr>
            <a:endParaRPr lang="fr-BE" dirty="0"/>
          </a:p>
          <a:p>
            <a:r>
              <a:rPr lang="fr-BE" dirty="0"/>
              <a:t>Les associations ATL, culturelles et sportives</a:t>
            </a:r>
          </a:p>
          <a:p>
            <a:r>
              <a:rPr lang="fr-BE" dirty="0"/>
              <a:t>Les accueillants extrascolaires </a:t>
            </a:r>
          </a:p>
          <a:p>
            <a:endParaRPr lang="fr-BE" dirty="0"/>
          </a:p>
          <a:p>
            <a:pPr marL="0" indent="0">
              <a:buNone/>
            </a:pPr>
            <a:endParaRPr lang="fr-BE" dirty="0"/>
          </a:p>
          <a:p>
            <a:pPr marL="0" indent="0">
              <a:buNone/>
            </a:pPr>
            <a:endParaRPr lang="fr-BE" dirty="0"/>
          </a:p>
          <a:p>
            <a:pPr marL="0" indent="0" algn="ctr">
              <a:buNone/>
            </a:pPr>
            <a:r>
              <a:rPr lang="fr-FR" dirty="0"/>
              <a:t>Analyse des besoins 2020</a:t>
            </a:r>
            <a:endParaRPr lang="fr-BE" dirty="0"/>
          </a:p>
        </p:txBody>
      </p:sp>
      <p:sp>
        <p:nvSpPr>
          <p:cNvPr id="4" name="Flèche vers le bas 3"/>
          <p:cNvSpPr/>
          <p:nvPr/>
        </p:nvSpPr>
        <p:spPr>
          <a:xfrm>
            <a:off x="4067944" y="4005064"/>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8524870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514402"/>
          </a:xfrm>
          <a:pattFill prst="pct20">
            <a:fgClr>
              <a:schemeClr val="accent1"/>
            </a:fgClr>
            <a:bgClr>
              <a:schemeClr val="bg1"/>
            </a:bgClr>
          </a:pattFill>
        </p:spPr>
        <p:txBody>
          <a:bodyPr>
            <a:normAutofit/>
          </a:bodyPr>
          <a:lstStyle/>
          <a:p>
            <a:br>
              <a:rPr lang="fr-BE" dirty="0"/>
            </a:br>
            <a:r>
              <a:rPr lang="fr-BE" dirty="0"/>
              <a:t>Besoins identifiés par les  accueillants extrascolaires </a:t>
            </a:r>
            <a:br>
              <a:rPr lang="fr-BE" dirty="0"/>
            </a:br>
            <a:endParaRPr lang="fr-BE" dirty="0"/>
          </a:p>
        </p:txBody>
      </p:sp>
      <p:sp>
        <p:nvSpPr>
          <p:cNvPr id="3" name="Espace réservé du contenu 2"/>
          <p:cNvSpPr>
            <a:spLocks noGrp="1"/>
          </p:cNvSpPr>
          <p:nvPr>
            <p:ph idx="1"/>
          </p:nvPr>
        </p:nvSpPr>
        <p:spPr>
          <a:xfrm>
            <a:off x="457200" y="3573016"/>
            <a:ext cx="8229600" cy="2553147"/>
          </a:xfrm>
          <a:pattFill prst="pct20">
            <a:fgClr>
              <a:schemeClr val="accent1"/>
            </a:fgClr>
            <a:bgClr>
              <a:schemeClr val="bg1"/>
            </a:bgClr>
          </a:pattFill>
        </p:spPr>
        <p:txBody>
          <a:bodyPr>
            <a:normAutofit/>
          </a:bodyPr>
          <a:lstStyle/>
          <a:p>
            <a:pPr marL="0" indent="0">
              <a:buNone/>
            </a:pPr>
            <a:endParaRPr lang="fr-BE" dirty="0"/>
          </a:p>
          <a:p>
            <a:pPr marL="0" indent="0">
              <a:buNone/>
            </a:pPr>
            <a:endParaRPr lang="fr-BE" dirty="0"/>
          </a:p>
          <a:p>
            <a:pPr marL="0" indent="0">
              <a:buNone/>
            </a:pPr>
            <a:endParaRPr lang="fr-BE" dirty="0"/>
          </a:p>
          <a:p>
            <a:pPr marL="0" indent="0" algn="ctr">
              <a:buNone/>
            </a:pPr>
            <a:r>
              <a:rPr lang="fr-FR" dirty="0"/>
              <a:t>Analyse des besoins 2020</a:t>
            </a:r>
            <a:endParaRPr lang="fr-BE" dirty="0"/>
          </a:p>
        </p:txBody>
      </p:sp>
      <p:sp>
        <p:nvSpPr>
          <p:cNvPr id="4" name="Flèche vers le bas 3"/>
          <p:cNvSpPr/>
          <p:nvPr/>
        </p:nvSpPr>
        <p:spPr>
          <a:xfrm>
            <a:off x="4067944" y="4005064"/>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268915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BE" dirty="0">
                <a:solidFill>
                  <a:srgbClr val="FF0000"/>
                </a:solidFill>
              </a:rPr>
              <a:t>Il manque en offre d’accueil :</a:t>
            </a:r>
          </a:p>
          <a:p>
            <a:r>
              <a:rPr lang="fr-BE" dirty="0">
                <a:solidFill>
                  <a:srgbClr val="FF0000"/>
                </a:solidFill>
              </a:rPr>
              <a:t>Des plaines de jeux à la journée (x2)</a:t>
            </a:r>
          </a:p>
          <a:p>
            <a:r>
              <a:rPr lang="fr-BE" dirty="0">
                <a:solidFill>
                  <a:srgbClr val="FF0000"/>
                </a:solidFill>
              </a:rPr>
              <a:t>Des thèmes diversifiés proposés aux enfants (</a:t>
            </a:r>
            <a:r>
              <a:rPr lang="fr-BE" sz="2000" dirty="0">
                <a:solidFill>
                  <a:srgbClr val="FF0000"/>
                </a:solidFill>
              </a:rPr>
              <a:t>ce sont toujours les mêmes</a:t>
            </a:r>
            <a:r>
              <a:rPr lang="fr-BE" dirty="0">
                <a:solidFill>
                  <a:srgbClr val="FF0000"/>
                </a:solidFill>
              </a:rPr>
              <a:t>) (X4)</a:t>
            </a:r>
          </a:p>
          <a:p>
            <a:pPr marL="0" indent="0">
              <a:buNone/>
            </a:pPr>
            <a:r>
              <a:rPr lang="fr-BE" dirty="0">
                <a:solidFill>
                  <a:srgbClr val="FF0000"/>
                </a:solidFill>
              </a:rPr>
              <a:t>Il ne manque rien :</a:t>
            </a:r>
          </a:p>
          <a:p>
            <a:r>
              <a:rPr lang="fr-BE" dirty="0">
                <a:solidFill>
                  <a:srgbClr val="FF0000"/>
                </a:solidFill>
              </a:rPr>
              <a:t>Rien, c’est diversifié!</a:t>
            </a:r>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915248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a:pattFill prst="pct20">
            <a:fgClr>
              <a:schemeClr val="accent1"/>
            </a:fgClr>
            <a:bgClr>
              <a:schemeClr val="bg1"/>
            </a:bgClr>
          </a:pattFill>
        </p:spPr>
        <p:txBody>
          <a:bodyPr>
            <a:normAutofit fontScale="90000"/>
          </a:bodyPr>
          <a:lstStyle/>
          <a:p>
            <a:br>
              <a:rPr lang="fr-BE" dirty="0"/>
            </a:br>
            <a:r>
              <a:rPr lang="fr-BE" dirty="0"/>
              <a:t>Besoins identifiés par les enfants</a:t>
            </a:r>
            <a:br>
              <a:rPr lang="fr-BE" dirty="0"/>
            </a:br>
            <a:endParaRPr lang="fr-BE" dirty="0"/>
          </a:p>
        </p:txBody>
      </p:sp>
      <p:sp>
        <p:nvSpPr>
          <p:cNvPr id="3" name="Espace réservé du contenu 2"/>
          <p:cNvSpPr>
            <a:spLocks noGrp="1"/>
          </p:cNvSpPr>
          <p:nvPr>
            <p:ph idx="1"/>
          </p:nvPr>
        </p:nvSpPr>
        <p:spPr>
          <a:xfrm>
            <a:off x="457200" y="1988840"/>
            <a:ext cx="8229600" cy="4137323"/>
          </a:xfrm>
          <a:pattFill prst="pct20">
            <a:fgClr>
              <a:schemeClr val="accent1"/>
            </a:fgClr>
            <a:bgClr>
              <a:schemeClr val="bg1"/>
            </a:bgClr>
          </a:pattFill>
        </p:spPr>
        <p:txBody>
          <a:bodyPr>
            <a:normAutofit/>
          </a:bodyPr>
          <a:lstStyle/>
          <a:p>
            <a:pPr marL="0" indent="0">
              <a:buNone/>
            </a:pPr>
            <a:endParaRPr lang="fr-BE" dirty="0"/>
          </a:p>
          <a:p>
            <a:pPr marL="0" indent="0">
              <a:buNone/>
            </a:pPr>
            <a:endParaRPr lang="fr-BE" dirty="0"/>
          </a:p>
          <a:p>
            <a:pPr marL="0" indent="0">
              <a:buNone/>
            </a:pPr>
            <a:endParaRPr lang="fr-BE" dirty="0"/>
          </a:p>
          <a:p>
            <a:pPr marL="0" indent="0" algn="ctr">
              <a:buNone/>
            </a:pPr>
            <a:r>
              <a:rPr lang="fr-FR" dirty="0"/>
              <a:t>Analyse des besoins 2020</a:t>
            </a:r>
            <a:endParaRPr lang="fr-BE" dirty="0"/>
          </a:p>
        </p:txBody>
      </p:sp>
      <p:sp>
        <p:nvSpPr>
          <p:cNvPr id="4" name="Flèche vers le bas 3"/>
          <p:cNvSpPr/>
          <p:nvPr/>
        </p:nvSpPr>
        <p:spPr>
          <a:xfrm>
            <a:off x="4067944" y="2708920"/>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2775407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BE" dirty="0">
                <a:solidFill>
                  <a:srgbClr val="FF0000"/>
                </a:solidFill>
              </a:rPr>
              <a:t>Il manque en types d’accueil :</a:t>
            </a:r>
          </a:p>
          <a:p>
            <a:r>
              <a:rPr lang="fr-BE" dirty="0">
                <a:solidFill>
                  <a:srgbClr val="FF0000"/>
                </a:solidFill>
              </a:rPr>
              <a:t>Des activités inclusives (pour les enfants différents)</a:t>
            </a:r>
          </a:p>
          <a:p>
            <a:endParaRPr lang="fr-BE" dirty="0"/>
          </a:p>
          <a:p>
            <a:endParaRPr lang="fr-BE" dirty="0">
              <a:solidFill>
                <a:srgbClr val="FF0000"/>
              </a:solidFill>
            </a:endParaRPr>
          </a:p>
          <a:p>
            <a:endParaRPr lang="fr-BE" dirty="0"/>
          </a:p>
          <a:p>
            <a:endParaRPr lang="fr-BE" dirty="0"/>
          </a:p>
        </p:txBody>
      </p:sp>
    </p:spTree>
    <p:extLst>
      <p:ext uri="{BB962C8B-B14F-4D97-AF65-F5344CB8AC3E}">
        <p14:creationId xmlns:p14="http://schemas.microsoft.com/office/powerpoint/2010/main" val="2277382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BE" dirty="0">
                <a:solidFill>
                  <a:srgbClr val="FF0000"/>
                </a:solidFill>
              </a:rPr>
              <a:t>Il manque pour les plages horaire :</a:t>
            </a:r>
          </a:p>
          <a:p>
            <a:r>
              <a:rPr lang="fr-BE" dirty="0">
                <a:solidFill>
                  <a:srgbClr val="FF0000"/>
                </a:solidFill>
              </a:rPr>
              <a:t>Une extension des horaires en extrascolaire le soir</a:t>
            </a:r>
          </a:p>
          <a:p>
            <a:r>
              <a:rPr lang="fr-BE" dirty="0">
                <a:solidFill>
                  <a:srgbClr val="FF0000"/>
                </a:solidFill>
              </a:rPr>
              <a:t>Des plages horaires adaptés aux parents (x3)</a:t>
            </a:r>
          </a:p>
          <a:p>
            <a:endParaRPr lang="fr-BE" dirty="0">
              <a:solidFill>
                <a:srgbClr val="FF0000"/>
              </a:solidFill>
            </a:endParaRPr>
          </a:p>
          <a:p>
            <a:pPr marL="0" indent="0">
              <a:buNone/>
            </a:pPr>
            <a:r>
              <a:rPr lang="fr-BE" dirty="0">
                <a:solidFill>
                  <a:srgbClr val="FF0000"/>
                </a:solidFill>
              </a:rPr>
              <a:t>Il ne manque rien :</a:t>
            </a:r>
          </a:p>
          <a:p>
            <a:r>
              <a:rPr lang="fr-BE" dirty="0">
                <a:solidFill>
                  <a:srgbClr val="FF0000"/>
                </a:solidFill>
              </a:rPr>
              <a:t>Les horaires sont adéquats</a:t>
            </a:r>
          </a:p>
          <a:p>
            <a:endParaRPr lang="fr-BE" dirty="0"/>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223403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BE" dirty="0">
                <a:solidFill>
                  <a:srgbClr val="FF0000"/>
                </a:solidFill>
              </a:rPr>
              <a:t>D’un point de vue financier, il manque :</a:t>
            </a:r>
          </a:p>
          <a:p>
            <a:r>
              <a:rPr lang="fr-BE" dirty="0">
                <a:solidFill>
                  <a:srgbClr val="FF0000"/>
                </a:solidFill>
              </a:rPr>
              <a:t>Une réduction importante des prix pour les familles nombreuses lors des stages (X3)</a:t>
            </a:r>
          </a:p>
          <a:p>
            <a:r>
              <a:rPr lang="fr-BE" dirty="0">
                <a:solidFill>
                  <a:srgbClr val="FF0000"/>
                </a:solidFill>
              </a:rPr>
              <a:t>L’offre privée est trop chère ou très raisonnable (HESL).</a:t>
            </a:r>
          </a:p>
          <a:p>
            <a:endParaRPr lang="fr-BE" dirty="0"/>
          </a:p>
          <a:p>
            <a:endParaRPr lang="fr-BE" dirty="0"/>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1110519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BE" dirty="0">
                <a:solidFill>
                  <a:srgbClr val="FF0000"/>
                </a:solidFill>
              </a:rPr>
              <a:t>Du point de vue géographique, il manque :</a:t>
            </a:r>
          </a:p>
          <a:p>
            <a:r>
              <a:rPr lang="fr-BE" dirty="0">
                <a:solidFill>
                  <a:srgbClr val="FF0000"/>
                </a:solidFill>
              </a:rPr>
              <a:t>Tout puisqu’à l’exception des accueils extrascolaires, tout se trouve dans le centre de Hannut. (X5)</a:t>
            </a:r>
          </a:p>
          <a:p>
            <a:endParaRPr lang="fr-BE" dirty="0">
              <a:solidFill>
                <a:srgbClr val="FF0000"/>
              </a:solidFill>
            </a:endParaRPr>
          </a:p>
          <a:p>
            <a:r>
              <a:rPr lang="fr-BE" dirty="0">
                <a:solidFill>
                  <a:srgbClr val="FF0000"/>
                </a:solidFill>
              </a:rPr>
              <a:t>Des activités dans les villages</a:t>
            </a:r>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36137211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BE" dirty="0">
                <a:solidFill>
                  <a:srgbClr val="FF0000"/>
                </a:solidFill>
              </a:rPr>
              <a:t>Il manque en terme de qualité des services :</a:t>
            </a:r>
          </a:p>
          <a:p>
            <a:r>
              <a:rPr lang="fr-BE" dirty="0">
                <a:solidFill>
                  <a:srgbClr val="FF0000"/>
                </a:solidFill>
              </a:rPr>
              <a:t>Un taux d’encadrement accru pour les stages</a:t>
            </a:r>
          </a:p>
          <a:p>
            <a:r>
              <a:rPr lang="fr-BE" dirty="0">
                <a:solidFill>
                  <a:srgbClr val="FF0000"/>
                </a:solidFill>
              </a:rPr>
              <a:t>L’augmentation du </a:t>
            </a:r>
            <a:r>
              <a:rPr lang="fr-BE" dirty="0" err="1">
                <a:solidFill>
                  <a:srgbClr val="FF0000"/>
                </a:solidFill>
              </a:rPr>
              <a:t>personnelpour</a:t>
            </a:r>
            <a:r>
              <a:rPr lang="fr-BE" dirty="0">
                <a:solidFill>
                  <a:srgbClr val="FF0000"/>
                </a:solidFill>
              </a:rPr>
              <a:t> un accueil de qualité</a:t>
            </a:r>
          </a:p>
          <a:p>
            <a:r>
              <a:rPr lang="fr-BE" dirty="0">
                <a:solidFill>
                  <a:srgbClr val="FF0000"/>
                </a:solidFill>
              </a:rPr>
              <a:t>Certains opérateurs n’ont pas de concurrent! Ils évoluent donc peu ou pas mais la qualité est présente.</a:t>
            </a:r>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12232348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BE" dirty="0">
                <a:solidFill>
                  <a:srgbClr val="FF0000"/>
                </a:solidFill>
              </a:rPr>
              <a:t>Il manque en terme de taux d’encadrement :</a:t>
            </a:r>
          </a:p>
          <a:p>
            <a:r>
              <a:rPr lang="fr-BE" dirty="0">
                <a:solidFill>
                  <a:srgbClr val="FF0000"/>
                </a:solidFill>
              </a:rPr>
              <a:t>Une augmentation des moniteurs lors des stages (x2)</a:t>
            </a:r>
          </a:p>
          <a:p>
            <a:r>
              <a:rPr lang="fr-BE" dirty="0">
                <a:solidFill>
                  <a:srgbClr val="FF0000"/>
                </a:solidFill>
              </a:rPr>
              <a:t>Du personnel pour les remplacements lors des maladies</a:t>
            </a:r>
          </a:p>
          <a:p>
            <a:endParaRPr lang="fr-BE" dirty="0"/>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6579059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lnSpcReduction="10000"/>
          </a:bodyPr>
          <a:lstStyle/>
          <a:p>
            <a:pPr marL="0" indent="0">
              <a:buNone/>
            </a:pPr>
            <a:r>
              <a:rPr lang="fr-BE" dirty="0">
                <a:solidFill>
                  <a:srgbClr val="FF0000"/>
                </a:solidFill>
              </a:rPr>
              <a:t>Il manque en terme de formation :</a:t>
            </a:r>
          </a:p>
          <a:p>
            <a:r>
              <a:rPr lang="fr-BE" dirty="0">
                <a:solidFill>
                  <a:srgbClr val="FF0000"/>
                </a:solidFill>
              </a:rPr>
              <a:t>Rien. L’offre s'adapte à la demande.</a:t>
            </a:r>
          </a:p>
          <a:p>
            <a:r>
              <a:rPr lang="fr-BE" dirty="0">
                <a:solidFill>
                  <a:srgbClr val="FF0000"/>
                </a:solidFill>
              </a:rPr>
              <a:t>Un soutien aux stagiaires qui sont livrés à eux-mêmes.</a:t>
            </a:r>
          </a:p>
          <a:p>
            <a:endParaRPr lang="fr-BE" dirty="0">
              <a:solidFill>
                <a:srgbClr val="FF0000"/>
              </a:solidFill>
            </a:endParaRPr>
          </a:p>
          <a:p>
            <a:pPr marL="0" indent="0">
              <a:buNone/>
            </a:pPr>
            <a:endParaRPr lang="fr-BE" dirty="0">
              <a:solidFill>
                <a:srgbClr val="FF0000"/>
              </a:solidFill>
            </a:endParaRPr>
          </a:p>
          <a:p>
            <a:pPr marL="0" indent="0">
              <a:buNone/>
            </a:pPr>
            <a:r>
              <a:rPr lang="fr-BE" dirty="0">
                <a:solidFill>
                  <a:srgbClr val="FF0000"/>
                </a:solidFill>
              </a:rPr>
              <a:t>Il ne manque rien :</a:t>
            </a:r>
          </a:p>
          <a:p>
            <a:r>
              <a:rPr lang="fr-BE" dirty="0">
                <a:solidFill>
                  <a:srgbClr val="FF0000"/>
                </a:solidFill>
              </a:rPr>
              <a:t>Le personnel est formé.</a:t>
            </a:r>
          </a:p>
          <a:p>
            <a:endParaRPr lang="fr-BE" dirty="0"/>
          </a:p>
          <a:p>
            <a:endParaRPr lang="fr-BE" dirty="0"/>
          </a:p>
          <a:p>
            <a:endParaRPr lang="fr-BE" dirty="0"/>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1790133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fontScale="92500" lnSpcReduction="10000"/>
          </a:bodyPr>
          <a:lstStyle/>
          <a:p>
            <a:pPr marL="0" indent="0">
              <a:buNone/>
            </a:pPr>
            <a:r>
              <a:rPr lang="fr-BE" dirty="0"/>
              <a:t>Il manque en terme de matériel :</a:t>
            </a:r>
          </a:p>
          <a:p>
            <a:r>
              <a:rPr lang="fr-BE" dirty="0"/>
              <a:t>Du matériel de bricolage en garderie des stages</a:t>
            </a:r>
          </a:p>
          <a:p>
            <a:r>
              <a:rPr lang="fr-BE" dirty="0"/>
              <a:t>Lieux d’activités dans les villages (plaine de jeux), espace extérieur (skateboard) </a:t>
            </a:r>
          </a:p>
          <a:p>
            <a:endParaRPr lang="fr-BE" dirty="0"/>
          </a:p>
          <a:p>
            <a:endParaRPr lang="fr-BE" dirty="0"/>
          </a:p>
          <a:p>
            <a:pPr marL="0" indent="0">
              <a:buNone/>
            </a:pPr>
            <a:r>
              <a:rPr lang="fr-BE" dirty="0"/>
              <a:t>Il ne manque rien :</a:t>
            </a:r>
          </a:p>
          <a:p>
            <a:r>
              <a:rPr lang="fr-BE" dirty="0"/>
              <a:t>Le matériel est fourni en suffisance en extrascolaire. (X2)</a:t>
            </a:r>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29371872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fontScale="92500" lnSpcReduction="20000"/>
          </a:bodyPr>
          <a:lstStyle/>
          <a:p>
            <a:pPr marL="0" indent="0">
              <a:buNone/>
            </a:pPr>
            <a:r>
              <a:rPr lang="fr-BE" dirty="0">
                <a:solidFill>
                  <a:srgbClr val="FF0000"/>
                </a:solidFill>
              </a:rPr>
              <a:t>En terme de mobilité et accessibilité, il manque :</a:t>
            </a:r>
          </a:p>
          <a:p>
            <a:r>
              <a:rPr lang="fr-BE" dirty="0">
                <a:solidFill>
                  <a:srgbClr val="FF0000"/>
                </a:solidFill>
              </a:rPr>
              <a:t>Pas de bus scolaire pour les stages (x2)</a:t>
            </a:r>
          </a:p>
          <a:p>
            <a:r>
              <a:rPr lang="fr-BE" dirty="0">
                <a:solidFill>
                  <a:srgbClr val="FF0000"/>
                </a:solidFill>
              </a:rPr>
              <a:t>Pas de parking en suffisance même dans les nouvelles écoles (GH)</a:t>
            </a:r>
          </a:p>
          <a:p>
            <a:r>
              <a:rPr lang="fr-BE" dirty="0">
                <a:solidFill>
                  <a:srgbClr val="FF0000"/>
                </a:solidFill>
              </a:rPr>
              <a:t>Une meilleure circulation dans le centre-Ville</a:t>
            </a:r>
          </a:p>
          <a:p>
            <a:endParaRPr lang="fr-BE" dirty="0">
              <a:solidFill>
                <a:srgbClr val="FF0000"/>
              </a:solidFill>
            </a:endParaRPr>
          </a:p>
          <a:p>
            <a:endParaRPr lang="fr-BE" dirty="0">
              <a:solidFill>
                <a:srgbClr val="FF0000"/>
              </a:solidFill>
            </a:endParaRPr>
          </a:p>
          <a:p>
            <a:pPr marL="0" indent="0">
              <a:buNone/>
            </a:pPr>
            <a:endParaRPr lang="fr-BE" dirty="0">
              <a:solidFill>
                <a:srgbClr val="FF0000"/>
              </a:solidFill>
            </a:endParaRPr>
          </a:p>
          <a:p>
            <a:pPr marL="0" indent="0">
              <a:buNone/>
            </a:pPr>
            <a:r>
              <a:rPr lang="fr-BE" dirty="0">
                <a:solidFill>
                  <a:srgbClr val="FF0000"/>
                </a:solidFill>
              </a:rPr>
              <a:t>Il ne manque rien :</a:t>
            </a:r>
          </a:p>
          <a:p>
            <a:r>
              <a:rPr lang="fr-BE" dirty="0">
                <a:solidFill>
                  <a:srgbClr val="FF0000"/>
                </a:solidFill>
              </a:rPr>
              <a:t>Tout est prêt l’un de l’autre. Le centre est proche.</a:t>
            </a:r>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36405568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fontScale="70000" lnSpcReduction="20000"/>
          </a:bodyPr>
          <a:lstStyle/>
          <a:p>
            <a:pPr marL="0" indent="0">
              <a:buNone/>
            </a:pPr>
            <a:r>
              <a:rPr lang="fr-BE" dirty="0">
                <a:solidFill>
                  <a:srgbClr val="FF0000"/>
                </a:solidFill>
              </a:rPr>
              <a:t>En terme de locaux, il manque :</a:t>
            </a:r>
          </a:p>
          <a:p>
            <a:r>
              <a:rPr lang="fr-BE" dirty="0">
                <a:solidFill>
                  <a:srgbClr val="FF0000"/>
                </a:solidFill>
              </a:rPr>
              <a:t>Cela dépend de l’école dans laquelle nous nous trouvons et du local mis à notre disposition.</a:t>
            </a:r>
          </a:p>
          <a:p>
            <a:r>
              <a:rPr lang="fr-BE" dirty="0">
                <a:solidFill>
                  <a:srgbClr val="FF0000"/>
                </a:solidFill>
              </a:rPr>
              <a:t>Les locaux sont mutualisés et peu ou pas prévus pour extrascolaire.</a:t>
            </a:r>
          </a:p>
          <a:p>
            <a:r>
              <a:rPr lang="fr-BE" dirty="0">
                <a:solidFill>
                  <a:srgbClr val="FF0000"/>
                </a:solidFill>
              </a:rPr>
              <a:t>Difficulté à aménager des coins de jeux différents dans des locaux mutualisés (coin poupée, coin voiture, ..)</a:t>
            </a:r>
          </a:p>
          <a:p>
            <a:r>
              <a:rPr lang="fr-BE" dirty="0">
                <a:solidFill>
                  <a:srgbClr val="FF0000"/>
                </a:solidFill>
              </a:rPr>
              <a:t>Des sanitaires adaptés</a:t>
            </a:r>
          </a:p>
          <a:p>
            <a:r>
              <a:rPr lang="fr-BE" dirty="0">
                <a:solidFill>
                  <a:srgbClr val="FF0000"/>
                </a:solidFill>
              </a:rPr>
              <a:t>Des accès aux personnes à mobilité réduite</a:t>
            </a:r>
          </a:p>
          <a:p>
            <a:r>
              <a:rPr lang="fr-BE" dirty="0">
                <a:solidFill>
                  <a:srgbClr val="FF0000"/>
                </a:solidFill>
              </a:rPr>
              <a:t>Une salle culturelle</a:t>
            </a:r>
          </a:p>
          <a:p>
            <a:r>
              <a:rPr lang="fr-BE" dirty="0">
                <a:solidFill>
                  <a:srgbClr val="FF0000"/>
                </a:solidFill>
              </a:rPr>
              <a:t>Une consultation des professionnels avant des aménagements</a:t>
            </a:r>
          </a:p>
          <a:p>
            <a:endParaRPr lang="fr-BE" dirty="0">
              <a:solidFill>
                <a:srgbClr val="FF0000"/>
              </a:solidFill>
            </a:endParaRPr>
          </a:p>
          <a:p>
            <a:endParaRPr lang="fr-BE" dirty="0">
              <a:solidFill>
                <a:srgbClr val="FF0000"/>
              </a:solidFill>
            </a:endParaRPr>
          </a:p>
          <a:p>
            <a:pPr marL="0" indent="0">
              <a:buNone/>
            </a:pPr>
            <a:r>
              <a:rPr lang="fr-BE" dirty="0">
                <a:solidFill>
                  <a:srgbClr val="FF0000"/>
                </a:solidFill>
              </a:rPr>
              <a:t>Il ne manque rien :</a:t>
            </a:r>
          </a:p>
          <a:p>
            <a:endParaRPr lang="fr-BE" dirty="0"/>
          </a:p>
          <a:p>
            <a:endParaRPr lang="fr-BE" dirty="0"/>
          </a:p>
        </p:txBody>
      </p:sp>
    </p:spTree>
    <p:extLst>
      <p:ext uri="{BB962C8B-B14F-4D97-AF65-F5344CB8AC3E}">
        <p14:creationId xmlns:p14="http://schemas.microsoft.com/office/powerpoint/2010/main" val="3257966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enfants </a:t>
            </a:r>
            <a:br>
              <a:rPr lang="fr-BE" dirty="0"/>
            </a:br>
            <a:r>
              <a:rPr lang="fr-BE" dirty="0"/>
              <a:t>récoltés par les questionnaires</a:t>
            </a:r>
          </a:p>
        </p:txBody>
      </p:sp>
      <p:sp>
        <p:nvSpPr>
          <p:cNvPr id="3" name="Espace réservé du contenu 2"/>
          <p:cNvSpPr>
            <a:spLocks noGrp="1"/>
          </p:cNvSpPr>
          <p:nvPr>
            <p:ph idx="1"/>
          </p:nvPr>
        </p:nvSpPr>
        <p:spPr>
          <a:xfrm>
            <a:off x="251520" y="1600200"/>
            <a:ext cx="8784976" cy="4525963"/>
          </a:xfrm>
        </p:spPr>
        <p:txBody>
          <a:bodyPr>
            <a:normAutofit fontScale="92500" lnSpcReduction="10000"/>
          </a:bodyPr>
          <a:lstStyle/>
          <a:p>
            <a:pPr marL="0" indent="0">
              <a:buNone/>
            </a:pPr>
            <a:r>
              <a:rPr lang="fr-BE" dirty="0"/>
              <a:t>Répartition positive des enfants qui ont répondu :</a:t>
            </a:r>
          </a:p>
          <a:p>
            <a:pPr marL="0" indent="0">
              <a:buNone/>
            </a:pPr>
            <a:endParaRPr lang="fr-BE" sz="900" dirty="0"/>
          </a:p>
          <a:p>
            <a:r>
              <a:rPr lang="fr-BE" dirty="0"/>
              <a:t>47,4 % fréquentent une école de village</a:t>
            </a:r>
          </a:p>
          <a:p>
            <a:r>
              <a:rPr lang="fr-BE" dirty="0"/>
              <a:t>52,6 % fréquentent une école du centre-Ville</a:t>
            </a:r>
          </a:p>
          <a:p>
            <a:r>
              <a:rPr lang="fr-BE" dirty="0"/>
              <a:t>57,9 % des enfants sont hannutois</a:t>
            </a:r>
          </a:p>
          <a:p>
            <a:r>
              <a:rPr lang="fr-BE" dirty="0"/>
              <a:t>42,1 % des enfants sont scolarisés sur Hannut et habitent en dehors d’Hannut. </a:t>
            </a:r>
          </a:p>
          <a:p>
            <a:pPr marL="0" indent="0">
              <a:buNone/>
            </a:pPr>
            <a:r>
              <a:rPr lang="fr-BE" dirty="0"/>
              <a:t>Constats :</a:t>
            </a:r>
          </a:p>
          <a:p>
            <a:pPr marL="0" indent="0">
              <a:buNone/>
            </a:pPr>
            <a:endParaRPr lang="fr-BE" sz="900" dirty="0"/>
          </a:p>
          <a:p>
            <a:r>
              <a:rPr lang="fr-BE" dirty="0"/>
              <a:t>86,8% font partie d’une famille recomposée</a:t>
            </a:r>
          </a:p>
          <a:p>
            <a:endParaRPr lang="fr-BE" dirty="0"/>
          </a:p>
          <a:p>
            <a:endParaRPr lang="fr-BE" dirty="0"/>
          </a:p>
          <a:p>
            <a:endParaRPr lang="fr-BE" dirty="0"/>
          </a:p>
        </p:txBody>
      </p:sp>
    </p:spTree>
    <p:extLst>
      <p:ext uri="{BB962C8B-B14F-4D97-AF65-F5344CB8AC3E}">
        <p14:creationId xmlns:p14="http://schemas.microsoft.com/office/powerpoint/2010/main" val="11629702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BE" dirty="0">
                <a:solidFill>
                  <a:srgbClr val="FF0000"/>
                </a:solidFill>
              </a:rPr>
              <a:t>En terme d’informations aux parents, il manque :</a:t>
            </a:r>
          </a:p>
          <a:p>
            <a:r>
              <a:rPr lang="fr-BE" dirty="0">
                <a:solidFill>
                  <a:srgbClr val="FF0000"/>
                </a:solidFill>
              </a:rPr>
              <a:t>Il y a peu ou pas d’information sur ce qui existe</a:t>
            </a:r>
          </a:p>
          <a:p>
            <a:r>
              <a:rPr lang="fr-BE" dirty="0">
                <a:solidFill>
                  <a:srgbClr val="FF0000"/>
                </a:solidFill>
              </a:rPr>
              <a:t>On ne sait pas qui s’occupe de l’information</a:t>
            </a:r>
          </a:p>
          <a:p>
            <a:r>
              <a:rPr lang="fr-BE" dirty="0">
                <a:solidFill>
                  <a:srgbClr val="FF0000"/>
                </a:solidFill>
              </a:rPr>
              <a:t>Pas d’information par les réseaux sociaux à l’exception des sites propres à chaque association</a:t>
            </a:r>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27041713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Avis des accueillants extrascolaires</a:t>
            </a:r>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BE" dirty="0">
                <a:solidFill>
                  <a:srgbClr val="FF0000"/>
                </a:solidFill>
              </a:rPr>
              <a:t>En terme de coordination et partenariat entre les opérateurs d’accueil, il manque :</a:t>
            </a:r>
          </a:p>
          <a:p>
            <a:r>
              <a:rPr lang="fr-BE" dirty="0">
                <a:solidFill>
                  <a:srgbClr val="FF0000"/>
                </a:solidFill>
              </a:rPr>
              <a:t>Il n’y a pas de collaboration entre les services</a:t>
            </a:r>
          </a:p>
          <a:p>
            <a:pPr marL="0" indent="0">
              <a:buNone/>
            </a:pPr>
            <a:r>
              <a:rPr lang="fr-BE" dirty="0">
                <a:solidFill>
                  <a:srgbClr val="FF0000"/>
                </a:solidFill>
              </a:rPr>
              <a:t>Il y a déjà une coordination entre :</a:t>
            </a:r>
          </a:p>
          <a:p>
            <a:r>
              <a:rPr lang="fr-BE" dirty="0">
                <a:solidFill>
                  <a:srgbClr val="FF0000"/>
                </a:solidFill>
              </a:rPr>
              <a:t>Eveil / Oasis / Académie J </a:t>
            </a:r>
            <a:r>
              <a:rPr lang="fr-BE" dirty="0" err="1">
                <a:solidFill>
                  <a:srgbClr val="FF0000"/>
                </a:solidFill>
              </a:rPr>
              <a:t>Gertsmans</a:t>
            </a:r>
            <a:r>
              <a:rPr lang="fr-BE" dirty="0">
                <a:solidFill>
                  <a:srgbClr val="FF0000"/>
                </a:solidFill>
              </a:rPr>
              <a:t> / Académie des sports</a:t>
            </a:r>
          </a:p>
          <a:p>
            <a:r>
              <a:rPr lang="fr-BE" dirty="0">
                <a:solidFill>
                  <a:srgbClr val="FF0000"/>
                </a:solidFill>
              </a:rPr>
              <a:t>Un investissement identique pour chaque partenaire</a:t>
            </a:r>
          </a:p>
          <a:p>
            <a:endParaRPr lang="fr-BE" dirty="0"/>
          </a:p>
          <a:p>
            <a:endParaRPr lang="fr-BE" dirty="0"/>
          </a:p>
          <a:p>
            <a:endParaRPr lang="fr-BE" dirty="0"/>
          </a:p>
        </p:txBody>
      </p:sp>
    </p:spTree>
    <p:extLst>
      <p:ext uri="{BB962C8B-B14F-4D97-AF65-F5344CB8AC3E}">
        <p14:creationId xmlns:p14="http://schemas.microsoft.com/office/powerpoint/2010/main" val="34705053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514402"/>
          </a:xfrm>
          <a:pattFill prst="pct20">
            <a:fgClr>
              <a:schemeClr val="accent1"/>
            </a:fgClr>
            <a:bgClr>
              <a:schemeClr val="bg1"/>
            </a:bgClr>
          </a:pattFill>
        </p:spPr>
        <p:txBody>
          <a:bodyPr>
            <a:normAutofit fontScale="90000"/>
          </a:bodyPr>
          <a:lstStyle/>
          <a:p>
            <a:br>
              <a:rPr lang="fr-BE" dirty="0"/>
            </a:br>
            <a:r>
              <a:rPr lang="fr-BE" dirty="0"/>
              <a:t>Besoins identifiés par les associations ATL, culturelles et sportives</a:t>
            </a:r>
            <a:br>
              <a:rPr lang="fr-BE" dirty="0"/>
            </a:br>
            <a:br>
              <a:rPr lang="fr-BE" dirty="0"/>
            </a:br>
            <a:endParaRPr lang="fr-BE" dirty="0"/>
          </a:p>
        </p:txBody>
      </p:sp>
      <p:sp>
        <p:nvSpPr>
          <p:cNvPr id="3" name="Espace réservé du contenu 2"/>
          <p:cNvSpPr>
            <a:spLocks noGrp="1"/>
          </p:cNvSpPr>
          <p:nvPr>
            <p:ph idx="1"/>
          </p:nvPr>
        </p:nvSpPr>
        <p:spPr>
          <a:xfrm>
            <a:off x="457200" y="3573016"/>
            <a:ext cx="8229600" cy="2553147"/>
          </a:xfrm>
          <a:pattFill prst="pct20">
            <a:fgClr>
              <a:schemeClr val="accent1"/>
            </a:fgClr>
            <a:bgClr>
              <a:schemeClr val="bg1"/>
            </a:bgClr>
          </a:pattFill>
        </p:spPr>
        <p:txBody>
          <a:bodyPr>
            <a:normAutofit/>
          </a:bodyPr>
          <a:lstStyle/>
          <a:p>
            <a:pPr marL="0" indent="0">
              <a:buNone/>
            </a:pPr>
            <a:endParaRPr lang="fr-BE" dirty="0"/>
          </a:p>
          <a:p>
            <a:pPr marL="0" indent="0">
              <a:buNone/>
            </a:pPr>
            <a:endParaRPr lang="fr-BE" dirty="0"/>
          </a:p>
          <a:p>
            <a:pPr marL="0" indent="0">
              <a:buNone/>
            </a:pPr>
            <a:endParaRPr lang="fr-BE" dirty="0"/>
          </a:p>
          <a:p>
            <a:pPr marL="0" indent="0" algn="ctr">
              <a:buNone/>
            </a:pPr>
            <a:r>
              <a:rPr lang="fr-FR" dirty="0"/>
              <a:t>Analyse des besoins 2020</a:t>
            </a:r>
            <a:endParaRPr lang="fr-BE" dirty="0"/>
          </a:p>
        </p:txBody>
      </p:sp>
      <p:sp>
        <p:nvSpPr>
          <p:cNvPr id="4" name="Flèche vers le bas 3"/>
          <p:cNvSpPr/>
          <p:nvPr/>
        </p:nvSpPr>
        <p:spPr>
          <a:xfrm>
            <a:off x="4067944" y="4005064"/>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9069230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BE" dirty="0"/>
            </a:br>
            <a:r>
              <a:rPr lang="fr-BE" dirty="0"/>
              <a:t>Avis des associations ATL, culturelles et sportives</a:t>
            </a:r>
            <a:br>
              <a:rPr lang="fr-BE" dirty="0"/>
            </a:br>
            <a:endParaRPr lang="fr-BE" dirty="0"/>
          </a:p>
        </p:txBody>
      </p:sp>
      <p:sp>
        <p:nvSpPr>
          <p:cNvPr id="3" name="Espace réservé du contenu 2"/>
          <p:cNvSpPr>
            <a:spLocks noGrp="1"/>
          </p:cNvSpPr>
          <p:nvPr>
            <p:ph idx="1"/>
          </p:nvPr>
        </p:nvSpPr>
        <p:spPr>
          <a:xfrm>
            <a:off x="470780" y="1556792"/>
            <a:ext cx="8507288" cy="4525963"/>
          </a:xfrm>
        </p:spPr>
        <p:txBody>
          <a:bodyPr>
            <a:normAutofit fontScale="62500" lnSpcReduction="20000"/>
          </a:bodyPr>
          <a:lstStyle/>
          <a:p>
            <a:pPr marL="0" indent="0">
              <a:buNone/>
            </a:pPr>
            <a:r>
              <a:rPr lang="fr-BE" dirty="0"/>
              <a:t>Description des professionnels qui ont répondu :</a:t>
            </a:r>
          </a:p>
          <a:p>
            <a:pPr marL="0" indent="0">
              <a:buNone/>
            </a:pPr>
            <a:endParaRPr lang="fr-BE" sz="1600" dirty="0"/>
          </a:p>
          <a:p>
            <a:r>
              <a:rPr lang="fr-BE" dirty="0"/>
              <a:t>33,3% de sportif /37,5% d’éducatif / 20,8% de loisir / 16,7% de culturel</a:t>
            </a:r>
          </a:p>
          <a:p>
            <a:r>
              <a:rPr lang="fr-BE" dirty="0"/>
              <a:t>40% accueillent en période scolaire</a:t>
            </a:r>
          </a:p>
          <a:p>
            <a:r>
              <a:rPr lang="fr-BE" dirty="0"/>
              <a:t>33,3% accueillent les enfants toute l’année</a:t>
            </a:r>
          </a:p>
          <a:p>
            <a:r>
              <a:rPr lang="fr-BE" dirty="0"/>
              <a:t>12,5% accueillent les enfants lors des vacances </a:t>
            </a:r>
          </a:p>
          <a:p>
            <a:r>
              <a:rPr lang="fr-BE" dirty="0"/>
              <a:t>62,5% connaissent la CCA</a:t>
            </a:r>
          </a:p>
          <a:p>
            <a:r>
              <a:rPr lang="fr-BE" dirty="0"/>
              <a:t>Seuls 37,5% ont déjà fait partie de la CCA</a:t>
            </a:r>
          </a:p>
          <a:p>
            <a:r>
              <a:rPr lang="fr-BE" dirty="0"/>
              <a:t>58,3% souhaitent être informés ou rejoindre la CCA</a:t>
            </a:r>
          </a:p>
          <a:p>
            <a:r>
              <a:rPr lang="fr-BE" dirty="0"/>
              <a:t>62,5% ne sont pas déclarés ou reconnus par l’One. Les autres sont 35,7% des fédérations sportives ; 14,3% des associations jeunesse.</a:t>
            </a:r>
          </a:p>
          <a:p>
            <a:r>
              <a:rPr lang="fr-BE" dirty="0"/>
              <a:t>75% ne sont pas subventionnés par l’One. Seuls les accueils extrascolaires, l’école des devoirs et les centres de vacances (camps) sont subventionnés. Ils mentionnent un manque d’information pour l’obtention de subsides ou le manque d’énergie pour rédiger les dossiers administratifs.</a:t>
            </a:r>
          </a:p>
          <a:p>
            <a:endParaRPr lang="fr-BE" dirty="0"/>
          </a:p>
          <a:p>
            <a:endParaRPr lang="fr-BE" dirty="0"/>
          </a:p>
        </p:txBody>
      </p:sp>
    </p:spTree>
    <p:extLst>
      <p:ext uri="{BB962C8B-B14F-4D97-AF65-F5344CB8AC3E}">
        <p14:creationId xmlns:p14="http://schemas.microsoft.com/office/powerpoint/2010/main" val="30591857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85000" lnSpcReduction="20000"/>
          </a:bodyPr>
          <a:lstStyle/>
          <a:p>
            <a:pPr marL="0" indent="0">
              <a:buNone/>
            </a:pPr>
            <a:r>
              <a:rPr lang="fr-BE" dirty="0"/>
              <a:t>Besoins en terme d’</a:t>
            </a:r>
            <a:r>
              <a:rPr lang="fr-BE" b="1" dirty="0"/>
              <a:t>infrastructures d’accueil intérieures</a:t>
            </a:r>
            <a:r>
              <a:rPr lang="fr-BE" dirty="0"/>
              <a:t>:</a:t>
            </a:r>
          </a:p>
          <a:p>
            <a:pPr marL="0" indent="0">
              <a:buNone/>
            </a:pPr>
            <a:endParaRPr lang="fr-BE" sz="1000" dirty="0"/>
          </a:p>
          <a:p>
            <a:r>
              <a:rPr lang="fr-BE" dirty="0"/>
              <a:t>54,2% n’ont aucun manque en ATL. Les manques concernent</a:t>
            </a:r>
          </a:p>
          <a:p>
            <a:endParaRPr lang="fr-BE" sz="1000" dirty="0"/>
          </a:p>
          <a:p>
            <a:pPr lvl="1"/>
            <a:r>
              <a:rPr lang="fr-BE" dirty="0"/>
              <a:t>37,5% les aménagements des locaux</a:t>
            </a:r>
          </a:p>
          <a:p>
            <a:pPr lvl="1"/>
            <a:r>
              <a:rPr lang="fr-BE" dirty="0"/>
              <a:t>16,7% la propreté </a:t>
            </a:r>
          </a:p>
          <a:p>
            <a:pPr lvl="1"/>
            <a:r>
              <a:rPr lang="fr-BE" dirty="0"/>
              <a:t>16,7% les dimensions</a:t>
            </a:r>
          </a:p>
          <a:p>
            <a:pPr marL="457200" lvl="1" indent="0">
              <a:buNone/>
            </a:pPr>
            <a:endParaRPr lang="fr-BE" sz="1100" dirty="0"/>
          </a:p>
          <a:p>
            <a:r>
              <a:rPr lang="fr-BE" dirty="0"/>
              <a:t>Raisons évoquées : </a:t>
            </a:r>
          </a:p>
          <a:p>
            <a:pPr marL="0" indent="0">
              <a:buNone/>
            </a:pPr>
            <a:endParaRPr lang="fr-BE" sz="1400" dirty="0"/>
          </a:p>
          <a:p>
            <a:pPr lvl="1"/>
            <a:r>
              <a:rPr lang="fr-BE" dirty="0"/>
              <a:t>Manque de matériel ; -mauvaise conception au départ ; -locaux partagés ; -pas assez de coin de jeux ; -pas assez de vestiaire.</a:t>
            </a:r>
          </a:p>
          <a:p>
            <a:pPr lvl="1"/>
            <a:r>
              <a:rPr lang="fr-BE" dirty="0"/>
              <a:t>L’entretien et le fonctionnement des infrastructures sont des points faibles des bénévoles.</a:t>
            </a:r>
          </a:p>
        </p:txBody>
      </p:sp>
    </p:spTree>
    <p:extLst>
      <p:ext uri="{BB962C8B-B14F-4D97-AF65-F5344CB8AC3E}">
        <p14:creationId xmlns:p14="http://schemas.microsoft.com/office/powerpoint/2010/main" val="7784498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77500" lnSpcReduction="20000"/>
          </a:bodyPr>
          <a:lstStyle/>
          <a:p>
            <a:pPr marL="0" indent="0">
              <a:buNone/>
            </a:pPr>
            <a:r>
              <a:rPr lang="fr-BE" dirty="0"/>
              <a:t>Besoins en terme d’</a:t>
            </a:r>
            <a:r>
              <a:rPr lang="fr-BE" b="1" dirty="0"/>
              <a:t>infrastructures d’accueil extérieures</a:t>
            </a:r>
            <a:r>
              <a:rPr lang="fr-BE" dirty="0"/>
              <a:t>:</a:t>
            </a:r>
          </a:p>
          <a:p>
            <a:pPr marL="0" indent="0">
              <a:buNone/>
            </a:pPr>
            <a:endParaRPr lang="fr-BE" sz="1000" dirty="0"/>
          </a:p>
          <a:p>
            <a:r>
              <a:rPr lang="fr-BE" dirty="0"/>
              <a:t>54,2% n’ont aucun manque en ATL. Les manques concernent</a:t>
            </a:r>
          </a:p>
          <a:p>
            <a:endParaRPr lang="fr-BE" sz="1000" dirty="0"/>
          </a:p>
          <a:p>
            <a:pPr lvl="1"/>
            <a:r>
              <a:rPr lang="fr-BE" dirty="0"/>
              <a:t>20,8% la sécurité</a:t>
            </a:r>
          </a:p>
          <a:p>
            <a:pPr lvl="1"/>
            <a:r>
              <a:rPr lang="fr-BE" dirty="0"/>
              <a:t>20,8% les dimensions</a:t>
            </a:r>
          </a:p>
          <a:p>
            <a:pPr lvl="1"/>
            <a:r>
              <a:rPr lang="fr-BE" dirty="0"/>
              <a:t>16,7% les aménagements</a:t>
            </a:r>
          </a:p>
          <a:p>
            <a:pPr lvl="1"/>
            <a:r>
              <a:rPr lang="fr-BE" dirty="0"/>
              <a:t>8,3% la propreté</a:t>
            </a:r>
          </a:p>
          <a:p>
            <a:pPr marL="457200" lvl="1" indent="0">
              <a:buNone/>
            </a:pPr>
            <a:endParaRPr lang="fr-BE" sz="1100" dirty="0"/>
          </a:p>
          <a:p>
            <a:r>
              <a:rPr lang="fr-BE" dirty="0"/>
              <a:t>Raisons évoquées : </a:t>
            </a:r>
          </a:p>
          <a:p>
            <a:pPr marL="0" indent="0">
              <a:buNone/>
            </a:pPr>
            <a:endParaRPr lang="fr-BE" sz="1400" dirty="0"/>
          </a:p>
          <a:p>
            <a:pPr lvl="1"/>
            <a:r>
              <a:rPr lang="fr-BE" dirty="0"/>
              <a:t>Les parcs sont remplis d’excréments de chien. Il est impossible de se promener avec les enfants ; -les espaces verts sont trop petits pour les enfants; -les préaux sont dangereux.</a:t>
            </a:r>
          </a:p>
          <a:p>
            <a:pPr lvl="1"/>
            <a:r>
              <a:rPr lang="fr-BE" dirty="0"/>
              <a:t>Attente du réaménagement du site Saline</a:t>
            </a:r>
          </a:p>
        </p:txBody>
      </p:sp>
    </p:spTree>
    <p:extLst>
      <p:ext uri="{BB962C8B-B14F-4D97-AF65-F5344CB8AC3E}">
        <p14:creationId xmlns:p14="http://schemas.microsoft.com/office/powerpoint/2010/main" val="14319900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92500" lnSpcReduction="20000"/>
          </a:bodyPr>
          <a:lstStyle/>
          <a:p>
            <a:pPr marL="0" indent="0">
              <a:buNone/>
            </a:pPr>
            <a:r>
              <a:rPr lang="fr-BE" dirty="0"/>
              <a:t>Besoins en terme de </a:t>
            </a:r>
            <a:r>
              <a:rPr lang="fr-BE" b="1" dirty="0"/>
              <a:t>matériel d’animation </a:t>
            </a:r>
            <a:r>
              <a:rPr lang="fr-BE" dirty="0"/>
              <a:t>:</a:t>
            </a:r>
          </a:p>
          <a:p>
            <a:pPr marL="0" indent="0">
              <a:buNone/>
            </a:pPr>
            <a:endParaRPr lang="fr-BE" sz="1000" dirty="0"/>
          </a:p>
          <a:p>
            <a:r>
              <a:rPr lang="fr-BE" dirty="0"/>
              <a:t>58,3% n’ont aucun manque en ATL. Les manques concernent</a:t>
            </a:r>
          </a:p>
          <a:p>
            <a:endParaRPr lang="fr-BE" sz="1000" dirty="0"/>
          </a:p>
          <a:p>
            <a:pPr lvl="1"/>
            <a:r>
              <a:rPr lang="fr-BE" dirty="0"/>
              <a:t>20,8% le coût</a:t>
            </a:r>
          </a:p>
          <a:p>
            <a:pPr lvl="1"/>
            <a:r>
              <a:rPr lang="fr-BE" dirty="0"/>
              <a:t>12,5% l’entretien et le stockage</a:t>
            </a:r>
          </a:p>
          <a:p>
            <a:pPr marL="457200" lvl="1" indent="0">
              <a:buNone/>
            </a:pPr>
            <a:endParaRPr lang="fr-BE" sz="1100" dirty="0"/>
          </a:p>
          <a:p>
            <a:r>
              <a:rPr lang="fr-BE" dirty="0"/>
              <a:t>Raisons évoquées : </a:t>
            </a:r>
          </a:p>
          <a:p>
            <a:pPr marL="0" indent="0">
              <a:buNone/>
            </a:pPr>
            <a:endParaRPr lang="fr-BE" sz="1400" dirty="0"/>
          </a:p>
          <a:p>
            <a:pPr lvl="1"/>
            <a:r>
              <a:rPr lang="fr-BE" dirty="0"/>
              <a:t>Le matériel s’altère vite en raison du nombre d’affilié /enfant ; -de la manipulation (renouvellement annuel) ; -piètre qualité du matériel</a:t>
            </a:r>
          </a:p>
          <a:p>
            <a:pPr lvl="1"/>
            <a:r>
              <a:rPr lang="fr-BE" dirty="0"/>
              <a:t>Besoin de matériel spécifique en fonction des activités</a:t>
            </a:r>
          </a:p>
        </p:txBody>
      </p:sp>
    </p:spTree>
    <p:extLst>
      <p:ext uri="{BB962C8B-B14F-4D97-AF65-F5344CB8AC3E}">
        <p14:creationId xmlns:p14="http://schemas.microsoft.com/office/powerpoint/2010/main" val="17581560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lnSpcReduction="10000"/>
          </a:bodyPr>
          <a:lstStyle/>
          <a:p>
            <a:pPr marL="0" indent="0">
              <a:buNone/>
            </a:pPr>
            <a:r>
              <a:rPr lang="fr-BE" dirty="0"/>
              <a:t>Besoins en terme de </a:t>
            </a:r>
            <a:r>
              <a:rPr lang="fr-BE" b="1" dirty="0"/>
              <a:t>formation </a:t>
            </a:r>
            <a:r>
              <a:rPr lang="fr-BE" dirty="0"/>
              <a:t>:</a:t>
            </a:r>
          </a:p>
          <a:p>
            <a:pPr marL="0" indent="0">
              <a:buNone/>
            </a:pPr>
            <a:endParaRPr lang="fr-BE" sz="1000" dirty="0"/>
          </a:p>
          <a:p>
            <a:r>
              <a:rPr lang="fr-BE" dirty="0"/>
              <a:t>66,7% n’ont aucun manque en ATL. Les manques concernent</a:t>
            </a:r>
          </a:p>
          <a:p>
            <a:endParaRPr lang="fr-BE" sz="1000" dirty="0"/>
          </a:p>
          <a:p>
            <a:pPr lvl="1"/>
            <a:r>
              <a:rPr lang="fr-BE" dirty="0"/>
              <a:t>16,8% le problème de la localisation</a:t>
            </a:r>
          </a:p>
          <a:p>
            <a:pPr lvl="1"/>
            <a:r>
              <a:rPr lang="fr-BE" dirty="0"/>
              <a:t>12,5% les remplacements</a:t>
            </a:r>
          </a:p>
          <a:p>
            <a:pPr lvl="1"/>
            <a:r>
              <a:rPr lang="fr-BE" dirty="0"/>
              <a:t>12,5% les offres de formation</a:t>
            </a:r>
          </a:p>
          <a:p>
            <a:pPr marL="457200" lvl="1" indent="0">
              <a:buNone/>
            </a:pPr>
            <a:endParaRPr lang="fr-BE" sz="1100" dirty="0"/>
          </a:p>
          <a:p>
            <a:r>
              <a:rPr lang="fr-BE" dirty="0"/>
              <a:t>Raisons évoquées : </a:t>
            </a:r>
            <a:endParaRPr lang="fr-BE" sz="1000" dirty="0"/>
          </a:p>
          <a:p>
            <a:pPr lvl="1"/>
            <a:r>
              <a:rPr lang="fr-BE" dirty="0"/>
              <a:t>Le manque de personnel ; -le coût des formations ; -les déplacements vers les lieux de formation</a:t>
            </a:r>
          </a:p>
        </p:txBody>
      </p:sp>
    </p:spTree>
    <p:extLst>
      <p:ext uri="{BB962C8B-B14F-4D97-AF65-F5344CB8AC3E}">
        <p14:creationId xmlns:p14="http://schemas.microsoft.com/office/powerpoint/2010/main" val="24485264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a:bodyPr>
          <a:lstStyle/>
          <a:p>
            <a:pPr marL="0" indent="0">
              <a:buNone/>
            </a:pPr>
            <a:r>
              <a:rPr lang="fr-BE" dirty="0"/>
              <a:t>Besoins en terme d’</a:t>
            </a:r>
            <a:r>
              <a:rPr lang="fr-BE" b="1" dirty="0"/>
              <a:t>encadrement </a:t>
            </a:r>
            <a:r>
              <a:rPr lang="fr-BE" dirty="0"/>
              <a:t>:</a:t>
            </a:r>
          </a:p>
          <a:p>
            <a:pPr marL="0" indent="0">
              <a:buNone/>
            </a:pPr>
            <a:endParaRPr lang="fr-BE" sz="1000" dirty="0"/>
          </a:p>
          <a:p>
            <a:r>
              <a:rPr lang="fr-BE" dirty="0"/>
              <a:t>54,2% n’ont aucun manque en ATL. Les manques concernent</a:t>
            </a:r>
          </a:p>
          <a:p>
            <a:endParaRPr lang="fr-BE" sz="1000" dirty="0"/>
          </a:p>
          <a:p>
            <a:pPr lvl="1"/>
            <a:r>
              <a:rPr lang="fr-BE" dirty="0"/>
              <a:t>25% le nombre de professionnels</a:t>
            </a:r>
          </a:p>
          <a:p>
            <a:pPr lvl="1"/>
            <a:r>
              <a:rPr lang="fr-BE" dirty="0"/>
              <a:t>20,8% la qualité de l’encadrement</a:t>
            </a:r>
            <a:endParaRPr lang="fr-BE" sz="1100" dirty="0"/>
          </a:p>
          <a:p>
            <a:r>
              <a:rPr lang="fr-BE" dirty="0"/>
              <a:t>Raisons évoquées : </a:t>
            </a:r>
            <a:endParaRPr lang="fr-BE" sz="1000" dirty="0"/>
          </a:p>
          <a:p>
            <a:pPr lvl="1"/>
            <a:r>
              <a:rPr lang="fr-BE" dirty="0"/>
              <a:t>Le manque de personnel par rapport au nombre d’enfants ; -le manque de personnel qualifié</a:t>
            </a:r>
          </a:p>
        </p:txBody>
      </p:sp>
    </p:spTree>
    <p:extLst>
      <p:ext uri="{BB962C8B-B14F-4D97-AF65-F5344CB8AC3E}">
        <p14:creationId xmlns:p14="http://schemas.microsoft.com/office/powerpoint/2010/main" val="162058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a:bodyPr>
          <a:lstStyle/>
          <a:p>
            <a:pPr marL="0" indent="0">
              <a:buNone/>
            </a:pPr>
            <a:r>
              <a:rPr lang="fr-BE" dirty="0"/>
              <a:t>Besoins en terme de </a:t>
            </a:r>
            <a:r>
              <a:rPr lang="fr-BE" b="1" dirty="0"/>
              <a:t>gestion </a:t>
            </a:r>
            <a:r>
              <a:rPr lang="fr-BE" dirty="0"/>
              <a:t>:</a:t>
            </a:r>
          </a:p>
          <a:p>
            <a:pPr marL="0" indent="0">
              <a:buNone/>
            </a:pPr>
            <a:endParaRPr lang="fr-BE" sz="1000" dirty="0"/>
          </a:p>
          <a:p>
            <a:r>
              <a:rPr lang="fr-BE" dirty="0"/>
              <a:t>64% n’ont aucun manque en ATL. Les manques concernent</a:t>
            </a:r>
          </a:p>
          <a:p>
            <a:endParaRPr lang="fr-BE" sz="1000" dirty="0"/>
          </a:p>
          <a:p>
            <a:pPr lvl="1"/>
            <a:r>
              <a:rPr lang="fr-BE" dirty="0"/>
              <a:t>20,8% les ressources humaines</a:t>
            </a:r>
          </a:p>
          <a:p>
            <a:pPr lvl="1"/>
            <a:r>
              <a:rPr lang="fr-BE" dirty="0"/>
              <a:t>12,5% la gestion administrative</a:t>
            </a:r>
          </a:p>
          <a:p>
            <a:pPr lvl="1"/>
            <a:r>
              <a:rPr lang="fr-BE" dirty="0"/>
              <a:t>4,2% la promotion des activités</a:t>
            </a:r>
          </a:p>
        </p:txBody>
      </p:sp>
    </p:spTree>
    <p:extLst>
      <p:ext uri="{BB962C8B-B14F-4D97-AF65-F5344CB8AC3E}">
        <p14:creationId xmlns:p14="http://schemas.microsoft.com/office/powerpoint/2010/main" val="37059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pattFill prst="pct20">
            <a:fgClr>
              <a:schemeClr val="accent1"/>
            </a:fgClr>
            <a:bgClr>
              <a:schemeClr val="bg1"/>
            </a:bgClr>
          </a:pattFill>
        </p:spPr>
        <p:txBody>
          <a:bodyPr>
            <a:normAutofit fontScale="90000"/>
          </a:bodyPr>
          <a:lstStyle/>
          <a:p>
            <a:r>
              <a:rPr lang="fr-BE" dirty="0"/>
              <a:t>Avis des enfants </a:t>
            </a:r>
            <a:br>
              <a:rPr lang="fr-BE" dirty="0"/>
            </a:br>
            <a:r>
              <a:rPr lang="fr-BE" b="1" dirty="0"/>
              <a:t>SUR L’ACCUEIL DU MATIN</a:t>
            </a:r>
            <a:endParaRPr lang="fr-BE" dirty="0"/>
          </a:p>
        </p:txBody>
      </p:sp>
      <p:sp>
        <p:nvSpPr>
          <p:cNvPr id="3" name="Espace réservé du contenu 2"/>
          <p:cNvSpPr>
            <a:spLocks noGrp="1"/>
          </p:cNvSpPr>
          <p:nvPr>
            <p:ph idx="1"/>
          </p:nvPr>
        </p:nvSpPr>
        <p:spPr>
          <a:xfrm>
            <a:off x="251520" y="1600200"/>
            <a:ext cx="8784976" cy="4525963"/>
          </a:xfrm>
        </p:spPr>
        <p:txBody>
          <a:bodyPr>
            <a:normAutofit fontScale="62500" lnSpcReduction="20000"/>
          </a:bodyPr>
          <a:lstStyle/>
          <a:p>
            <a:pPr marL="0" indent="0">
              <a:buNone/>
            </a:pPr>
            <a:r>
              <a:rPr lang="fr-BE" dirty="0"/>
              <a:t>Constats :</a:t>
            </a:r>
          </a:p>
          <a:p>
            <a:r>
              <a:rPr lang="fr-BE" dirty="0"/>
              <a:t>72,4% ne fréquentent pas l’extrascolaire du matin au sein desquels il y a peu ou pas d’activités proposées.</a:t>
            </a:r>
          </a:p>
          <a:p>
            <a:r>
              <a:rPr lang="fr-BE" dirty="0"/>
              <a:t>95,2% estiment que le temps est laissé au libre choix de l’enfant. </a:t>
            </a:r>
            <a:r>
              <a:rPr lang="fr-BE" i="1" dirty="0"/>
              <a:t>« On peut jouer seul » </a:t>
            </a:r>
            <a:r>
              <a:rPr lang="fr-BE" dirty="0"/>
              <a:t>disent-ils.</a:t>
            </a:r>
          </a:p>
          <a:p>
            <a:r>
              <a:rPr lang="fr-BE" dirty="0"/>
              <a:t>95% estiment positivement les espaces </a:t>
            </a:r>
            <a:r>
              <a:rPr lang="fr-BE" dirty="0" err="1"/>
              <a:t>int</a:t>
            </a:r>
            <a:r>
              <a:rPr lang="fr-BE" dirty="0"/>
              <a:t>/extérieurs (« </a:t>
            </a:r>
            <a:r>
              <a:rPr lang="fr-BE" i="1" dirty="0"/>
              <a:t>vieux bâtiment mais beaucoup de choix d’activités »</a:t>
            </a:r>
            <a:r>
              <a:rPr lang="fr-BE" sz="2900" dirty="0"/>
              <a:t>) </a:t>
            </a:r>
            <a:r>
              <a:rPr lang="fr-BE" dirty="0"/>
              <a:t>mis à leur disposition mais leurs commentaires interpellent (« on reste à l’intérieur, on ne peut circuler, pas de jeux dans la cour »)</a:t>
            </a:r>
          </a:p>
          <a:p>
            <a:r>
              <a:rPr lang="fr-BE" sz="3500" dirty="0"/>
              <a:t>85% sont satisfaits de la qualité de l’encadrement </a:t>
            </a:r>
            <a:r>
              <a:rPr lang="fr-BE" dirty="0"/>
              <a:t>(« toujours les mêmes activités qui sont obligatoires », « peu de choses pour les grands »)</a:t>
            </a:r>
          </a:p>
          <a:p>
            <a:r>
              <a:rPr lang="fr-BE" sz="3500" dirty="0"/>
              <a:t>Seuls 52,4% estiment que leur avis compte</a:t>
            </a:r>
          </a:p>
          <a:p>
            <a:r>
              <a:rPr lang="fr-BE" sz="3500" dirty="0"/>
              <a:t>Il manque la possibilité de faire le matin: -du sport ; -du temps libre pour faire ce que l’on veut; -jouer à la plaine de jeux ; -faire du vélo ; plus d’activités (jeux de société, jeux pour les grands) ; -du bricolage mais aussi d’-avoir un nounou à la maison ; -avoir un ramassage scolaire.</a:t>
            </a:r>
            <a:endParaRPr lang="fr-BE" dirty="0">
              <a:solidFill>
                <a:srgbClr val="FF0000"/>
              </a:solidFill>
            </a:endParaRPr>
          </a:p>
          <a:p>
            <a:endParaRPr lang="fr-BE" dirty="0">
              <a:solidFill>
                <a:srgbClr val="FF0000"/>
              </a:solidFill>
            </a:endParaRPr>
          </a:p>
          <a:p>
            <a:endParaRPr lang="fr-BE" dirty="0"/>
          </a:p>
          <a:p>
            <a:endParaRPr lang="fr-BE" dirty="0"/>
          </a:p>
          <a:p>
            <a:endParaRPr lang="fr-BE" dirty="0"/>
          </a:p>
          <a:p>
            <a:endParaRPr lang="fr-BE" dirty="0"/>
          </a:p>
        </p:txBody>
      </p:sp>
    </p:spTree>
    <p:extLst>
      <p:ext uri="{BB962C8B-B14F-4D97-AF65-F5344CB8AC3E}">
        <p14:creationId xmlns:p14="http://schemas.microsoft.com/office/powerpoint/2010/main" val="17475127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85000" lnSpcReduction="20000"/>
          </a:bodyPr>
          <a:lstStyle/>
          <a:p>
            <a:pPr marL="0" indent="0">
              <a:buNone/>
            </a:pPr>
            <a:r>
              <a:rPr lang="fr-BE" dirty="0"/>
              <a:t>Besoins en terme de </a:t>
            </a:r>
            <a:r>
              <a:rPr lang="fr-BE" b="1" dirty="0"/>
              <a:t>coordination et partenariats </a:t>
            </a:r>
            <a:r>
              <a:rPr lang="fr-BE" dirty="0"/>
              <a:t>:</a:t>
            </a:r>
          </a:p>
          <a:p>
            <a:pPr marL="0" indent="0">
              <a:buNone/>
            </a:pPr>
            <a:endParaRPr lang="fr-BE" sz="1000" dirty="0"/>
          </a:p>
          <a:p>
            <a:r>
              <a:rPr lang="fr-BE" dirty="0"/>
              <a:t>66,7% n’ont aucun manque en ATL. Les manques concernent</a:t>
            </a:r>
          </a:p>
          <a:p>
            <a:endParaRPr lang="fr-BE" sz="1000" dirty="0"/>
          </a:p>
          <a:p>
            <a:pPr lvl="1"/>
            <a:r>
              <a:rPr lang="fr-BE" dirty="0"/>
              <a:t>29,1% les liens entre les différents opérateurs</a:t>
            </a:r>
          </a:p>
          <a:p>
            <a:pPr lvl="1"/>
            <a:r>
              <a:rPr lang="fr-BE" dirty="0"/>
              <a:t>12,6% l’importance de la coordination du secteur :	</a:t>
            </a:r>
          </a:p>
          <a:p>
            <a:pPr lvl="2"/>
            <a:r>
              <a:rPr lang="fr-BE" dirty="0"/>
              <a:t>4,2% le lien entre les opérateurs et la coordination</a:t>
            </a:r>
          </a:p>
          <a:p>
            <a:pPr lvl="2"/>
            <a:r>
              <a:rPr lang="fr-BE" dirty="0"/>
              <a:t>4,2% la coordination </a:t>
            </a:r>
          </a:p>
          <a:p>
            <a:pPr lvl="2"/>
            <a:r>
              <a:rPr lang="fr-BE" dirty="0"/>
              <a:t>4,2 % l’isolement par la nature de l’activité</a:t>
            </a:r>
          </a:p>
          <a:p>
            <a:pPr marL="457200" lvl="1" indent="0">
              <a:buNone/>
            </a:pPr>
            <a:endParaRPr lang="fr-BE" sz="1100" dirty="0"/>
          </a:p>
          <a:p>
            <a:r>
              <a:rPr lang="fr-BE" dirty="0"/>
              <a:t>Raisons évoquées : </a:t>
            </a:r>
            <a:endParaRPr lang="fr-BE" sz="1000" dirty="0"/>
          </a:p>
          <a:p>
            <a:pPr lvl="1"/>
            <a:r>
              <a:rPr lang="fr-BE" dirty="0"/>
              <a:t>Le manque de visibilité de l’offre des stages sur la commune. Il est impossible de s’adapter ou de décaler les stages pour augmenter l’offre aux parents et enfants.</a:t>
            </a:r>
          </a:p>
        </p:txBody>
      </p:sp>
    </p:spTree>
    <p:extLst>
      <p:ext uri="{BB962C8B-B14F-4D97-AF65-F5344CB8AC3E}">
        <p14:creationId xmlns:p14="http://schemas.microsoft.com/office/powerpoint/2010/main" val="36397641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lnSpcReduction="10000"/>
          </a:bodyPr>
          <a:lstStyle/>
          <a:p>
            <a:pPr marL="0" indent="0">
              <a:buNone/>
            </a:pPr>
            <a:r>
              <a:rPr lang="fr-BE" dirty="0"/>
              <a:t>Besoins en terme de </a:t>
            </a:r>
            <a:r>
              <a:rPr lang="fr-BE" b="1" dirty="0"/>
              <a:t>rencontre des objectifs du code de qualité en matière d’accessibilité-coût </a:t>
            </a:r>
            <a:r>
              <a:rPr lang="fr-BE" dirty="0"/>
              <a:t>:</a:t>
            </a:r>
          </a:p>
          <a:p>
            <a:pPr marL="0" indent="0">
              <a:buNone/>
            </a:pPr>
            <a:endParaRPr lang="fr-BE" sz="1000" dirty="0"/>
          </a:p>
          <a:p>
            <a:r>
              <a:rPr lang="fr-BE" dirty="0"/>
              <a:t>80% n’ont aucun manque en ATL. </a:t>
            </a:r>
          </a:p>
          <a:p>
            <a:r>
              <a:rPr lang="fr-BE" dirty="0"/>
              <a:t>Néanmoins, les professionnels ont peu compris la question.</a:t>
            </a:r>
          </a:p>
          <a:p>
            <a:pPr marL="0" indent="0">
              <a:buNone/>
            </a:pPr>
            <a:endParaRPr lang="fr-BE" sz="1000" dirty="0"/>
          </a:p>
          <a:p>
            <a:r>
              <a:rPr lang="fr-BE" dirty="0"/>
              <a:t>Raisons évoquées : </a:t>
            </a:r>
            <a:endParaRPr lang="fr-BE" sz="1000" dirty="0"/>
          </a:p>
          <a:p>
            <a:pPr lvl="1"/>
            <a:r>
              <a:rPr lang="fr-BE" dirty="0"/>
              <a:t>Difficultés d’accessibilité aux salles , bâtiments communaux à des prix réduits pour réduire les prix</a:t>
            </a:r>
          </a:p>
          <a:p>
            <a:pPr lvl="1"/>
            <a:endParaRPr lang="fr-BE" dirty="0"/>
          </a:p>
          <a:p>
            <a:pPr lvl="1"/>
            <a:endParaRPr lang="fr-BE" sz="1100" dirty="0"/>
          </a:p>
        </p:txBody>
      </p:sp>
    </p:spTree>
    <p:extLst>
      <p:ext uri="{BB962C8B-B14F-4D97-AF65-F5344CB8AC3E}">
        <p14:creationId xmlns:p14="http://schemas.microsoft.com/office/powerpoint/2010/main" val="38393086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70000" lnSpcReduction="20000"/>
          </a:bodyPr>
          <a:lstStyle/>
          <a:p>
            <a:pPr marL="0" indent="0">
              <a:buNone/>
            </a:pPr>
            <a:r>
              <a:rPr lang="fr-BE" dirty="0"/>
              <a:t>Besoins en terme de </a:t>
            </a:r>
            <a:r>
              <a:rPr lang="fr-BE" b="1" dirty="0"/>
              <a:t>rencontre des objectifs du code de qualité en matière d’accessibilité géographique </a:t>
            </a:r>
            <a:r>
              <a:rPr lang="fr-BE" dirty="0"/>
              <a:t>:</a:t>
            </a:r>
          </a:p>
          <a:p>
            <a:pPr marL="0" indent="0">
              <a:buNone/>
            </a:pPr>
            <a:endParaRPr lang="fr-BE" sz="1000" dirty="0"/>
          </a:p>
          <a:p>
            <a:r>
              <a:rPr lang="fr-BE" dirty="0"/>
              <a:t>66,7% n’ont aucun manque en ATL. </a:t>
            </a:r>
          </a:p>
          <a:p>
            <a:r>
              <a:rPr lang="fr-BE" dirty="0"/>
              <a:t>Toutes les activités (ou presque) sont centralisées sur Hannut-centre. Il est difficile pour 12,5% de rejoindre celui-ci pour proposer notamment :</a:t>
            </a:r>
          </a:p>
          <a:p>
            <a:pPr lvl="1"/>
            <a:r>
              <a:rPr lang="fr-BE" dirty="0"/>
              <a:t>Accompagnement à la scolarité </a:t>
            </a:r>
          </a:p>
          <a:p>
            <a:pPr lvl="1"/>
            <a:r>
              <a:rPr lang="fr-BE" dirty="0"/>
              <a:t>Activités sportives</a:t>
            </a:r>
          </a:p>
          <a:p>
            <a:pPr lvl="1"/>
            <a:r>
              <a:rPr lang="fr-BE" dirty="0"/>
              <a:t>Activités culturelles</a:t>
            </a:r>
          </a:p>
          <a:p>
            <a:pPr marL="0" indent="0">
              <a:buNone/>
            </a:pPr>
            <a:endParaRPr lang="fr-BE" sz="1000" dirty="0"/>
          </a:p>
          <a:p>
            <a:r>
              <a:rPr lang="fr-BE" dirty="0"/>
              <a:t>Raisons évoquées : </a:t>
            </a:r>
            <a:endParaRPr lang="fr-BE" sz="1000" dirty="0"/>
          </a:p>
          <a:p>
            <a:pPr lvl="1"/>
            <a:r>
              <a:rPr lang="fr-BE" dirty="0"/>
              <a:t>Disponibilité des salles ; </a:t>
            </a:r>
          </a:p>
          <a:p>
            <a:pPr lvl="1"/>
            <a:r>
              <a:rPr lang="fr-BE" dirty="0"/>
              <a:t>Pas d’offre de choix d’activités liées à la nature et l’environnement (malgré parc /ville à la campagne) ;</a:t>
            </a:r>
          </a:p>
          <a:p>
            <a:pPr lvl="1"/>
            <a:r>
              <a:rPr lang="fr-BE" dirty="0"/>
              <a:t>C’est la promotion dans la région qui est le frein principal à la rencontre des objectifs.</a:t>
            </a:r>
          </a:p>
          <a:p>
            <a:pPr lvl="1"/>
            <a:endParaRPr lang="fr-BE" dirty="0"/>
          </a:p>
          <a:p>
            <a:pPr lvl="1"/>
            <a:endParaRPr lang="fr-BE" sz="1100" dirty="0"/>
          </a:p>
        </p:txBody>
      </p:sp>
    </p:spTree>
    <p:extLst>
      <p:ext uri="{BB962C8B-B14F-4D97-AF65-F5344CB8AC3E}">
        <p14:creationId xmlns:p14="http://schemas.microsoft.com/office/powerpoint/2010/main" val="1219621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92500" lnSpcReduction="20000"/>
          </a:bodyPr>
          <a:lstStyle/>
          <a:p>
            <a:pPr marL="0" indent="0">
              <a:buNone/>
            </a:pPr>
            <a:r>
              <a:rPr lang="fr-BE" dirty="0"/>
              <a:t>Besoins en terme de </a:t>
            </a:r>
            <a:r>
              <a:rPr lang="fr-BE" b="1" dirty="0"/>
              <a:t>rencontre des objectifs du code de qualité en matière d’accessibilité aux enfants à besoin spécifiques </a:t>
            </a:r>
            <a:r>
              <a:rPr lang="fr-BE" dirty="0"/>
              <a:t>:</a:t>
            </a:r>
          </a:p>
          <a:p>
            <a:pPr marL="0" indent="0">
              <a:buNone/>
            </a:pPr>
            <a:endParaRPr lang="fr-BE" sz="1000" dirty="0"/>
          </a:p>
          <a:p>
            <a:r>
              <a:rPr lang="fr-BE" dirty="0"/>
              <a:t>60% n’ont aucun manque en ATL. </a:t>
            </a:r>
          </a:p>
          <a:p>
            <a:r>
              <a:rPr lang="fr-BE" dirty="0"/>
              <a:t>Néanmoins, les professionnels ont peu compris la question.</a:t>
            </a:r>
          </a:p>
          <a:p>
            <a:pPr marL="0" indent="0">
              <a:buNone/>
            </a:pPr>
            <a:endParaRPr lang="fr-BE" sz="1000" dirty="0"/>
          </a:p>
          <a:p>
            <a:r>
              <a:rPr lang="fr-BE" dirty="0"/>
              <a:t>Raisons évoquées : </a:t>
            </a:r>
            <a:endParaRPr lang="fr-BE" sz="1000" dirty="0"/>
          </a:p>
          <a:p>
            <a:pPr lvl="1"/>
            <a:r>
              <a:rPr lang="fr-BE" dirty="0"/>
              <a:t>Il manque de structures d’accueil spécifiques</a:t>
            </a:r>
          </a:p>
          <a:p>
            <a:pPr lvl="1"/>
            <a:r>
              <a:rPr lang="fr-BE" dirty="0"/>
              <a:t>La difficulté d’encadrement</a:t>
            </a:r>
          </a:p>
          <a:p>
            <a:pPr lvl="1"/>
            <a:r>
              <a:rPr lang="fr-BE" dirty="0"/>
              <a:t>Le rapport coût / encadrement par rapport aux besoins spécifiques</a:t>
            </a:r>
          </a:p>
          <a:p>
            <a:pPr lvl="1"/>
            <a:endParaRPr lang="fr-BE" sz="1100" dirty="0"/>
          </a:p>
        </p:txBody>
      </p:sp>
    </p:spTree>
    <p:extLst>
      <p:ext uri="{BB962C8B-B14F-4D97-AF65-F5344CB8AC3E}">
        <p14:creationId xmlns:p14="http://schemas.microsoft.com/office/powerpoint/2010/main" val="22436626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t>Avis des professionnels </a:t>
            </a:r>
            <a:br>
              <a:rPr lang="fr-BE" dirty="0"/>
            </a:br>
            <a:r>
              <a:rPr lang="fr-BE" dirty="0"/>
              <a:t>récoltés par les questionnaires</a:t>
            </a:r>
          </a:p>
        </p:txBody>
      </p:sp>
      <p:sp>
        <p:nvSpPr>
          <p:cNvPr id="3" name="Espace réservé du contenu 2"/>
          <p:cNvSpPr>
            <a:spLocks noGrp="1"/>
          </p:cNvSpPr>
          <p:nvPr>
            <p:ph idx="1"/>
          </p:nvPr>
        </p:nvSpPr>
        <p:spPr>
          <a:xfrm>
            <a:off x="457200" y="1600200"/>
            <a:ext cx="8229600" cy="4925144"/>
          </a:xfrm>
        </p:spPr>
        <p:txBody>
          <a:bodyPr>
            <a:normAutofit fontScale="92500" lnSpcReduction="20000"/>
          </a:bodyPr>
          <a:lstStyle/>
          <a:p>
            <a:pPr marL="0" indent="0">
              <a:buNone/>
            </a:pPr>
            <a:r>
              <a:rPr lang="fr-BE" dirty="0"/>
              <a:t>Autres </a:t>
            </a:r>
            <a:r>
              <a:rPr lang="fr-BE" b="1" dirty="0"/>
              <a:t>difficultés / besoins évoqués </a:t>
            </a:r>
            <a:r>
              <a:rPr lang="fr-BE" dirty="0"/>
              <a:t>:</a:t>
            </a:r>
          </a:p>
          <a:p>
            <a:pPr marL="0" indent="0">
              <a:buNone/>
            </a:pPr>
            <a:endParaRPr lang="fr-BE" sz="1000" dirty="0"/>
          </a:p>
          <a:p>
            <a:r>
              <a:rPr lang="fr-BE" dirty="0"/>
              <a:t>Informer les parents de l’offre proposé </a:t>
            </a:r>
          </a:p>
          <a:p>
            <a:pPr marL="400050" lvl="1" indent="0">
              <a:buNone/>
            </a:pPr>
            <a:r>
              <a:rPr lang="fr-BE" dirty="0"/>
              <a:t>(extrait : « </a:t>
            </a:r>
            <a:r>
              <a:rPr lang="fr-BE" sz="2500" i="1" dirty="0"/>
              <a:t>La distribution de flyers d'ASBL ou d'opérateurs communaux dans les écoles (tous réseaux confondus) ne pose pas de problème. Quand on sort de ce cadre, le choix n'est pas laisser aux parents mais certains opérateurs se voient simplement refuser la distribution de leur brochure informative dans les écoles alors qu'ils répondent en tous points aux exigences d'un opérateur déclaré à ONE. Pour une meilleure équité à l'égard de TOUS les opérateurs, et une meilleure visibilité et information aux parents, une centralisation de l'offre est nécessaire. Il est important de demander aux parents comment ils souhaitent être informés </a:t>
            </a:r>
            <a:r>
              <a:rPr lang="fr-BE" dirty="0"/>
              <a:t>». </a:t>
            </a:r>
          </a:p>
          <a:p>
            <a:pPr marL="0" indent="0">
              <a:buNone/>
            </a:pPr>
            <a:endParaRPr lang="fr-BE" sz="1000" dirty="0"/>
          </a:p>
          <a:p>
            <a:r>
              <a:rPr lang="fr-BE" dirty="0"/>
              <a:t>Promotion des activités</a:t>
            </a:r>
            <a:endParaRPr lang="fr-BE" sz="1100" dirty="0"/>
          </a:p>
        </p:txBody>
      </p:sp>
    </p:spTree>
    <p:extLst>
      <p:ext uri="{BB962C8B-B14F-4D97-AF65-F5344CB8AC3E}">
        <p14:creationId xmlns:p14="http://schemas.microsoft.com/office/powerpoint/2010/main" val="11821541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a:pattFill prst="pct20">
            <a:fgClr>
              <a:schemeClr val="accent1"/>
            </a:fgClr>
            <a:bgClr>
              <a:schemeClr val="bg1"/>
            </a:bgClr>
          </a:pattFill>
        </p:spPr>
        <p:txBody>
          <a:bodyPr>
            <a:normAutofit fontScale="90000"/>
          </a:bodyPr>
          <a:lstStyle/>
          <a:p>
            <a:br>
              <a:rPr lang="fr-BE" dirty="0"/>
            </a:br>
            <a:r>
              <a:rPr lang="fr-BE" dirty="0"/>
              <a:t>Thématiques apparues </a:t>
            </a:r>
            <a:br>
              <a:rPr lang="fr-BE" dirty="0"/>
            </a:br>
            <a:r>
              <a:rPr lang="fr-BE" dirty="0"/>
              <a:t>suite à l’analyse des besoins 2020</a:t>
            </a:r>
            <a:br>
              <a:rPr lang="fr-BE" dirty="0"/>
            </a:br>
            <a:endParaRPr lang="fr-BE" dirty="0"/>
          </a:p>
        </p:txBody>
      </p:sp>
      <p:sp>
        <p:nvSpPr>
          <p:cNvPr id="3" name="Espace réservé du contenu 2"/>
          <p:cNvSpPr>
            <a:spLocks noGrp="1"/>
          </p:cNvSpPr>
          <p:nvPr>
            <p:ph idx="1"/>
          </p:nvPr>
        </p:nvSpPr>
        <p:spPr>
          <a:xfrm>
            <a:off x="457200" y="1988840"/>
            <a:ext cx="8229600" cy="4137323"/>
          </a:xfrm>
          <a:pattFill prst="pct20">
            <a:fgClr>
              <a:schemeClr val="accent1"/>
            </a:fgClr>
            <a:bgClr>
              <a:schemeClr val="bg1"/>
            </a:bgClr>
          </a:pattFill>
        </p:spPr>
        <p:txBody>
          <a:bodyPr>
            <a:normAutofit/>
          </a:bodyPr>
          <a:lstStyle/>
          <a:p>
            <a:endParaRPr lang="fr-BE" dirty="0"/>
          </a:p>
          <a:p>
            <a:r>
              <a:rPr lang="fr-BE" dirty="0"/>
              <a:t>Liste des thématiques (</a:t>
            </a:r>
            <a:r>
              <a:rPr lang="fr-BE" sz="1200" dirty="0">
                <a:solidFill>
                  <a:srgbClr val="00B0F0"/>
                </a:solidFill>
              </a:rPr>
              <a:t>par ordre croissant de récurrence</a:t>
            </a:r>
            <a:r>
              <a:rPr lang="fr-BE" dirty="0"/>
              <a:t>)</a:t>
            </a:r>
          </a:p>
          <a:p>
            <a:pPr marL="0" indent="0">
              <a:buNone/>
            </a:pPr>
            <a:r>
              <a:rPr lang="fr-BE" sz="1200" dirty="0"/>
              <a:t>Importance des familles recomposées / … / … / …</a:t>
            </a:r>
          </a:p>
          <a:p>
            <a:r>
              <a:rPr lang="fr-BE" dirty="0"/>
              <a:t>Graphiques</a:t>
            </a:r>
          </a:p>
          <a:p>
            <a:endParaRPr lang="fr-BE" dirty="0"/>
          </a:p>
          <a:p>
            <a:pPr marL="0" indent="0">
              <a:buNone/>
            </a:pPr>
            <a:endParaRPr lang="fr-BE" dirty="0"/>
          </a:p>
        </p:txBody>
      </p:sp>
      <p:sp>
        <p:nvSpPr>
          <p:cNvPr id="4" name="Flèche vers le bas 3"/>
          <p:cNvSpPr/>
          <p:nvPr/>
        </p:nvSpPr>
        <p:spPr>
          <a:xfrm>
            <a:off x="4067944" y="1736812"/>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6621246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a:pattFill prst="pct20">
            <a:fgClr>
              <a:schemeClr val="accent1"/>
            </a:fgClr>
            <a:bgClr>
              <a:schemeClr val="bg1"/>
            </a:bgClr>
          </a:pattFill>
        </p:spPr>
        <p:txBody>
          <a:bodyPr>
            <a:normAutofit fontScale="90000"/>
          </a:bodyPr>
          <a:lstStyle/>
          <a:p>
            <a:br>
              <a:rPr lang="fr-BE" dirty="0"/>
            </a:br>
            <a:r>
              <a:rPr lang="fr-BE" dirty="0"/>
              <a:t>Thématiques apparues </a:t>
            </a:r>
            <a:br>
              <a:rPr lang="fr-BE" dirty="0"/>
            </a:br>
            <a:r>
              <a:rPr lang="fr-BE" dirty="0"/>
              <a:t>suite à l’analyse des besoins 2020</a:t>
            </a:r>
            <a:br>
              <a:rPr lang="fr-BE" dirty="0"/>
            </a:br>
            <a:endParaRPr lang="fr-BE" dirty="0"/>
          </a:p>
        </p:txBody>
      </p:sp>
      <p:sp>
        <p:nvSpPr>
          <p:cNvPr id="3" name="Espace réservé du contenu 2"/>
          <p:cNvSpPr>
            <a:spLocks noGrp="1"/>
          </p:cNvSpPr>
          <p:nvPr>
            <p:ph idx="1"/>
          </p:nvPr>
        </p:nvSpPr>
        <p:spPr>
          <a:xfrm>
            <a:off x="457200" y="1988840"/>
            <a:ext cx="8229600" cy="4137323"/>
          </a:xfrm>
          <a:pattFill prst="pct20">
            <a:fgClr>
              <a:schemeClr val="accent1"/>
            </a:fgClr>
            <a:bgClr>
              <a:schemeClr val="bg1"/>
            </a:bgClr>
          </a:pattFill>
        </p:spPr>
        <p:txBody>
          <a:bodyPr>
            <a:normAutofit/>
          </a:bodyPr>
          <a:lstStyle/>
          <a:p>
            <a:r>
              <a:rPr lang="fr-BE" dirty="0"/>
              <a:t>Thématiques les plus récurrentes :</a:t>
            </a:r>
          </a:p>
          <a:p>
            <a:pPr lvl="1"/>
            <a:r>
              <a:rPr lang="fr-BE" dirty="0"/>
              <a:t>…</a:t>
            </a:r>
          </a:p>
          <a:p>
            <a:r>
              <a:rPr lang="fr-BE" dirty="0"/>
              <a:t>Thématiques qui interpellent :</a:t>
            </a:r>
          </a:p>
          <a:p>
            <a:pPr lvl="1"/>
            <a:r>
              <a:rPr lang="fr-BE" dirty="0"/>
              <a:t>Taux de participation des enfants au nouvel opérateur d’accueil (Kids&amp;Us 6,5%) par rapport à l’Académie des Sports (3,2%)</a:t>
            </a:r>
          </a:p>
          <a:p>
            <a:pPr lvl="1"/>
            <a:r>
              <a:rPr lang="fr-BE" dirty="0"/>
              <a:t>54,8% estiment que leur avis compte au sein de l’accueil DU SOIR</a:t>
            </a:r>
          </a:p>
          <a:p>
            <a:pPr lvl="1"/>
            <a:endParaRPr lang="fr-BE" dirty="0"/>
          </a:p>
          <a:p>
            <a:pPr lvl="1"/>
            <a:endParaRPr lang="fr-BE" dirty="0"/>
          </a:p>
          <a:p>
            <a:endParaRPr lang="fr-BE" dirty="0"/>
          </a:p>
          <a:p>
            <a:endParaRPr lang="fr-BE" dirty="0"/>
          </a:p>
          <a:p>
            <a:pPr marL="0" indent="0">
              <a:buNone/>
            </a:pPr>
            <a:endParaRPr lang="fr-BE" dirty="0"/>
          </a:p>
        </p:txBody>
      </p:sp>
      <p:sp>
        <p:nvSpPr>
          <p:cNvPr id="4" name="Flèche vers le bas 3"/>
          <p:cNvSpPr/>
          <p:nvPr/>
        </p:nvSpPr>
        <p:spPr>
          <a:xfrm>
            <a:off x="4067944" y="1736812"/>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998592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pattFill prst="pct20">
            <a:fgClr>
              <a:schemeClr val="accent1"/>
            </a:fgClr>
            <a:bgClr>
              <a:schemeClr val="bg1"/>
            </a:bgClr>
          </a:pattFill>
        </p:spPr>
        <p:txBody>
          <a:bodyPr>
            <a:normAutofit fontScale="90000"/>
          </a:bodyPr>
          <a:lstStyle/>
          <a:p>
            <a:r>
              <a:rPr lang="fr-BE" dirty="0"/>
              <a:t>Avis des enfants </a:t>
            </a:r>
            <a:br>
              <a:rPr lang="fr-BE" dirty="0"/>
            </a:br>
            <a:r>
              <a:rPr lang="fr-BE" b="1" dirty="0"/>
              <a:t>SUR L’ACCUEIL DU SOIR</a:t>
            </a:r>
            <a:endParaRPr lang="fr-BE" dirty="0"/>
          </a:p>
        </p:txBody>
      </p:sp>
      <p:sp>
        <p:nvSpPr>
          <p:cNvPr id="3" name="Espace réservé du contenu 2"/>
          <p:cNvSpPr>
            <a:spLocks noGrp="1"/>
          </p:cNvSpPr>
          <p:nvPr>
            <p:ph idx="1"/>
          </p:nvPr>
        </p:nvSpPr>
        <p:spPr>
          <a:xfrm>
            <a:off x="251520" y="1600200"/>
            <a:ext cx="8784976" cy="4525963"/>
          </a:xfrm>
        </p:spPr>
        <p:txBody>
          <a:bodyPr>
            <a:normAutofit/>
          </a:bodyPr>
          <a:lstStyle/>
          <a:p>
            <a:pPr marL="0" indent="0">
              <a:buNone/>
            </a:pPr>
            <a:r>
              <a:rPr lang="fr-BE" dirty="0"/>
              <a:t>Constats :</a:t>
            </a:r>
          </a:p>
          <a:p>
            <a:r>
              <a:rPr lang="fr-BE" dirty="0"/>
              <a:t>59,2% ne fréquent pas l’extrascolaire</a:t>
            </a:r>
          </a:p>
          <a:p>
            <a:r>
              <a:rPr lang="fr-BE" dirty="0"/>
              <a:t>83,9% fréquentent Eveil asbl</a:t>
            </a:r>
          </a:p>
          <a:p>
            <a:r>
              <a:rPr lang="fr-BE" dirty="0"/>
              <a:t>19,4% fréquentent Oasis familiale asbl</a:t>
            </a:r>
          </a:p>
          <a:p>
            <a:r>
              <a:rPr lang="fr-BE" dirty="0"/>
              <a:t>22,6% fréquentent un club sportif</a:t>
            </a:r>
          </a:p>
          <a:p>
            <a:r>
              <a:rPr lang="fr-BE" dirty="0"/>
              <a:t>6,5% fréquentent </a:t>
            </a:r>
            <a:r>
              <a:rPr lang="fr-BE" dirty="0" err="1"/>
              <a:t>Kids&amp;US</a:t>
            </a:r>
            <a:endParaRPr lang="fr-BE" dirty="0"/>
          </a:p>
          <a:p>
            <a:r>
              <a:rPr lang="fr-BE" dirty="0"/>
              <a:t>3,2% fréquentent l’Académie des Sports</a:t>
            </a:r>
          </a:p>
          <a:p>
            <a:endParaRPr lang="fr-BE" dirty="0"/>
          </a:p>
          <a:p>
            <a:endParaRPr lang="fr-BE" dirty="0"/>
          </a:p>
        </p:txBody>
      </p:sp>
    </p:spTree>
    <p:extLst>
      <p:ext uri="{BB962C8B-B14F-4D97-AF65-F5344CB8AC3E}">
        <p14:creationId xmlns:p14="http://schemas.microsoft.com/office/powerpoint/2010/main" val="3425965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pattFill prst="pct20">
            <a:fgClr>
              <a:schemeClr val="accent1"/>
            </a:fgClr>
            <a:bgClr>
              <a:schemeClr val="bg1"/>
            </a:bgClr>
          </a:pattFill>
        </p:spPr>
        <p:txBody>
          <a:bodyPr>
            <a:normAutofit fontScale="90000"/>
          </a:bodyPr>
          <a:lstStyle/>
          <a:p>
            <a:r>
              <a:rPr lang="fr-BE" dirty="0"/>
              <a:t>Avis des enfants </a:t>
            </a:r>
            <a:br>
              <a:rPr lang="fr-BE" dirty="0"/>
            </a:br>
            <a:r>
              <a:rPr lang="fr-BE" b="1" dirty="0"/>
              <a:t>SUR L’ACCUEIL DU SOIR</a:t>
            </a:r>
            <a:endParaRPr lang="fr-BE" dirty="0"/>
          </a:p>
        </p:txBody>
      </p:sp>
      <p:sp>
        <p:nvSpPr>
          <p:cNvPr id="3" name="Espace réservé du contenu 2"/>
          <p:cNvSpPr>
            <a:spLocks noGrp="1"/>
          </p:cNvSpPr>
          <p:nvPr>
            <p:ph idx="1"/>
          </p:nvPr>
        </p:nvSpPr>
        <p:spPr>
          <a:xfrm>
            <a:off x="251520" y="1600200"/>
            <a:ext cx="8784976" cy="4525963"/>
          </a:xfrm>
        </p:spPr>
        <p:txBody>
          <a:bodyPr>
            <a:noAutofit/>
          </a:bodyPr>
          <a:lstStyle/>
          <a:p>
            <a:pPr marL="0" indent="0">
              <a:buNone/>
            </a:pPr>
            <a:r>
              <a:rPr lang="fr-BE" sz="2000" dirty="0"/>
              <a:t>Constats :</a:t>
            </a:r>
          </a:p>
          <a:p>
            <a:r>
              <a:rPr lang="fr-BE" sz="2000" dirty="0"/>
              <a:t>Seuls 9,7% trouvent l’offre d’accueil nulle. </a:t>
            </a:r>
            <a:r>
              <a:rPr lang="fr-BE" sz="1800" dirty="0"/>
              <a:t>L’offre est utile pour -faire ses devoirs, -les activités sont chouettes mais très souvent pour les petits; -on ne fait que jouer dans la cour / on me propose peu de chose…</a:t>
            </a:r>
          </a:p>
          <a:p>
            <a:r>
              <a:rPr lang="fr-BE" sz="2000" dirty="0"/>
              <a:t>83,9% estiment bénéficier de temps libres /repos</a:t>
            </a:r>
          </a:p>
          <a:p>
            <a:r>
              <a:rPr lang="fr-BE" sz="2000" dirty="0"/>
              <a:t>Seuls 3,2% sont mécontents des locaux mais ils signalent que </a:t>
            </a:r>
            <a:r>
              <a:rPr lang="fr-BE" sz="1800" dirty="0"/>
              <a:t>-les locaux sont vieux ; -ils sont fréquentés par énormément d’enfants simultanément ; -il n’y a pas d’espaces aménagés et de jeux exception faite de </a:t>
            </a:r>
            <a:r>
              <a:rPr lang="fr-BE" sz="1800" dirty="0" err="1"/>
              <a:t>Moxhe</a:t>
            </a:r>
            <a:r>
              <a:rPr lang="fr-BE" sz="1800" dirty="0"/>
              <a:t>.</a:t>
            </a:r>
          </a:p>
          <a:p>
            <a:r>
              <a:rPr lang="fr-BE" sz="2000" dirty="0"/>
              <a:t>77,5% estiment l’encadrement plus que satisfaisant. </a:t>
            </a:r>
            <a:r>
              <a:rPr lang="fr-BE" sz="1800" dirty="0"/>
              <a:t>Les raisons qui ponctuent ses résultats sont l’évocation de -peu ou pas d’activités ou -réaction des accueillants.</a:t>
            </a:r>
          </a:p>
          <a:p>
            <a:r>
              <a:rPr lang="fr-BE" sz="2000" dirty="0"/>
              <a:t>Seuls 54,8% estiment que leur avis compte</a:t>
            </a:r>
          </a:p>
          <a:p>
            <a:r>
              <a:rPr lang="fr-BE" sz="2000" dirty="0"/>
              <a:t>56,5% estiment qu’il ne manque rien sur Hannut le soir. Les autres formulent les souhaits suivants : </a:t>
            </a:r>
            <a:r>
              <a:rPr lang="fr-BE" sz="1800" dirty="0">
                <a:solidFill>
                  <a:schemeClr val="accent3"/>
                </a:solidFill>
              </a:rPr>
              <a:t>- </a:t>
            </a:r>
            <a:r>
              <a:rPr lang="fr-BE" sz="1800" dirty="0" err="1">
                <a:solidFill>
                  <a:schemeClr val="accent3"/>
                </a:solidFill>
              </a:rPr>
              <a:t>skatepark</a:t>
            </a:r>
            <a:r>
              <a:rPr lang="fr-BE" sz="1800" dirty="0">
                <a:solidFill>
                  <a:schemeClr val="accent3"/>
                </a:solidFill>
              </a:rPr>
              <a:t> ; -cirque </a:t>
            </a:r>
            <a:r>
              <a:rPr lang="fr-BE" sz="1800" i="1" dirty="0">
                <a:solidFill>
                  <a:schemeClr val="accent3"/>
                </a:solidFill>
              </a:rPr>
              <a:t>; </a:t>
            </a:r>
            <a:r>
              <a:rPr lang="fr-BE" sz="1800" dirty="0">
                <a:solidFill>
                  <a:schemeClr val="accent3"/>
                </a:solidFill>
              </a:rPr>
              <a:t>-danse ; -cours de natation ; -amélioration des transports ; - ajouter des sports méconnus ; - réaliser des jeux de société/cartes ; - jouer à des jeux collectifs ; - ramassage scolaire ; -cinéma ; - terrain d’activités</a:t>
            </a:r>
            <a:endParaRPr lang="fr-BE" sz="1800" i="1" dirty="0">
              <a:solidFill>
                <a:schemeClr val="accent3"/>
              </a:solidFill>
            </a:endParaRPr>
          </a:p>
        </p:txBody>
      </p:sp>
    </p:spTree>
    <p:extLst>
      <p:ext uri="{BB962C8B-B14F-4D97-AF65-F5344CB8AC3E}">
        <p14:creationId xmlns:p14="http://schemas.microsoft.com/office/powerpoint/2010/main" val="971855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pattFill prst="pct20">
            <a:fgClr>
              <a:schemeClr val="accent1"/>
            </a:fgClr>
            <a:bgClr>
              <a:schemeClr val="bg1"/>
            </a:bgClr>
          </a:pattFill>
        </p:spPr>
        <p:txBody>
          <a:bodyPr>
            <a:normAutofit fontScale="90000"/>
          </a:bodyPr>
          <a:lstStyle/>
          <a:p>
            <a:r>
              <a:rPr lang="fr-BE" dirty="0"/>
              <a:t>Avis des enfants </a:t>
            </a:r>
            <a:br>
              <a:rPr lang="fr-BE" dirty="0"/>
            </a:br>
            <a:r>
              <a:rPr lang="fr-BE" b="1" dirty="0"/>
              <a:t>SUR L’ACCUEIL DU MERCREDI</a:t>
            </a:r>
            <a:endParaRPr lang="fr-BE" dirty="0"/>
          </a:p>
        </p:txBody>
      </p:sp>
      <p:sp>
        <p:nvSpPr>
          <p:cNvPr id="3" name="Espace réservé du contenu 2"/>
          <p:cNvSpPr>
            <a:spLocks noGrp="1"/>
          </p:cNvSpPr>
          <p:nvPr>
            <p:ph idx="1"/>
          </p:nvPr>
        </p:nvSpPr>
        <p:spPr>
          <a:xfrm>
            <a:off x="251520" y="1600200"/>
            <a:ext cx="8784976" cy="4525963"/>
          </a:xfrm>
        </p:spPr>
        <p:txBody>
          <a:bodyPr>
            <a:normAutofit fontScale="62500" lnSpcReduction="20000"/>
          </a:bodyPr>
          <a:lstStyle/>
          <a:p>
            <a:pPr marL="0" indent="0">
              <a:buNone/>
            </a:pPr>
            <a:r>
              <a:rPr lang="fr-BE" dirty="0"/>
              <a:t>Constats :</a:t>
            </a:r>
          </a:p>
          <a:p>
            <a:r>
              <a:rPr lang="fr-BE" dirty="0"/>
              <a:t>L’Académie J. Gerstmans est l’opérateur le plus fréquenté par les enfants interrogés!</a:t>
            </a:r>
          </a:p>
          <a:p>
            <a:r>
              <a:rPr lang="fr-BE" dirty="0"/>
              <a:t>Seuls 15,8% fréquentent l’extrascolaire</a:t>
            </a:r>
          </a:p>
          <a:p>
            <a:r>
              <a:rPr lang="fr-BE" dirty="0"/>
              <a:t>L’offre d’accueil est peu satisfaisante (</a:t>
            </a:r>
            <a:r>
              <a:rPr lang="fr-BE" sz="2900" dirty="0"/>
              <a:t>25% nulle / 25% satisfaisante</a:t>
            </a:r>
            <a:r>
              <a:rPr lang="fr-BE" dirty="0"/>
              <a:t>) mais peu de précision (« les activités sont pour tout le monde les mêmes »)</a:t>
            </a:r>
          </a:p>
          <a:p>
            <a:r>
              <a:rPr lang="fr-BE" dirty="0"/>
              <a:t>Seuls 58,3% estiment bénéficier de temps libres /repos</a:t>
            </a:r>
          </a:p>
          <a:p>
            <a:r>
              <a:rPr lang="fr-BE" dirty="0"/>
              <a:t>Les réponses sur les locaux et espaces mis à leur disposition sont plus mitigées (75% sont satisfaits) mais peu de précision</a:t>
            </a:r>
          </a:p>
          <a:p>
            <a:r>
              <a:rPr lang="fr-BE" dirty="0"/>
              <a:t>L’encadrement est valorisé par 75% d’entre eux</a:t>
            </a:r>
          </a:p>
          <a:p>
            <a:r>
              <a:rPr lang="fr-BE" dirty="0"/>
              <a:t>Seuls 50% estiment que leur avis compte</a:t>
            </a:r>
          </a:p>
          <a:p>
            <a:r>
              <a:rPr lang="fr-BE" dirty="0"/>
              <a:t>63,3% estiment qu’il ne manque rien sur Hannut le mercredi . Les autres formulent les souhaits suivants : </a:t>
            </a:r>
            <a:r>
              <a:rPr lang="fr-BE" dirty="0">
                <a:solidFill>
                  <a:schemeClr val="accent3"/>
                </a:solidFill>
              </a:rPr>
              <a:t>- atelier d’arts plastiques </a:t>
            </a:r>
            <a:r>
              <a:rPr lang="fr-BE" i="1" dirty="0">
                <a:solidFill>
                  <a:schemeClr val="accent3"/>
                </a:solidFill>
              </a:rPr>
              <a:t>; </a:t>
            </a:r>
            <a:r>
              <a:rPr lang="fr-BE" dirty="0">
                <a:solidFill>
                  <a:schemeClr val="accent3"/>
                </a:solidFill>
              </a:rPr>
              <a:t>- accès à un </a:t>
            </a:r>
            <a:r>
              <a:rPr lang="fr-BE" dirty="0" err="1">
                <a:solidFill>
                  <a:schemeClr val="accent3"/>
                </a:solidFill>
              </a:rPr>
              <a:t>skatepark</a:t>
            </a:r>
            <a:r>
              <a:rPr lang="fr-BE" dirty="0">
                <a:solidFill>
                  <a:schemeClr val="accent3"/>
                </a:solidFill>
              </a:rPr>
              <a:t> ou une plaine de jeux ou à un cinéma ; - avoir la possibilité de faire des sorties, -des jeux de société ou des jeux collectifs ; - du sport ; - faire du vélo, du bricolage ; - obtenir le service « ramassage scolaire ».</a:t>
            </a:r>
            <a:endParaRPr lang="fr-BE" dirty="0"/>
          </a:p>
          <a:p>
            <a:endParaRPr lang="fr-BE" dirty="0"/>
          </a:p>
          <a:p>
            <a:endParaRPr lang="fr-BE" dirty="0"/>
          </a:p>
          <a:p>
            <a:pPr marL="0" indent="0">
              <a:buNone/>
            </a:pPr>
            <a:endParaRPr lang="fr-BE" dirty="0"/>
          </a:p>
          <a:p>
            <a:endParaRPr lang="fr-BE" dirty="0"/>
          </a:p>
        </p:txBody>
      </p:sp>
    </p:spTree>
    <p:extLst>
      <p:ext uri="{BB962C8B-B14F-4D97-AF65-F5344CB8AC3E}">
        <p14:creationId xmlns:p14="http://schemas.microsoft.com/office/powerpoint/2010/main" val="528158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pattFill prst="pct20">
            <a:fgClr>
              <a:schemeClr val="accent1"/>
            </a:fgClr>
            <a:bgClr>
              <a:schemeClr val="bg1"/>
            </a:bgClr>
          </a:pattFill>
        </p:spPr>
        <p:txBody>
          <a:bodyPr>
            <a:normAutofit fontScale="90000"/>
          </a:bodyPr>
          <a:lstStyle/>
          <a:p>
            <a:r>
              <a:rPr lang="fr-BE" dirty="0"/>
              <a:t>Avis des enfants </a:t>
            </a:r>
            <a:br>
              <a:rPr lang="fr-BE" dirty="0"/>
            </a:br>
            <a:r>
              <a:rPr lang="fr-BE" b="1" dirty="0"/>
              <a:t>SUR L’ACCUEIL DU WEEK-END</a:t>
            </a:r>
            <a:endParaRPr lang="fr-BE" dirty="0"/>
          </a:p>
        </p:txBody>
      </p:sp>
      <p:sp useBgFill="1">
        <p:nvSpPr>
          <p:cNvPr id="3" name="Espace réservé du contenu 2"/>
          <p:cNvSpPr>
            <a:spLocks noGrp="1"/>
          </p:cNvSpPr>
          <p:nvPr>
            <p:ph idx="1"/>
          </p:nvPr>
        </p:nvSpPr>
        <p:spPr>
          <a:xfrm>
            <a:off x="107504" y="1417638"/>
            <a:ext cx="8784976" cy="4525963"/>
          </a:xfrm>
        </p:spPr>
        <p:txBody>
          <a:bodyPr>
            <a:noAutofit/>
          </a:bodyPr>
          <a:lstStyle/>
          <a:p>
            <a:pPr marL="0" indent="0">
              <a:buNone/>
            </a:pPr>
            <a:r>
              <a:rPr lang="fr-BE" sz="2000" dirty="0"/>
              <a:t>Constats :</a:t>
            </a:r>
          </a:p>
          <a:p>
            <a:r>
              <a:rPr lang="fr-BE" sz="2000" dirty="0"/>
              <a:t>53,9% ont une activité le week-end</a:t>
            </a:r>
          </a:p>
          <a:p>
            <a:r>
              <a:rPr lang="fr-BE" sz="2000" dirty="0"/>
              <a:t>73,2% fréquentent un club sportif</a:t>
            </a:r>
          </a:p>
          <a:p>
            <a:r>
              <a:rPr lang="fr-BE" sz="2000" dirty="0"/>
              <a:t>24,4% fréquentent un mouvement de jeunesse</a:t>
            </a:r>
          </a:p>
          <a:p>
            <a:r>
              <a:rPr lang="fr-BE" sz="2000" dirty="0"/>
              <a:t>43,9% qualifient l’offre d’accueil/activités de « très intéressante » et 39% de « bien » pour un total de 82,9%)</a:t>
            </a:r>
          </a:p>
          <a:p>
            <a:r>
              <a:rPr lang="fr-BE" sz="2000" dirty="0"/>
              <a:t>68,3% estiment bénéficier de temps libre/repos</a:t>
            </a:r>
          </a:p>
          <a:p>
            <a:r>
              <a:rPr lang="fr-BE" sz="2000" dirty="0"/>
              <a:t>100% évaluent positivement les locaux </a:t>
            </a:r>
          </a:p>
          <a:p>
            <a:r>
              <a:rPr lang="fr-BE" sz="2000" dirty="0"/>
              <a:t>100% évaluent l’encadrement positivement</a:t>
            </a:r>
          </a:p>
          <a:p>
            <a:r>
              <a:rPr lang="fr-BE" sz="2000" dirty="0"/>
              <a:t>65,9% estiment que leur avis compte</a:t>
            </a:r>
          </a:p>
          <a:p>
            <a:r>
              <a:rPr lang="fr-BE" sz="2000" dirty="0"/>
              <a:t>56% estiment qu’il ne manque rien sur Hannut . Les autres formulent les souhaits suivants : </a:t>
            </a:r>
            <a:r>
              <a:rPr lang="fr-BE" sz="1800" dirty="0">
                <a:solidFill>
                  <a:srgbClr val="000000"/>
                </a:solidFill>
              </a:rPr>
              <a:t>- </a:t>
            </a:r>
            <a:r>
              <a:rPr lang="fr-BE" sz="1800" dirty="0">
                <a:solidFill>
                  <a:schemeClr val="accent3"/>
                </a:solidFill>
              </a:rPr>
              <a:t>résoudre la problématique « </a:t>
            </a:r>
            <a:r>
              <a:rPr lang="fr-BE" sz="1800" i="1" dirty="0">
                <a:solidFill>
                  <a:schemeClr val="accent3"/>
                </a:solidFill>
              </a:rPr>
              <a:t>des listes d’attente » ; « il n’y a pas de place pour tous » ; </a:t>
            </a:r>
            <a:r>
              <a:rPr lang="fr-BE" sz="1800" dirty="0">
                <a:solidFill>
                  <a:schemeClr val="accent3"/>
                </a:solidFill>
              </a:rPr>
              <a:t>-augmenter les « activités pour les petits » ; -avoir la possibilité de faire du vélo et de se promener ; </a:t>
            </a:r>
            <a:r>
              <a:rPr lang="fr-BE" sz="1800" i="1" dirty="0">
                <a:solidFill>
                  <a:schemeClr val="accent3"/>
                </a:solidFill>
              </a:rPr>
              <a:t>- proposer « du sport à haut niveau » ; « cours de chant et d’art » ; « cirque » ; </a:t>
            </a:r>
            <a:r>
              <a:rPr lang="fr-BE" sz="1800" dirty="0">
                <a:solidFill>
                  <a:schemeClr val="accent3"/>
                </a:solidFill>
              </a:rPr>
              <a:t>- avoir des animations / lieux ludiques (« fêtes foraines », « parc d’attraction », </a:t>
            </a:r>
            <a:r>
              <a:rPr lang="fr-BE" sz="1800" i="1" dirty="0">
                <a:solidFill>
                  <a:schemeClr val="accent3"/>
                </a:solidFill>
              </a:rPr>
              <a:t>« skate-park » ; « cinéma » ; « accrobranche » </a:t>
            </a:r>
            <a:endParaRPr lang="fr-BE" sz="1800" dirty="0">
              <a:solidFill>
                <a:schemeClr val="accent3"/>
              </a:solidFill>
            </a:endParaRPr>
          </a:p>
        </p:txBody>
      </p:sp>
    </p:spTree>
    <p:extLst>
      <p:ext uri="{BB962C8B-B14F-4D97-AF65-F5344CB8AC3E}">
        <p14:creationId xmlns:p14="http://schemas.microsoft.com/office/powerpoint/2010/main" val="3506790479"/>
      </p:ext>
    </p:extLst>
  </p:cSld>
  <p:clrMapOvr>
    <a:masterClrMapping/>
  </p:clrMapOvr>
</p:sld>
</file>

<file path=ppt/theme/theme1.xml><?xml version="1.0" encoding="utf-8"?>
<a:theme xmlns:a="http://schemas.openxmlformats.org/drawingml/2006/main" name="Thème Office">
  <a:themeElements>
    <a:clrScheme name="Thème ville de Hannut">
      <a:dk1>
        <a:srgbClr val="006778"/>
      </a:dk1>
      <a:lt1>
        <a:sysClr val="window" lastClr="FFFFFF"/>
      </a:lt1>
      <a:dk2>
        <a:srgbClr val="BED600"/>
      </a:dk2>
      <a:lt2>
        <a:srgbClr val="006778"/>
      </a:lt2>
      <a:accent1>
        <a:srgbClr val="006778"/>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4636</Words>
  <Application>Microsoft Office PowerPoint</Application>
  <PresentationFormat>Affichage à l'écran (4:3)</PresentationFormat>
  <Paragraphs>549</Paragraphs>
  <Slides>56</Slides>
  <Notes>3</Notes>
  <HiddenSlides>0</HiddenSlides>
  <MMClips>0</MMClips>
  <ScaleCrop>false</ScaleCrop>
  <HeadingPairs>
    <vt:vector size="6" baseType="variant">
      <vt:variant>
        <vt:lpstr>Polices utilisées</vt:lpstr>
      </vt:variant>
      <vt:variant>
        <vt:i4>2</vt:i4>
      </vt:variant>
      <vt:variant>
        <vt:lpstr>Thème</vt:lpstr>
      </vt:variant>
      <vt:variant>
        <vt:i4>2</vt:i4>
      </vt:variant>
      <vt:variant>
        <vt:lpstr>Titres des diapositives</vt:lpstr>
      </vt:variant>
      <vt:variant>
        <vt:i4>56</vt:i4>
      </vt:variant>
    </vt:vector>
  </HeadingPairs>
  <TitlesOfParts>
    <vt:vector size="60" baseType="lpstr">
      <vt:lpstr>Arial</vt:lpstr>
      <vt:lpstr>Calibri</vt:lpstr>
      <vt:lpstr>Thème Office</vt:lpstr>
      <vt:lpstr>1_Thème Office</vt:lpstr>
      <vt:lpstr>Présentation PowerPoint</vt:lpstr>
      <vt:lpstr>Analyse des besoins 2020</vt:lpstr>
      <vt:lpstr> Besoins identifiés par les enfants </vt:lpstr>
      <vt:lpstr>Avis des enfants  récoltés par les questionnaires</vt:lpstr>
      <vt:lpstr>Avis des enfants  SUR L’ACCUEIL DU MATIN</vt:lpstr>
      <vt:lpstr>Avis des enfants  SUR L’ACCUEIL DU SOIR</vt:lpstr>
      <vt:lpstr>Avis des enfants  SUR L’ACCUEIL DU SOIR</vt:lpstr>
      <vt:lpstr>Avis des enfants  SUR L’ACCUEIL DU MERCREDI</vt:lpstr>
      <vt:lpstr>Avis des enfants  SUR L’ACCUEIL DU WEEK-END</vt:lpstr>
      <vt:lpstr>Avis des enfants  SUR L’ACCUEIL LORS DES VACANCES</vt:lpstr>
      <vt:lpstr> Thématiques apparues suite à l’analyse des besoins 2020 des enfants </vt:lpstr>
      <vt:lpstr> Besoins identifiés par les parents </vt:lpstr>
      <vt:lpstr>Avis des parents lors de la consultation One et de la remise des primes de naissance</vt:lpstr>
      <vt:lpstr>Avis des parents  récoltés par les questionnaires</vt:lpstr>
      <vt:lpstr>Avis des parents  récoltés par les questionnaires</vt:lpstr>
      <vt:lpstr>Avis des parents  récoltés par les questionnaires</vt:lpstr>
      <vt:lpstr>Avis des parents  récoltés par les questionnaires</vt:lpstr>
      <vt:lpstr>Avis des parents  récoltés par les questionnaires</vt:lpstr>
      <vt:lpstr>Avis des parents  récoltés par les questionnaires</vt:lpstr>
      <vt:lpstr>Avis des parents  récoltés par les questionnaires</vt:lpstr>
      <vt:lpstr>Avis des parents  récoltés par les questionnaires</vt:lpstr>
      <vt:lpstr>Avis des parents  récoltés par les questionnaires</vt:lpstr>
      <vt:lpstr>Avis des parents  récoltés par les questionnaires</vt:lpstr>
      <vt:lpstr>Avis des parents  récoltés par les questionnaires</vt:lpstr>
      <vt:lpstr>Avis des parents  récoltés par les questionnaires</vt:lpstr>
      <vt:lpstr> Thématiques apparues suite à l’analyse des besoins 2020 des parents </vt:lpstr>
      <vt:lpstr> Besoins identifiés par les professionnels </vt:lpstr>
      <vt:lpstr> Besoins identifiés par les  accueillants extrascolaires  </vt:lpstr>
      <vt:lpstr>Avis des accueillants extrascolaires</vt:lpstr>
      <vt:lpstr>Avis des accueillants extrascolaires</vt:lpstr>
      <vt:lpstr>Avis des accueillants extrascolaires</vt:lpstr>
      <vt:lpstr>Avis des accueillants extrascolaires</vt:lpstr>
      <vt:lpstr>Avis des accueillants extrascolaires</vt:lpstr>
      <vt:lpstr>Avis des accueillants extrascolaires</vt:lpstr>
      <vt:lpstr>Avis des accueillants extrascolaires</vt:lpstr>
      <vt:lpstr>Avis des accueillants extrascolaires</vt:lpstr>
      <vt:lpstr>Avis des accueillants extrascolaires</vt:lpstr>
      <vt:lpstr>Avis des accueillants extrascolaires</vt:lpstr>
      <vt:lpstr>Avis des accueillants extrascolaires</vt:lpstr>
      <vt:lpstr>Avis des accueillants extrascolaires</vt:lpstr>
      <vt:lpstr>Avis des accueillants extrascolaires</vt:lpstr>
      <vt:lpstr> Besoins identifiés par les associations ATL, culturelles et sportives  </vt:lpstr>
      <vt:lpstr> Avis des associations ATL, culturelles et sportives </vt:lpstr>
      <vt:lpstr>Avis des professionnels  récoltés par les questionnaires</vt:lpstr>
      <vt:lpstr>Avis des professionnels  récoltés par les questionnaires</vt:lpstr>
      <vt:lpstr>Avis des professionnels  récoltés par les questionnaires</vt:lpstr>
      <vt:lpstr>Avis des professionnels  récoltés par les questionnaires</vt:lpstr>
      <vt:lpstr>Avis des professionnels  récoltés par les questionnaires</vt:lpstr>
      <vt:lpstr>Avis des professionnels  récoltés par les questionnaires</vt:lpstr>
      <vt:lpstr>Avis des professionnels  récoltés par les questionnaires</vt:lpstr>
      <vt:lpstr>Avis des professionnels  récoltés par les questionnaires</vt:lpstr>
      <vt:lpstr>Avis des professionnels  récoltés par les questionnaires</vt:lpstr>
      <vt:lpstr>Avis des professionnels  récoltés par les questionnaires</vt:lpstr>
      <vt:lpstr>Avis des professionnels  récoltés par les questionnaires</vt:lpstr>
      <vt:lpstr> Thématiques apparues  suite à l’analyse des besoins 2020 </vt:lpstr>
      <vt:lpstr> Thématiques apparues  suite à l’analyse des besoins 2020 </vt:lpstr>
    </vt:vector>
  </TitlesOfParts>
  <Company>SOCIETE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Administration</dc:creator>
  <cp:lastModifiedBy>Coordination Plateforme ATL</cp:lastModifiedBy>
  <cp:revision>373</cp:revision>
  <cp:lastPrinted>2020-08-14T12:52:01Z</cp:lastPrinted>
  <dcterms:created xsi:type="dcterms:W3CDTF">2013-11-04T08:30:00Z</dcterms:created>
  <dcterms:modified xsi:type="dcterms:W3CDTF">2024-12-03T17:04:10Z</dcterms:modified>
</cp:coreProperties>
</file>