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handoutMasterIdLst>
    <p:handoutMasterId r:id="rId15"/>
  </p:handoutMasterIdLst>
  <p:sldIdLst>
    <p:sldId id="256" r:id="rId3"/>
    <p:sldId id="259" r:id="rId4"/>
    <p:sldId id="276" r:id="rId5"/>
    <p:sldId id="282" r:id="rId6"/>
    <p:sldId id="281" r:id="rId7"/>
    <p:sldId id="283" r:id="rId8"/>
    <p:sldId id="280" r:id="rId9"/>
    <p:sldId id="277" r:id="rId10"/>
    <p:sldId id="278" r:id="rId11"/>
    <p:sldId id="279" r:id="rId12"/>
    <p:sldId id="275" r:id="rId13"/>
  </p:sldIdLst>
  <p:sldSz cx="9144000" cy="6858000" type="screen4x3"/>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E10"/>
    <a:srgbClr val="29E3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66" autoAdjust="0"/>
    <p:restoredTop sz="94660"/>
  </p:normalViewPr>
  <p:slideViewPr>
    <p:cSldViewPr>
      <p:cViewPr varScale="1">
        <p:scale>
          <a:sx n="59" d="100"/>
          <a:sy n="59" d="100"/>
        </p:scale>
        <p:origin x="1108"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9202" cy="512304"/>
          </a:xfrm>
          <a:prstGeom prst="rect">
            <a:avLst/>
          </a:prstGeom>
        </p:spPr>
        <p:txBody>
          <a:bodyPr vert="horz" lIns="94796" tIns="47398" rIns="94796" bIns="47398" rtlCol="0"/>
          <a:lstStyle>
            <a:lvl1pPr algn="l">
              <a:defRPr sz="1200"/>
            </a:lvl1pPr>
          </a:lstStyle>
          <a:p>
            <a:endParaRPr lang="fr-BE"/>
          </a:p>
        </p:txBody>
      </p:sp>
      <p:sp>
        <p:nvSpPr>
          <p:cNvPr id="3" name="Espace réservé de la date 2"/>
          <p:cNvSpPr>
            <a:spLocks noGrp="1"/>
          </p:cNvSpPr>
          <p:nvPr>
            <p:ph type="dt" sz="quarter" idx="1"/>
          </p:nvPr>
        </p:nvSpPr>
        <p:spPr>
          <a:xfrm>
            <a:off x="4023203" y="0"/>
            <a:ext cx="3079202" cy="512304"/>
          </a:xfrm>
          <a:prstGeom prst="rect">
            <a:avLst/>
          </a:prstGeom>
        </p:spPr>
        <p:txBody>
          <a:bodyPr vert="horz" lIns="94796" tIns="47398" rIns="94796" bIns="47398" rtlCol="0"/>
          <a:lstStyle>
            <a:lvl1pPr algn="r">
              <a:defRPr sz="1200"/>
            </a:lvl1pPr>
          </a:lstStyle>
          <a:p>
            <a:fld id="{D2B029B9-0711-4D83-AFB5-2CA3CA3E73E1}" type="datetimeFigureOut">
              <a:rPr lang="fr-BE" smtClean="0"/>
              <a:t>03-12-24</a:t>
            </a:fld>
            <a:endParaRPr lang="fr-BE"/>
          </a:p>
        </p:txBody>
      </p:sp>
      <p:sp>
        <p:nvSpPr>
          <p:cNvPr id="4" name="Espace réservé du pied de page 3"/>
          <p:cNvSpPr>
            <a:spLocks noGrp="1"/>
          </p:cNvSpPr>
          <p:nvPr>
            <p:ph type="ftr" sz="quarter" idx="2"/>
          </p:nvPr>
        </p:nvSpPr>
        <p:spPr>
          <a:xfrm>
            <a:off x="0" y="9722309"/>
            <a:ext cx="3079202" cy="512304"/>
          </a:xfrm>
          <a:prstGeom prst="rect">
            <a:avLst/>
          </a:prstGeom>
        </p:spPr>
        <p:txBody>
          <a:bodyPr vert="horz" lIns="94796" tIns="47398" rIns="94796" bIns="47398" rtlCol="0" anchor="b"/>
          <a:lstStyle>
            <a:lvl1pPr algn="l">
              <a:defRPr sz="1200"/>
            </a:lvl1pPr>
          </a:lstStyle>
          <a:p>
            <a:r>
              <a:rPr lang="fr-FR"/>
              <a:t>Coordination ATL, AF Lhonnay, Support à la CCA du 5 octobre 2020</a:t>
            </a:r>
            <a:endParaRPr lang="fr-BE"/>
          </a:p>
        </p:txBody>
      </p:sp>
      <p:sp>
        <p:nvSpPr>
          <p:cNvPr id="5" name="Espace réservé du numéro de diapositive 4"/>
          <p:cNvSpPr>
            <a:spLocks noGrp="1"/>
          </p:cNvSpPr>
          <p:nvPr>
            <p:ph type="sldNum" sz="quarter" idx="3"/>
          </p:nvPr>
        </p:nvSpPr>
        <p:spPr>
          <a:xfrm>
            <a:off x="4023203" y="9722309"/>
            <a:ext cx="3079202" cy="512304"/>
          </a:xfrm>
          <a:prstGeom prst="rect">
            <a:avLst/>
          </a:prstGeom>
        </p:spPr>
        <p:txBody>
          <a:bodyPr vert="horz" lIns="94796" tIns="47398" rIns="94796" bIns="47398" rtlCol="0" anchor="b"/>
          <a:lstStyle>
            <a:lvl1pPr algn="r">
              <a:defRPr sz="1200"/>
            </a:lvl1pPr>
          </a:lstStyle>
          <a:p>
            <a:fld id="{CFCD4848-A8B7-4605-B0C2-0A2E066D5DA5}" type="slidenum">
              <a:rPr lang="fr-BE" smtClean="0"/>
              <a:t>‹N°›</a:t>
            </a:fld>
            <a:endParaRPr lang="fr-BE"/>
          </a:p>
        </p:txBody>
      </p:sp>
    </p:spTree>
    <p:extLst>
      <p:ext uri="{BB962C8B-B14F-4D97-AF65-F5344CB8AC3E}">
        <p14:creationId xmlns:p14="http://schemas.microsoft.com/office/powerpoint/2010/main" val="82764504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8427" cy="513508"/>
          </a:xfrm>
          <a:prstGeom prst="rect">
            <a:avLst/>
          </a:prstGeom>
        </p:spPr>
        <p:txBody>
          <a:bodyPr vert="horz" lIns="94796" tIns="47398" rIns="94796" bIns="47398" rtlCol="0"/>
          <a:lstStyle>
            <a:lvl1pPr algn="l">
              <a:defRPr sz="1200"/>
            </a:lvl1pPr>
          </a:lstStyle>
          <a:p>
            <a:endParaRPr lang="en-US"/>
          </a:p>
        </p:txBody>
      </p:sp>
      <p:sp>
        <p:nvSpPr>
          <p:cNvPr id="3" name="Espace réservé de la date 2"/>
          <p:cNvSpPr>
            <a:spLocks noGrp="1"/>
          </p:cNvSpPr>
          <p:nvPr>
            <p:ph type="dt" idx="1"/>
          </p:nvPr>
        </p:nvSpPr>
        <p:spPr>
          <a:xfrm>
            <a:off x="4023993" y="0"/>
            <a:ext cx="3078427" cy="513508"/>
          </a:xfrm>
          <a:prstGeom prst="rect">
            <a:avLst/>
          </a:prstGeom>
        </p:spPr>
        <p:txBody>
          <a:bodyPr vert="horz" lIns="94796" tIns="47398" rIns="94796" bIns="47398" rtlCol="0"/>
          <a:lstStyle>
            <a:lvl1pPr algn="r">
              <a:defRPr sz="1200"/>
            </a:lvl1pPr>
          </a:lstStyle>
          <a:p>
            <a:fld id="{29017053-5AEB-4B1B-87B7-E39ECA4BE24D}" type="datetimeFigureOut">
              <a:rPr lang="en-US" smtClean="0"/>
              <a:t>12/3/2024</a:t>
            </a:fld>
            <a:endParaRPr lang="en-US"/>
          </a:p>
        </p:txBody>
      </p:sp>
      <p:sp>
        <p:nvSpPr>
          <p:cNvPr id="4" name="Espace réservé de l'image des diapositives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796" tIns="47398" rIns="94796" bIns="47398" rtlCol="0" anchor="ctr"/>
          <a:lstStyle/>
          <a:p>
            <a:endParaRPr lang="en-US"/>
          </a:p>
        </p:txBody>
      </p:sp>
      <p:sp>
        <p:nvSpPr>
          <p:cNvPr id="5" name="Espace réservé des notes 4"/>
          <p:cNvSpPr>
            <a:spLocks noGrp="1"/>
          </p:cNvSpPr>
          <p:nvPr>
            <p:ph type="body" sz="quarter" idx="3"/>
          </p:nvPr>
        </p:nvSpPr>
        <p:spPr>
          <a:xfrm>
            <a:off x="710407" y="4925407"/>
            <a:ext cx="5683250" cy="4029879"/>
          </a:xfrm>
          <a:prstGeom prst="rect">
            <a:avLst/>
          </a:prstGeom>
        </p:spPr>
        <p:txBody>
          <a:bodyPr vert="horz" lIns="94796" tIns="47398" rIns="94796" bIns="47398"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1" y="9721107"/>
            <a:ext cx="3078427" cy="513507"/>
          </a:xfrm>
          <a:prstGeom prst="rect">
            <a:avLst/>
          </a:prstGeom>
        </p:spPr>
        <p:txBody>
          <a:bodyPr vert="horz" lIns="94796" tIns="47398" rIns="94796" bIns="47398" rtlCol="0" anchor="b"/>
          <a:lstStyle>
            <a:lvl1pPr algn="l">
              <a:defRPr sz="1200"/>
            </a:lvl1pPr>
          </a:lstStyle>
          <a:p>
            <a:r>
              <a:rPr lang="fr-FR"/>
              <a:t>Coordination ATL, AF Lhonnay, Support à la CCA du 5 octobre 2020</a:t>
            </a:r>
            <a:endParaRPr lang="en-US"/>
          </a:p>
        </p:txBody>
      </p:sp>
      <p:sp>
        <p:nvSpPr>
          <p:cNvPr id="7" name="Espace réservé du numéro de diapositive 6"/>
          <p:cNvSpPr>
            <a:spLocks noGrp="1"/>
          </p:cNvSpPr>
          <p:nvPr>
            <p:ph type="sldNum" sz="quarter" idx="5"/>
          </p:nvPr>
        </p:nvSpPr>
        <p:spPr>
          <a:xfrm>
            <a:off x="4023993" y="9721107"/>
            <a:ext cx="3078427" cy="513507"/>
          </a:xfrm>
          <a:prstGeom prst="rect">
            <a:avLst/>
          </a:prstGeom>
        </p:spPr>
        <p:txBody>
          <a:bodyPr vert="horz" lIns="94796" tIns="47398" rIns="94796" bIns="47398" rtlCol="0" anchor="b"/>
          <a:lstStyle>
            <a:lvl1pPr algn="r">
              <a:defRPr sz="1200"/>
            </a:lvl1pPr>
          </a:lstStyle>
          <a:p>
            <a:fld id="{7C95FB14-85F5-4EC4-BBD0-C520600157E4}" type="slidenum">
              <a:rPr lang="en-US" smtClean="0"/>
              <a:t>‹N°›</a:t>
            </a:fld>
            <a:endParaRPr lang="en-US"/>
          </a:p>
        </p:txBody>
      </p:sp>
    </p:spTree>
    <p:extLst>
      <p:ext uri="{BB962C8B-B14F-4D97-AF65-F5344CB8AC3E}">
        <p14:creationId xmlns:p14="http://schemas.microsoft.com/office/powerpoint/2010/main" val="280496444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baseline="0">
                <a:solidFill>
                  <a:srgbClr val="006778"/>
                </a:solidFill>
              </a:defRPr>
            </a:lvl1pPr>
          </a:lstStyle>
          <a:p>
            <a:r>
              <a:rPr lang="fr-FR" dirty="0"/>
              <a:t>Cliquez pour modifier le style du titre</a:t>
            </a:r>
            <a:endParaRPr lang="fr-BE"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baseline="0">
                <a:solidFill>
                  <a:srgbClr val="BED6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endParaRPr lang="fr-BE" dirty="0"/>
          </a:p>
        </p:txBody>
      </p:sp>
      <p:sp>
        <p:nvSpPr>
          <p:cNvPr id="4" name="Espace réservé de la date 3"/>
          <p:cNvSpPr>
            <a:spLocks noGrp="1"/>
          </p:cNvSpPr>
          <p:nvPr>
            <p:ph type="dt" sz="half" idx="10"/>
          </p:nvPr>
        </p:nvSpPr>
        <p:spPr/>
        <p:txBody>
          <a:bodyPr/>
          <a:lstStyle>
            <a:lvl1pPr>
              <a:defRPr baseline="0">
                <a:solidFill>
                  <a:srgbClr val="BED600"/>
                </a:solidFill>
              </a:defRPr>
            </a:lvl1pPr>
          </a:lstStyle>
          <a:p>
            <a:fld id="{7A7ADDB7-FDAB-40F0-A1CB-E125037EE6F3}" type="datetime1">
              <a:rPr lang="fr-FR" smtClean="0"/>
              <a:t>03/12/2024</a:t>
            </a:fld>
            <a:endParaRPr lang="fr-BE" dirty="0"/>
          </a:p>
        </p:txBody>
      </p:sp>
      <p:sp>
        <p:nvSpPr>
          <p:cNvPr id="5" name="Espace réservé du pied de page 4"/>
          <p:cNvSpPr>
            <a:spLocks noGrp="1"/>
          </p:cNvSpPr>
          <p:nvPr>
            <p:ph type="ftr" sz="quarter" idx="11"/>
          </p:nvPr>
        </p:nvSpPr>
        <p:spPr/>
        <p:txBody>
          <a:bodyPr/>
          <a:lstStyle>
            <a:lvl1pPr>
              <a:defRPr baseline="0">
                <a:solidFill>
                  <a:srgbClr val="006778"/>
                </a:solidFill>
              </a:defRPr>
            </a:lvl1pPr>
          </a:lstStyle>
          <a:p>
            <a:endParaRPr lang="fr-BE" dirty="0"/>
          </a:p>
        </p:txBody>
      </p:sp>
      <p:sp>
        <p:nvSpPr>
          <p:cNvPr id="6" name="Espace réservé du numéro de diapositive 5"/>
          <p:cNvSpPr>
            <a:spLocks noGrp="1"/>
          </p:cNvSpPr>
          <p:nvPr>
            <p:ph type="sldNum" sz="quarter" idx="12"/>
          </p:nvPr>
        </p:nvSpPr>
        <p:spPr/>
        <p:txBody>
          <a:bodyPr/>
          <a:lstStyle>
            <a:lvl1pPr>
              <a:defRPr baseline="0">
                <a:solidFill>
                  <a:srgbClr val="BED600"/>
                </a:solidFill>
              </a:defRPr>
            </a:lvl1pPr>
          </a:lstStyle>
          <a:p>
            <a:fld id="{7734894E-0CB6-448B-9CA5-2869C36B7726}" type="slidenum">
              <a:rPr lang="fr-BE" smtClean="0"/>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32D052D-F689-4D08-88EB-BA348241E2A7}" type="datetime1">
              <a:rPr lang="fr-FR" smtClean="0"/>
              <a:t>03/12/2024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1181D7D2-0193-493C-AB6E-DCAF9E29B32C}" type="datetime1">
              <a:rPr lang="fr-FR" smtClean="0"/>
              <a:t>03/12/2024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8A0ABC38-F0A8-446B-AA1B-E4DC3A563881}" type="datetime1">
              <a:rPr lang="fr-FR" smtClean="0"/>
              <a:t>03/12/2024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25FB572B-6AB6-4577-8DD3-4BD861727353}" type="datetime1">
              <a:rPr lang="fr-FR" smtClean="0"/>
              <a:t>03/12/2024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B62B330D-9EA0-4FB2-9F21-3CB2B3D867D4}" type="slidenum">
              <a:rPr lang="fr-BE"/>
              <a:pPr>
                <a:defRPr/>
              </a:pPr>
              <a:t>‹N°›</a:t>
            </a:fld>
            <a:endParaRPr lang="fr-B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EFFC7F07-8F5F-458E-BD93-D4B4F160B7FA}" type="datetime1">
              <a:rPr lang="fr-FR" smtClean="0"/>
              <a:t>03/12/2024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689C74EC-9A19-4BDA-97E5-58878077CAB5}" type="slidenum">
              <a:rPr lang="fr-BE"/>
              <a:pPr>
                <a:defRPr/>
              </a:pPr>
              <a:t>‹N°›</a:t>
            </a:fld>
            <a:endParaRPr lang="fr-B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87E3995-BD14-46B9-8A6B-20BE8301B414}" type="datetime1">
              <a:rPr lang="fr-FR" smtClean="0"/>
              <a:t>03/12/2024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8FC4A680-CA4B-4237-AD33-7C4F1B191987}" type="slidenum">
              <a:rPr lang="fr-BE"/>
              <a:pPr>
                <a:defRPr/>
              </a:pPr>
              <a:t>‹N°›</a:t>
            </a:fld>
            <a:endParaRPr lang="fr-B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379E33B2-C4C2-4CDD-9C49-0A9BE816AA50}" type="datetime1">
              <a:rPr lang="fr-FR" smtClean="0"/>
              <a:t>03/12/2024</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2D8B0D23-B163-48FE-A2E6-7561296475D1}" type="slidenum">
              <a:rPr lang="fr-BE"/>
              <a:pPr>
                <a:defRPr/>
              </a:pPr>
              <a:t>‹N°›</a:t>
            </a:fld>
            <a:endParaRPr lang="fr-B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2419FA33-C2A3-44DF-9016-0957B945BFFC}" type="datetime1">
              <a:rPr lang="fr-FR" smtClean="0"/>
              <a:t>03/12/2024</a:t>
            </a:fld>
            <a:endParaRPr lang="fr-BE"/>
          </a:p>
        </p:txBody>
      </p:sp>
      <p:sp>
        <p:nvSpPr>
          <p:cNvPr id="8" name="Espace réservé du pied de page 4"/>
          <p:cNvSpPr>
            <a:spLocks noGrp="1"/>
          </p:cNvSpPr>
          <p:nvPr>
            <p:ph type="ftr" sz="quarter" idx="11"/>
          </p:nvPr>
        </p:nvSpPr>
        <p:spPr/>
        <p:txBody>
          <a:bodyPr/>
          <a:lstStyle>
            <a:lvl1pPr>
              <a:defRPr/>
            </a:lvl1pPr>
          </a:lstStyle>
          <a:p>
            <a:pPr>
              <a:defRPr/>
            </a:pPr>
            <a:endParaRPr lang="fr-BE"/>
          </a:p>
        </p:txBody>
      </p:sp>
      <p:sp>
        <p:nvSpPr>
          <p:cNvPr id="9" name="Espace réservé du numéro de diapositive 5"/>
          <p:cNvSpPr>
            <a:spLocks noGrp="1"/>
          </p:cNvSpPr>
          <p:nvPr>
            <p:ph type="sldNum" sz="quarter" idx="12"/>
          </p:nvPr>
        </p:nvSpPr>
        <p:spPr/>
        <p:txBody>
          <a:bodyPr/>
          <a:lstStyle>
            <a:lvl1pPr>
              <a:defRPr/>
            </a:lvl1pPr>
          </a:lstStyle>
          <a:p>
            <a:pPr>
              <a:defRPr/>
            </a:pPr>
            <a:fld id="{4703299A-C3EC-4D99-87BB-2EFE90CA6D21}" type="slidenum">
              <a:rPr lang="fr-BE"/>
              <a:pPr>
                <a:defRPr/>
              </a:pPr>
              <a:t>‹N°›</a:t>
            </a:fld>
            <a:endParaRPr lang="fr-B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28403B6D-C3A5-45D9-883D-7AD9A381692F}" type="datetime1">
              <a:rPr lang="fr-FR" smtClean="0"/>
              <a:t>03/12/2024</a:t>
            </a:fld>
            <a:endParaRPr lang="fr-BE"/>
          </a:p>
        </p:txBody>
      </p:sp>
      <p:sp>
        <p:nvSpPr>
          <p:cNvPr id="4" name="Espace réservé du pied de page 4"/>
          <p:cNvSpPr>
            <a:spLocks noGrp="1"/>
          </p:cNvSpPr>
          <p:nvPr>
            <p:ph type="ftr" sz="quarter" idx="11"/>
          </p:nvPr>
        </p:nvSpPr>
        <p:spPr/>
        <p:txBody>
          <a:bodyPr/>
          <a:lstStyle>
            <a:lvl1pPr>
              <a:defRPr/>
            </a:lvl1pPr>
          </a:lstStyle>
          <a:p>
            <a:pPr>
              <a:defRPr/>
            </a:pPr>
            <a:endParaRPr lang="fr-BE"/>
          </a:p>
        </p:txBody>
      </p:sp>
      <p:sp>
        <p:nvSpPr>
          <p:cNvPr id="5" name="Espace réservé du numéro de diapositive 5"/>
          <p:cNvSpPr>
            <a:spLocks noGrp="1"/>
          </p:cNvSpPr>
          <p:nvPr>
            <p:ph type="sldNum" sz="quarter" idx="12"/>
          </p:nvPr>
        </p:nvSpPr>
        <p:spPr/>
        <p:txBody>
          <a:bodyPr/>
          <a:lstStyle>
            <a:lvl1pPr>
              <a:defRPr/>
            </a:lvl1pPr>
          </a:lstStyle>
          <a:p>
            <a:pPr>
              <a:defRPr/>
            </a:pPr>
            <a:fld id="{C35D9F1E-B565-4FB0-A116-864C89FA871E}" type="slidenum">
              <a:rPr lang="fr-BE"/>
              <a:pPr>
                <a:defRPr/>
              </a:pPr>
              <a:t>‹N°›</a:t>
            </a:fld>
            <a:endParaRPr lang="fr-B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C4FD20B5-AD9C-444A-957C-7B99C2DA0AB7}" type="datetime1">
              <a:rPr lang="fr-FR" smtClean="0"/>
              <a:t>03/12/2024</a:t>
            </a:fld>
            <a:endParaRPr lang="fr-BE"/>
          </a:p>
        </p:txBody>
      </p:sp>
      <p:sp>
        <p:nvSpPr>
          <p:cNvPr id="3" name="Espace réservé du pied de page 4"/>
          <p:cNvSpPr>
            <a:spLocks noGrp="1"/>
          </p:cNvSpPr>
          <p:nvPr>
            <p:ph type="ftr" sz="quarter" idx="11"/>
          </p:nvPr>
        </p:nvSpPr>
        <p:spPr/>
        <p:txBody>
          <a:bodyPr/>
          <a:lstStyle>
            <a:lvl1pPr>
              <a:defRPr/>
            </a:lvl1pPr>
          </a:lstStyle>
          <a:p>
            <a:pPr>
              <a:defRPr/>
            </a:pPr>
            <a:endParaRPr lang="fr-BE"/>
          </a:p>
        </p:txBody>
      </p:sp>
      <p:sp>
        <p:nvSpPr>
          <p:cNvPr id="4" name="Espace réservé du numéro de diapositive 5"/>
          <p:cNvSpPr>
            <a:spLocks noGrp="1"/>
          </p:cNvSpPr>
          <p:nvPr>
            <p:ph type="sldNum" sz="quarter" idx="12"/>
          </p:nvPr>
        </p:nvSpPr>
        <p:spPr/>
        <p:txBody>
          <a:bodyPr/>
          <a:lstStyle>
            <a:lvl1pPr>
              <a:defRPr/>
            </a:lvl1pPr>
          </a:lstStyle>
          <a:p>
            <a:pPr>
              <a:defRPr/>
            </a:pPr>
            <a:fld id="{61AF0E38-CCF4-4438-85A8-A42C57EC6C40}" type="slidenum">
              <a:rPr lang="fr-BE"/>
              <a:pPr>
                <a:defRPr/>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endParaRPr lang="fr-BE" dirty="0"/>
          </a:p>
        </p:txBody>
      </p:sp>
      <p:sp>
        <p:nvSpPr>
          <p:cNvPr id="3" name="Espace réservé de la date 2"/>
          <p:cNvSpPr>
            <a:spLocks noGrp="1"/>
          </p:cNvSpPr>
          <p:nvPr>
            <p:ph type="dt" sz="half" idx="10"/>
          </p:nvPr>
        </p:nvSpPr>
        <p:spPr/>
        <p:txBody>
          <a:bodyPr/>
          <a:lstStyle/>
          <a:p>
            <a:fld id="{EF47F092-D68E-454A-9E13-E907E5EAAF3E}" type="datetime1">
              <a:rPr lang="fr-FR" smtClean="0"/>
              <a:t>03/12/2024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C613755-F2E7-4078-A999-513F5E89041D}" type="datetime1">
              <a:rPr lang="fr-FR" smtClean="0"/>
              <a:t>03/12/2024</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FCFB033F-51B3-4B09-BD50-2053EB6F7593}" type="slidenum">
              <a:rPr lang="fr-BE"/>
              <a:pPr>
                <a:defRPr/>
              </a:pPr>
              <a:t>‹N°›</a:t>
            </a:fld>
            <a:endParaRPr lang="fr-B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2454BC9C-B6AA-40CD-BA63-4029C78C0B12}" type="datetime1">
              <a:rPr lang="fr-FR" smtClean="0"/>
              <a:t>03/12/2024</a:t>
            </a:fld>
            <a:endParaRPr lang="fr-BE"/>
          </a:p>
        </p:txBody>
      </p:sp>
      <p:sp>
        <p:nvSpPr>
          <p:cNvPr id="6" name="Espace réservé du pied de page 4"/>
          <p:cNvSpPr>
            <a:spLocks noGrp="1"/>
          </p:cNvSpPr>
          <p:nvPr>
            <p:ph type="ftr" sz="quarter" idx="11"/>
          </p:nvPr>
        </p:nvSpPr>
        <p:spPr/>
        <p:txBody>
          <a:bodyPr/>
          <a:lstStyle>
            <a:lvl1pPr>
              <a:defRPr/>
            </a:lvl1pPr>
          </a:lstStyle>
          <a:p>
            <a:pPr>
              <a:defRPr/>
            </a:pPr>
            <a:endParaRPr lang="fr-BE"/>
          </a:p>
        </p:txBody>
      </p:sp>
      <p:sp>
        <p:nvSpPr>
          <p:cNvPr id="7" name="Espace réservé du numéro de diapositive 5"/>
          <p:cNvSpPr>
            <a:spLocks noGrp="1"/>
          </p:cNvSpPr>
          <p:nvPr>
            <p:ph type="sldNum" sz="quarter" idx="12"/>
          </p:nvPr>
        </p:nvSpPr>
        <p:spPr/>
        <p:txBody>
          <a:bodyPr/>
          <a:lstStyle>
            <a:lvl1pPr>
              <a:defRPr/>
            </a:lvl1pPr>
          </a:lstStyle>
          <a:p>
            <a:pPr>
              <a:defRPr/>
            </a:pPr>
            <a:fld id="{D9A1E38C-92BE-4C43-85B1-D11010EA4B0F}" type="slidenum">
              <a:rPr lang="fr-BE"/>
              <a:pPr>
                <a:defRPr/>
              </a:pPr>
              <a:t>‹N°›</a:t>
            </a:fld>
            <a:endParaRPr lang="fr-B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6BB5D9EE-256E-4014-B778-CAF51EFF491E}" type="datetime1">
              <a:rPr lang="fr-FR" smtClean="0"/>
              <a:t>03/12/2024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AA4684CB-9227-494B-984A-AFDCBE1B7257}" type="slidenum">
              <a:rPr lang="fr-BE"/>
              <a:pPr>
                <a:defRPr/>
              </a:pPr>
              <a:t>‹N°›</a:t>
            </a:fld>
            <a:endParaRPr lang="fr-B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944B4EA1-3F18-4BF4-B42C-2E8E4C011D9E}" type="datetime1">
              <a:rPr lang="fr-FR" smtClean="0"/>
              <a:t>03/12/2024</a:t>
            </a:fld>
            <a:endParaRPr lang="fr-BE"/>
          </a:p>
        </p:txBody>
      </p:sp>
      <p:sp>
        <p:nvSpPr>
          <p:cNvPr id="5" name="Espace réservé du pied de page 4"/>
          <p:cNvSpPr>
            <a:spLocks noGrp="1"/>
          </p:cNvSpPr>
          <p:nvPr>
            <p:ph type="ftr" sz="quarter" idx="11"/>
          </p:nvPr>
        </p:nvSpPr>
        <p:spPr/>
        <p:txBody>
          <a:bodyPr/>
          <a:lstStyle>
            <a:lvl1pPr>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lvl1pPr>
          </a:lstStyle>
          <a:p>
            <a:pPr>
              <a:defRPr/>
            </a:pPr>
            <a:fld id="{CF1E3A16-2B24-4FB4-B9DE-648AB07521A0}" type="slidenum">
              <a:rPr lang="fr-BE"/>
              <a:pPr>
                <a:defRPr/>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7EE394B1-E76D-4454-9235-B84443FA28B5}" type="datetime1">
              <a:rPr lang="fr-FR" smtClean="0"/>
              <a:t>03/12/2024</a:t>
            </a:fld>
            <a:endParaRPr lang="fr-BE" dirty="0"/>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dirty="0"/>
              <a:t>Cliquez pour modifier le style du titre</a:t>
            </a:r>
            <a:endParaRPr lang="fr-BE" dirty="0"/>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281C6D1-23C7-4404-972A-C26E575DDC2A}" type="datetime1">
              <a:rPr lang="fr-FR" smtClean="0"/>
              <a:t>03/12/2024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0CC033D0-4937-4619-8DA2-57F5700616CA}" type="datetime1">
              <a:rPr lang="fr-FR" smtClean="0"/>
              <a:t>03/12/2024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916EF1D8-C518-43E5-B311-541A664573BA}" type="datetime1">
              <a:rPr lang="fr-FR" smtClean="0"/>
              <a:t>03/12/2024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D56265A5-A1FA-42D8-96B5-3AF85F4883E9}" type="datetime1">
              <a:rPr lang="fr-FR" smtClean="0"/>
              <a:t>03/12/2024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3F2BFFF-2ED0-4B18-B7D2-B01801B55D7B}" type="datetime1">
              <a:rPr lang="fr-FR" smtClean="0"/>
              <a:t>03/12/2024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6832E01-1F5C-4539-88D5-C588C691B8A4}" type="datetime1">
              <a:rPr lang="fr-FR" smtClean="0"/>
              <a:t>03/12/2024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7734894E-0CB6-448B-9CA5-2869C36B7726}"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411E75-4554-496C-99AF-FC24261DFF4C}" type="datetime1">
              <a:rPr lang="fr-FR" smtClean="0"/>
              <a:t>03/12/2024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4894E-0CB6-448B-9CA5-2869C36B7726}" type="slidenum">
              <a:rPr lang="fr-BE" smtClean="0"/>
              <a:t>‹N°›</a:t>
            </a:fld>
            <a:endParaRPr lang="fr-BE"/>
          </a:p>
        </p:txBody>
      </p:sp>
      <p:pic>
        <p:nvPicPr>
          <p:cNvPr id="8" name="Image 7" descr="PowerPointFond.jpg"/>
          <p:cNvPicPr>
            <a:picLocks noChangeAspect="1"/>
          </p:cNvPicPr>
          <p:nvPr userDrawn="1"/>
        </p:nvPicPr>
        <p:blipFill>
          <a:blip r:embed="rId14" cstate="print"/>
          <a:stretch>
            <a:fillRect/>
          </a:stretch>
        </p:blipFill>
        <p:spPr>
          <a:xfrm>
            <a:off x="0" y="0"/>
            <a:ext cx="9142413" cy="6858000"/>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649" r:id="rId1"/>
    <p:sldLayoutId id="2147483684"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endParaRPr lang="fr-BE"/>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FB7A8F5-FA57-4403-B3FE-F27D15CB07FA}" type="datetime1">
              <a:rPr lang="fr-FR" smtClean="0"/>
              <a:t>03/12/2024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BB490C8-5064-4A37-8502-842FA55A91CC}"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_Toc433135950"/><Relationship Id="rId2" Type="http://schemas.openxmlformats.org/officeDocument/2006/relationships/hyperlink" Target="#_Toc433135945"/><Relationship Id="rId1" Type="http://schemas.openxmlformats.org/officeDocument/2006/relationships/slideLayout" Target="../slideLayouts/slideLayout3.xml"/><Relationship Id="rId6" Type="http://schemas.openxmlformats.org/officeDocument/2006/relationships/hyperlink" Target="#_Toc433135963"/><Relationship Id="rId5" Type="http://schemas.openxmlformats.org/officeDocument/2006/relationships/hyperlink" Target="#_Toc433135962"/><Relationship Id="rId4" Type="http://schemas.openxmlformats.org/officeDocument/2006/relationships/hyperlink" Target="#_Toc433135956"/></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59D6BAD1-ED8F-4F20-B0A0-5D7510997009}"/>
              </a:ext>
            </a:extLst>
          </p:cNvPr>
          <p:cNvSpPr txBox="1">
            <a:spLocks/>
          </p:cNvSpPr>
          <p:nvPr/>
        </p:nvSpPr>
        <p:spPr>
          <a:xfrm>
            <a:off x="457200" y="1700808"/>
            <a:ext cx="8229600" cy="2938338"/>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baseline="0">
                <a:solidFill>
                  <a:srgbClr val="006778"/>
                </a:solidFill>
                <a:latin typeface="+mj-lt"/>
                <a:ea typeface="+mj-ea"/>
                <a:cs typeface="+mj-cs"/>
              </a:defRPr>
            </a:lvl1pPr>
          </a:lstStyle>
          <a:p>
            <a:r>
              <a:rPr lang="fr-BE" sz="4800" dirty="0"/>
              <a:t>Commission Communale </a:t>
            </a:r>
          </a:p>
          <a:p>
            <a:r>
              <a:rPr lang="fr-BE" sz="4800" dirty="0"/>
              <a:t>de l’Accueil (CCA)</a:t>
            </a:r>
            <a:r>
              <a:rPr lang="fr-BE" dirty="0"/>
              <a:t>n°3 </a:t>
            </a:r>
          </a:p>
          <a:p>
            <a:endParaRPr lang="fr-BE"/>
          </a:p>
          <a:p>
            <a:r>
              <a:rPr lang="fr-BE"/>
              <a:t>5 </a:t>
            </a:r>
            <a:r>
              <a:rPr lang="fr-BE" dirty="0"/>
              <a:t>octobre </a:t>
            </a:r>
            <a:r>
              <a:rPr lang="fr-BE" sz="4300" dirty="0"/>
              <a:t>2020</a:t>
            </a:r>
            <a:br>
              <a:rPr lang="fr-BE" dirty="0"/>
            </a:br>
            <a:endParaRPr lang="fr-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Divers</a:t>
            </a:r>
          </a:p>
        </p:txBody>
      </p:sp>
      <p:sp>
        <p:nvSpPr>
          <p:cNvPr id="3" name="Espace réservé du contenu 2"/>
          <p:cNvSpPr>
            <a:spLocks noGrp="1"/>
          </p:cNvSpPr>
          <p:nvPr>
            <p:ph idx="1"/>
          </p:nvPr>
        </p:nvSpPr>
        <p:spPr/>
        <p:txBody>
          <a:bodyPr/>
          <a:lstStyle/>
          <a:p>
            <a:r>
              <a:rPr lang="fr-FR" dirty="0"/>
              <a:t>Demande de </a:t>
            </a:r>
            <a:r>
              <a:rPr lang="fr-FR" dirty="0" err="1"/>
              <a:t>l’asbl</a:t>
            </a:r>
            <a:r>
              <a:rPr lang="fr-FR" dirty="0"/>
              <a:t> HESL de rejoindre la CCA. Actuellement, il reste une place au sein de la composante n°4 en tant que suppléant de </a:t>
            </a:r>
            <a:r>
              <a:rPr lang="fr-FR" dirty="0" err="1"/>
              <a:t>l’asbl</a:t>
            </a:r>
            <a:r>
              <a:rPr lang="fr-FR" dirty="0"/>
              <a:t> L’Eveil. C’est M Michel Petitjean qui siègerait en cas d’accord de la CCA avec une voix consultative lorsque Mme </a:t>
            </a:r>
            <a:r>
              <a:rPr lang="fr-FR" dirty="0" err="1"/>
              <a:t>Vanmechelen</a:t>
            </a:r>
            <a:r>
              <a:rPr lang="fr-FR" dirty="0"/>
              <a:t> est présente ou avec une voix décisive en cas d’absence.</a:t>
            </a:r>
            <a:endParaRPr lang="fr-BE" dirty="0"/>
          </a:p>
        </p:txBody>
      </p:sp>
    </p:spTree>
    <p:extLst>
      <p:ext uri="{BB962C8B-B14F-4D97-AF65-F5344CB8AC3E}">
        <p14:creationId xmlns:p14="http://schemas.microsoft.com/office/powerpoint/2010/main" val="2366573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C7F90C-4CA3-4869-8979-BBD482F4B65A}"/>
              </a:ext>
            </a:extLst>
          </p:cNvPr>
          <p:cNvSpPr txBox="1"/>
          <p:nvPr/>
        </p:nvSpPr>
        <p:spPr>
          <a:xfrm>
            <a:off x="755576" y="1844824"/>
            <a:ext cx="7776864" cy="2800767"/>
          </a:xfrm>
          <a:prstGeom prst="rect">
            <a:avLst/>
          </a:prstGeom>
          <a:noFill/>
        </p:spPr>
        <p:txBody>
          <a:bodyPr wrap="square" rtlCol="0">
            <a:spAutoFit/>
          </a:bodyPr>
          <a:lstStyle/>
          <a:p>
            <a:pPr algn="ctr"/>
            <a:r>
              <a:rPr lang="en-US" sz="4400" b="1" u="sng" dirty="0"/>
              <a:t>Merci de </a:t>
            </a:r>
            <a:r>
              <a:rPr lang="en-US" sz="4400" b="1" u="sng" dirty="0" err="1"/>
              <a:t>votre</a:t>
            </a:r>
            <a:r>
              <a:rPr lang="en-US" sz="4400" b="1" u="sng" dirty="0"/>
              <a:t> attention.</a:t>
            </a:r>
          </a:p>
          <a:p>
            <a:pPr algn="ctr"/>
            <a:endParaRPr lang="en-US" sz="4400" b="1" u="sng" dirty="0"/>
          </a:p>
          <a:p>
            <a:pPr algn="ctr"/>
            <a:r>
              <a:rPr lang="en-US" sz="4400" b="1" u="sng" dirty="0" err="1"/>
              <a:t>Prochaine</a:t>
            </a:r>
            <a:r>
              <a:rPr lang="en-US" sz="4400" b="1" u="sng" dirty="0"/>
              <a:t> </a:t>
            </a:r>
            <a:r>
              <a:rPr lang="en-US" sz="4400" b="1" u="sng" dirty="0" err="1"/>
              <a:t>réunion</a:t>
            </a:r>
            <a:r>
              <a:rPr lang="en-US" sz="4400" b="1" u="sng" dirty="0"/>
              <a:t> </a:t>
            </a:r>
            <a:r>
              <a:rPr lang="en-US" sz="4400" b="1" u="sng" dirty="0" err="1"/>
              <a:t>prévue</a:t>
            </a:r>
            <a:r>
              <a:rPr lang="en-US" sz="4400" b="1" u="sng" dirty="0"/>
              <a:t> </a:t>
            </a:r>
          </a:p>
          <a:p>
            <a:pPr algn="ctr"/>
            <a:r>
              <a:rPr lang="en-US" sz="4400" b="1" u="sng" dirty="0"/>
              <a:t>le 11 </a:t>
            </a:r>
            <a:r>
              <a:rPr lang="en-US" sz="4400" b="1" u="sng" dirty="0" err="1"/>
              <a:t>ou</a:t>
            </a:r>
            <a:r>
              <a:rPr lang="en-US" sz="4400" b="1" u="sng" dirty="0"/>
              <a:t> 18 </a:t>
            </a:r>
            <a:r>
              <a:rPr lang="en-US" sz="4400" b="1" u="sng" dirty="0" err="1"/>
              <a:t>janvier</a:t>
            </a:r>
            <a:r>
              <a:rPr lang="en-US" sz="4400" b="1" u="sng" dirty="0"/>
              <a:t> 2021</a:t>
            </a:r>
            <a:endParaRPr lang="x-none" sz="4400" b="1" u="sng" dirty="0"/>
          </a:p>
        </p:txBody>
      </p:sp>
    </p:spTree>
    <p:extLst>
      <p:ext uri="{BB962C8B-B14F-4D97-AF65-F5344CB8AC3E}">
        <p14:creationId xmlns:p14="http://schemas.microsoft.com/office/powerpoint/2010/main" val="323014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Ordre du jour</a:t>
            </a:r>
            <a:endParaRPr lang="fr-BE" dirty="0"/>
          </a:p>
        </p:txBody>
      </p:sp>
      <p:sp>
        <p:nvSpPr>
          <p:cNvPr id="3" name="Espace réservé du contenu 2"/>
          <p:cNvSpPr>
            <a:spLocks noGrp="1"/>
          </p:cNvSpPr>
          <p:nvPr>
            <p:ph idx="1"/>
          </p:nvPr>
        </p:nvSpPr>
        <p:spPr/>
        <p:txBody>
          <a:bodyPr>
            <a:normAutofit/>
          </a:bodyPr>
          <a:lstStyle/>
          <a:p>
            <a:pPr lvl="0"/>
            <a:r>
              <a:rPr lang="fr-BE" dirty="0"/>
              <a:t>Rédaction du programme CLE</a:t>
            </a:r>
          </a:p>
          <a:p>
            <a:pPr lvl="0"/>
            <a:r>
              <a:rPr lang="fr-BE" dirty="0"/>
              <a:t>Identification des actions retenues pour le CLE 2020-2025</a:t>
            </a:r>
          </a:p>
          <a:p>
            <a:pPr lvl="1"/>
            <a:r>
              <a:rPr lang="fr-BE" dirty="0"/>
              <a:t>Passage au Conseil communal</a:t>
            </a:r>
          </a:p>
          <a:p>
            <a:pPr lvl="0"/>
            <a:r>
              <a:rPr lang="fr-BE" dirty="0"/>
              <a:t>Agrément des opérateurs d’accueil</a:t>
            </a:r>
          </a:p>
          <a:p>
            <a:pPr lvl="0"/>
            <a:r>
              <a:rPr lang="fr-BE" dirty="0"/>
              <a:t>Déclaration de garde des opérateurs d’accueil</a:t>
            </a:r>
          </a:p>
          <a:p>
            <a:pPr lvl="0"/>
            <a:r>
              <a:rPr lang="fr-BE" dirty="0"/>
              <a:t>Divers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BE" b="1" dirty="0"/>
            </a:br>
            <a:r>
              <a:rPr lang="fr-BE" sz="4900" dirty="0"/>
              <a:t>Rédaction du programme CLE</a:t>
            </a:r>
            <a:br>
              <a:rPr lang="fr-BE" sz="4900" dirty="0"/>
            </a:br>
            <a:r>
              <a:rPr lang="fr-BE" sz="2200" b="1" dirty="0"/>
              <a:t>Contenus obligatoires selon le Décret ATL</a:t>
            </a:r>
            <a:br>
              <a:rPr lang="fr-BE" b="1" dirty="0"/>
            </a:br>
            <a:endParaRPr lang="fr-BE" dirty="0"/>
          </a:p>
        </p:txBody>
      </p:sp>
      <p:sp>
        <p:nvSpPr>
          <p:cNvPr id="3" name="Espace réservé du contenu 2"/>
          <p:cNvSpPr>
            <a:spLocks noGrp="1"/>
          </p:cNvSpPr>
          <p:nvPr>
            <p:ph idx="1"/>
          </p:nvPr>
        </p:nvSpPr>
        <p:spPr>
          <a:xfrm>
            <a:off x="457200" y="1600200"/>
            <a:ext cx="8229600" cy="4525963"/>
          </a:xfrm>
        </p:spPr>
        <p:txBody>
          <a:bodyPr>
            <a:normAutofit fontScale="25000" lnSpcReduction="20000"/>
          </a:bodyPr>
          <a:lstStyle/>
          <a:p>
            <a:pPr marL="0" lvl="0" indent="0">
              <a:buNone/>
              <a:tabLst>
                <a:tab pos="447675" algn="l"/>
              </a:tabLst>
            </a:pPr>
            <a:r>
              <a:rPr lang="fr-BE" sz="4800" dirty="0"/>
              <a:t>CHAPITRE III, section 1</a:t>
            </a:r>
            <a:r>
              <a:rPr lang="fr-BE" sz="4800" baseline="30000" dirty="0"/>
              <a:t>re</a:t>
            </a:r>
          </a:p>
          <a:p>
            <a:pPr marL="0" lvl="0" indent="0">
              <a:buNone/>
              <a:tabLst>
                <a:tab pos="447675" algn="l"/>
              </a:tabLst>
            </a:pPr>
            <a:endParaRPr lang="fr-BE" sz="4800" dirty="0"/>
          </a:p>
          <a:p>
            <a:pPr marL="0" lvl="0" indent="0">
              <a:buNone/>
              <a:tabLst>
                <a:tab pos="447675" algn="l"/>
              </a:tabLst>
            </a:pPr>
            <a:r>
              <a:rPr lang="fr-BE" sz="4800" dirty="0"/>
              <a:t>Art. 12. création de nouvelles initiatives qui rencontrent tout ou partie des besoins révélés par l'état des lieux </a:t>
            </a:r>
          </a:p>
          <a:p>
            <a:pPr marL="0" lvl="0" indent="0">
              <a:buNone/>
              <a:tabLst>
                <a:tab pos="447675" algn="l"/>
              </a:tabLst>
            </a:pPr>
            <a:r>
              <a:rPr lang="fr-BE" sz="4800" dirty="0"/>
              <a:t>Art. 14. Le programme CLE couvre, en fonction des besoins locaux, une ou plusieurs des périodes suivantes : 1. le temps avant et après l'école; 2. le mercredi après-midi; 3. le week-end; 4. les congés scolaires. Toutefois, pour obtenir l'agrément, le programme CLE précise les modalités d'accueil prévues pour couvrir en semaine les périodes après l'école jusqu'au moins dix-sept heures trente. </a:t>
            </a:r>
          </a:p>
          <a:p>
            <a:pPr marL="0" lvl="0" indent="0">
              <a:buNone/>
              <a:tabLst>
                <a:tab pos="447675" algn="l"/>
              </a:tabLst>
            </a:pPr>
            <a:endParaRPr lang="fr-BE" sz="4800" dirty="0"/>
          </a:p>
          <a:p>
            <a:pPr marL="0" indent="0">
              <a:buNone/>
            </a:pPr>
            <a:r>
              <a:rPr lang="fr-BE" sz="4800" dirty="0"/>
              <a:t>CHAPITRE III, section 2. - Du contenu du programme CLE </a:t>
            </a:r>
          </a:p>
          <a:p>
            <a:pPr marL="0" indent="0">
              <a:buNone/>
            </a:pPr>
            <a:endParaRPr lang="fr-BE" sz="4800" dirty="0"/>
          </a:p>
          <a:p>
            <a:pPr marL="0" indent="0">
              <a:buNone/>
            </a:pPr>
            <a:r>
              <a:rPr lang="fr-BE" sz="4800" dirty="0"/>
              <a:t>Art. 15. § 1er. Le programme CLE détermine au moins : </a:t>
            </a:r>
          </a:p>
          <a:p>
            <a:pPr lvl="1"/>
            <a:r>
              <a:rPr lang="fr-BE" sz="4800" dirty="0"/>
              <a:t>1. les opérateurs de l'accueil qui participent au programme CLE; </a:t>
            </a:r>
          </a:p>
          <a:p>
            <a:pPr lvl="1"/>
            <a:r>
              <a:rPr lang="fr-BE" sz="4800" dirty="0"/>
              <a:t>2. les besoins d'accueil révélés par l'état des lieux visé à l'article 7, qui ne sont rencontrés par aucun opérateur de l'accueil repris au 1. S'il s'agit de besoins d'accueil en semaine après l'école jusqu'au moins dix-sept heures trente, le programme CLE précise les motifs qui justifient qu'une réponse n'y soit pas apportée; </a:t>
            </a:r>
          </a:p>
          <a:p>
            <a:pPr lvl="1"/>
            <a:r>
              <a:rPr lang="fr-BE" sz="4800" dirty="0"/>
              <a:t>3. les modalités de collaboration entre opérateurs de l'accueil qui participent au programme CLE; </a:t>
            </a:r>
          </a:p>
          <a:p>
            <a:pPr lvl="1"/>
            <a:r>
              <a:rPr lang="fr-BE" sz="4800" dirty="0"/>
              <a:t>4. les modalités d'information aux usagers potentiels sur le programme CLE, et particulièrement en ce qui concerne l'organisation concrète de l'accueil des enfants; </a:t>
            </a:r>
          </a:p>
          <a:p>
            <a:pPr lvl="1"/>
            <a:r>
              <a:rPr lang="fr-BE" sz="4800" dirty="0"/>
              <a:t>5. les modalités de répartition des moyens communaux affectés au programme CLE, ainsi que les montants minima de ceux-ci, et les modalités de répartition des autres moyens publics y attribués hormis les moyens octroyés par la Communauté française. S'il y a mutualisation des participations financières des personnes qui confient les enfants, le programme CLE précise en outre les modalités de répartition des moyens générés par celles-ci, en fonction des activités d'accueil, notamment du nombre d'enfants accueillis et de la durée de l'accueil par opérateur de l'accueil qui participe au programme CLE. § 2. </a:t>
            </a:r>
          </a:p>
          <a:p>
            <a:pPr marL="457200" lvl="1" indent="0">
              <a:buNone/>
            </a:pPr>
            <a:endParaRPr lang="fr-BE" b="1" dirty="0"/>
          </a:p>
        </p:txBody>
      </p:sp>
    </p:spTree>
    <p:extLst>
      <p:ext uri="{BB962C8B-B14F-4D97-AF65-F5344CB8AC3E}">
        <p14:creationId xmlns:p14="http://schemas.microsoft.com/office/powerpoint/2010/main" val="3260847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BE" b="1" dirty="0"/>
            </a:br>
            <a:r>
              <a:rPr lang="fr-BE" sz="4900" dirty="0"/>
              <a:t>Rédaction du programme CLE</a:t>
            </a:r>
            <a:br>
              <a:rPr lang="fr-BE" sz="4900" dirty="0"/>
            </a:br>
            <a:r>
              <a:rPr lang="fr-BE" sz="2200" b="1" dirty="0"/>
              <a:t>Contenus obligatoires des annexes selon le Décret ATL</a:t>
            </a:r>
            <a:br>
              <a:rPr lang="fr-BE" b="1" dirty="0"/>
            </a:br>
            <a:endParaRPr lang="fr-BE" dirty="0"/>
          </a:p>
        </p:txBody>
      </p:sp>
      <p:sp>
        <p:nvSpPr>
          <p:cNvPr id="3" name="Espace réservé du contenu 2"/>
          <p:cNvSpPr>
            <a:spLocks noGrp="1"/>
          </p:cNvSpPr>
          <p:nvPr>
            <p:ph idx="1"/>
          </p:nvPr>
        </p:nvSpPr>
        <p:spPr>
          <a:xfrm>
            <a:off x="457200" y="1600200"/>
            <a:ext cx="8229600" cy="4525963"/>
          </a:xfrm>
        </p:spPr>
        <p:txBody>
          <a:bodyPr>
            <a:normAutofit fontScale="25000" lnSpcReduction="20000"/>
          </a:bodyPr>
          <a:lstStyle/>
          <a:p>
            <a:r>
              <a:rPr lang="fr-BE" sz="4800" dirty="0"/>
              <a:t>Pour chacun des opérateurs de l'accueil visés au § 1er, 1., le programme CLE précise au moins en annexe : </a:t>
            </a:r>
          </a:p>
          <a:p>
            <a:endParaRPr lang="fr-BE" sz="4800" dirty="0"/>
          </a:p>
          <a:p>
            <a:pPr marL="0" indent="0">
              <a:buNone/>
            </a:pPr>
            <a:r>
              <a:rPr lang="fr-BE" sz="4800" dirty="0"/>
              <a:t>1. l'adresse du siège, sa forme juridique, son numéro de compte bancaire et les coordonnées du (de la) responsable du pouvoir organisateur; </a:t>
            </a:r>
          </a:p>
          <a:p>
            <a:pPr marL="0" indent="0">
              <a:buNone/>
            </a:pPr>
            <a:r>
              <a:rPr lang="fr-BE" sz="4800" dirty="0"/>
              <a:t>2. le projet d'accueil; </a:t>
            </a:r>
          </a:p>
          <a:p>
            <a:pPr marL="0" indent="0">
              <a:buNone/>
            </a:pPr>
            <a:r>
              <a:rPr lang="fr-BE" sz="4800" dirty="0"/>
              <a:t>3. les reconnaissances, agréments ou autorisations obtenues par ou en vertu d'une disposition décrétale ou réglementaire de la Communauté française ou l'affiliation à une organisation ou fédération agréée ou reconnue par ou en vertu d'une disposition décrétale ou réglementaire de la Communauté française; </a:t>
            </a:r>
          </a:p>
          <a:p>
            <a:pPr marL="0" indent="0">
              <a:buNone/>
            </a:pPr>
            <a:r>
              <a:rPr lang="fr-BE" sz="4800" dirty="0"/>
              <a:t>4. les lieux où peuvent être accueillis les enfants; </a:t>
            </a:r>
          </a:p>
          <a:p>
            <a:pPr marL="0" indent="0">
              <a:buNone/>
            </a:pPr>
            <a:r>
              <a:rPr lang="fr-BE" sz="4800" dirty="0"/>
              <a:t>5. s'il échet, les modes, en ce compris l'encadrement, et durées prévisibles de déplacements; </a:t>
            </a:r>
          </a:p>
          <a:p>
            <a:pPr marL="0" indent="0">
              <a:buNone/>
            </a:pPr>
            <a:r>
              <a:rPr lang="fr-BE" sz="4800" dirty="0"/>
              <a:t>6. l'offre et les activités d'accueil par lieu et par périodes durant lesquelles les enfants sont accueillis, en y distinguant les activités existantes qui ont déjà fait l'objet du relevé établi par l'état des lieux visé à l'article 7 des nouvelles activités qui sont ou vont, le cas échéant, être organisées pour répondre à tout ou partie des besoins d'accueil révélés par cet état des lieux; </a:t>
            </a:r>
          </a:p>
          <a:p>
            <a:pPr marL="0" indent="0">
              <a:buNone/>
            </a:pPr>
            <a:r>
              <a:rPr lang="fr-BE" sz="4800" dirty="0"/>
              <a:t>7. le taux d'encadrement pratiqué par lieu d'accueil; </a:t>
            </a:r>
          </a:p>
          <a:p>
            <a:pPr marL="0" indent="0">
              <a:buNone/>
            </a:pPr>
            <a:r>
              <a:rPr lang="fr-BE" sz="4800" dirty="0"/>
              <a:t>8. la qualification du personnel par lieu d'accueil; </a:t>
            </a:r>
          </a:p>
          <a:p>
            <a:pPr marL="0" indent="0">
              <a:buNone/>
            </a:pPr>
            <a:r>
              <a:rPr lang="fr-BE" sz="4800" dirty="0"/>
              <a:t>9. les montants des participations financières des personnes qui confient les enfants par activité d'accueil, fixés conformément à l'article 32 et le montant des subventions perçues par l'opérateur de l'accueil pour les activités visées au 6; </a:t>
            </a:r>
          </a:p>
          <a:p>
            <a:pPr marL="0" indent="0">
              <a:buNone/>
            </a:pPr>
            <a:r>
              <a:rPr lang="fr-BE" sz="4800" dirty="0"/>
              <a:t>10. s'il échet, une demande d'agrément en application de l'article 27. Les points 2., 3.,4. et 6. font partie intégrante du programme CLE. Le déplacement qui précède ou qui suit immédiatement les périodes hebdomadaires qui relèvent de l'enseignement et qui vise à conduire les enfants depuis ou vers un lieu d'accueil, à l'exception de celui depuis ou vers le lieu de résidence, ne peut être organisé que sur le territoire de la zone géographique du programme CLE et est encadré de manière adaptée et d'une durée maximale déterminée par le Gouvernement. Toutefois, la personne qui confie l'enfant peut autoriser qu'il soit dérogé à la durée maximale prévue en vertu de l'alinéa 2.</a:t>
            </a:r>
          </a:p>
          <a:p>
            <a:pPr lvl="1"/>
            <a:endParaRPr lang="fr-BE" b="1" dirty="0">
              <a:highlight>
                <a:srgbClr val="FFFF00"/>
              </a:highlight>
            </a:endParaRPr>
          </a:p>
          <a:p>
            <a:pPr marL="457200" lvl="1" indent="0">
              <a:buNone/>
            </a:pPr>
            <a:endParaRPr lang="fr-BE" b="1" dirty="0"/>
          </a:p>
        </p:txBody>
      </p:sp>
    </p:spTree>
    <p:extLst>
      <p:ext uri="{BB962C8B-B14F-4D97-AF65-F5344CB8AC3E}">
        <p14:creationId xmlns:p14="http://schemas.microsoft.com/office/powerpoint/2010/main" val="16909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BE" b="1" dirty="0"/>
            </a:br>
            <a:r>
              <a:rPr lang="fr-BE" sz="4900" dirty="0"/>
              <a:t>Rédaction du programme CLE</a:t>
            </a:r>
            <a:br>
              <a:rPr lang="fr-BE" sz="4900" dirty="0"/>
            </a:br>
            <a:r>
              <a:rPr lang="fr-BE" dirty="0"/>
              <a:t>Table des matières</a:t>
            </a:r>
            <a:br>
              <a:rPr lang="fr-BE" b="1" dirty="0"/>
            </a:br>
            <a:endParaRPr lang="fr-BE" dirty="0"/>
          </a:p>
        </p:txBody>
      </p:sp>
      <p:sp>
        <p:nvSpPr>
          <p:cNvPr id="3" name="Espace réservé du contenu 2"/>
          <p:cNvSpPr>
            <a:spLocks noGrp="1"/>
          </p:cNvSpPr>
          <p:nvPr>
            <p:ph idx="1"/>
          </p:nvPr>
        </p:nvSpPr>
        <p:spPr/>
        <p:txBody>
          <a:bodyPr>
            <a:normAutofit fontScale="47500" lnSpcReduction="20000"/>
          </a:bodyPr>
          <a:lstStyle/>
          <a:p>
            <a:pPr marL="0" lvl="0" indent="0">
              <a:buNone/>
            </a:pPr>
            <a:r>
              <a:rPr lang="fr-BE" b="1" dirty="0"/>
              <a:t>Partie générale (informations globales et communes aux opérateurs)</a:t>
            </a:r>
          </a:p>
          <a:p>
            <a:pPr marL="0" lvl="0" indent="0">
              <a:buNone/>
            </a:pPr>
            <a:endParaRPr lang="fr-BE" sz="2400" dirty="0"/>
          </a:p>
          <a:p>
            <a:pPr marL="88900" lvl="0" indent="-76200"/>
            <a:r>
              <a:rPr lang="fr-BE" sz="3600" u="sng" dirty="0">
                <a:solidFill>
                  <a:srgbClr val="000E10"/>
                </a:solidFill>
                <a:hlinkClick r:id="rId2" action="ppaction://hlinkfile">
                  <a:extLst>
                    <a:ext uri="{A12FA001-AC4F-418D-AE19-62706E023703}">
                      <ahyp:hlinkClr xmlns:ahyp="http://schemas.microsoft.com/office/drawing/2018/hyperlinkcolor" val="tx"/>
                    </a:ext>
                  </a:extLst>
                </a:hlinkClick>
              </a:rPr>
              <a:t> Introduction</a:t>
            </a:r>
            <a:r>
              <a:rPr lang="fr-BE" sz="3600" dirty="0"/>
              <a:t> </a:t>
            </a:r>
            <a:r>
              <a:rPr lang="fr-BE" sz="2500" dirty="0"/>
              <a:t>(vocabulaire/terminologie/historique/contexte/méthodologie </a:t>
            </a:r>
            <a:r>
              <a:rPr lang="fr-BE" sz="2500" dirty="0">
                <a:sym typeface="Wingdings" panose="05000000000000000000" pitchFamily="2" charset="2"/>
              </a:rPr>
              <a:t></a:t>
            </a:r>
            <a:r>
              <a:rPr lang="fr-BE" sz="2500" dirty="0"/>
              <a:t>modalités de collaboration, modalités d'information, modalités de répartition des moyens communaux)</a:t>
            </a:r>
          </a:p>
          <a:p>
            <a:pPr marL="12700" lvl="0" indent="0">
              <a:buNone/>
            </a:pPr>
            <a:endParaRPr lang="fr-BE" sz="900" dirty="0"/>
          </a:p>
          <a:p>
            <a:pPr marL="88900" lvl="0" indent="-76200"/>
            <a:r>
              <a:rPr lang="fr-BE" u="sng" dirty="0">
                <a:solidFill>
                  <a:srgbClr val="000E10"/>
                </a:solidFill>
                <a:hlinkClick r:id="rId3" action="ppaction://hlinkfile">
                  <a:extLst>
                    <a:ext uri="{A12FA001-AC4F-418D-AE19-62706E023703}">
                      <ahyp:hlinkClr xmlns:ahyp="http://schemas.microsoft.com/office/drawing/2018/hyperlinkcolor" val="tx"/>
                    </a:ext>
                  </a:extLst>
                </a:hlinkClick>
              </a:rPr>
              <a:t> </a:t>
            </a:r>
            <a:r>
              <a:rPr lang="fr-BE" sz="3600" u="sng" dirty="0">
                <a:solidFill>
                  <a:srgbClr val="000E10"/>
                </a:solidFill>
                <a:hlinkClick r:id="rId3" action="ppaction://hlinkfile">
                  <a:extLst>
                    <a:ext uri="{A12FA001-AC4F-418D-AE19-62706E023703}">
                      <ahyp:hlinkClr xmlns:ahyp="http://schemas.microsoft.com/office/drawing/2018/hyperlinkcolor" val="tx"/>
                    </a:ext>
                  </a:extLst>
                </a:hlinkClick>
              </a:rPr>
              <a:t>Relevé de l’offre d’accueil existante </a:t>
            </a:r>
            <a:r>
              <a:rPr lang="fr-BE" sz="3600" u="sng" dirty="0" err="1">
                <a:solidFill>
                  <a:srgbClr val="000E10"/>
                </a:solidFill>
                <a:hlinkClick r:id="rId3" action="ppaction://hlinkfile">
                  <a:extLst>
                    <a:ext uri="{A12FA001-AC4F-418D-AE19-62706E023703}">
                      <ahyp:hlinkClr xmlns:ahyp="http://schemas.microsoft.com/office/drawing/2018/hyperlinkcolor" val="tx"/>
                    </a:ext>
                  </a:extLst>
                </a:hlinkClick>
              </a:rPr>
              <a:t>EdL</a:t>
            </a:r>
            <a:r>
              <a:rPr lang="fr-BE" sz="3600" u="sng" dirty="0">
                <a:solidFill>
                  <a:srgbClr val="000E10"/>
                </a:solidFill>
                <a:hlinkClick r:id="rId3" action="ppaction://hlinkfile">
                  <a:extLst>
                    <a:ext uri="{A12FA001-AC4F-418D-AE19-62706E023703}">
                      <ahyp:hlinkClr xmlns:ahyp="http://schemas.microsoft.com/office/drawing/2018/hyperlinkcolor" val="tx"/>
                    </a:ext>
                  </a:extLst>
                </a:hlinkClick>
              </a:rPr>
              <a:t> 2020</a:t>
            </a:r>
            <a:r>
              <a:rPr lang="fr-BE" sz="3600" dirty="0">
                <a:solidFill>
                  <a:srgbClr val="000E10"/>
                </a:solidFill>
              </a:rPr>
              <a:t> </a:t>
            </a:r>
            <a:r>
              <a:rPr lang="fr-BE" sz="2500" dirty="0"/>
              <a:t>(AES, mouvement de jeunesse, lors des vacances, après l’école, activités ponctuelles) </a:t>
            </a:r>
            <a:r>
              <a:rPr lang="fr-BE" sz="2500" dirty="0">
                <a:sym typeface="Wingdings" panose="05000000000000000000" pitchFamily="2" charset="2"/>
              </a:rPr>
              <a:t></a:t>
            </a:r>
            <a:r>
              <a:rPr lang="fr-BE" sz="2500" dirty="0"/>
              <a:t> opérateurs identifiés</a:t>
            </a:r>
          </a:p>
          <a:p>
            <a:pPr marL="88900" lvl="0" indent="-76200"/>
            <a:endParaRPr lang="fr-BE" sz="900" dirty="0"/>
          </a:p>
          <a:p>
            <a:pPr marL="88900" lvl="0" indent="-76200"/>
            <a:r>
              <a:rPr lang="fr-BE" u="sng" dirty="0">
                <a:solidFill>
                  <a:srgbClr val="000E10"/>
                </a:solidFill>
                <a:hlinkClick r:id="rId4" action="ppaction://hlinkfile">
                  <a:extLst>
                    <a:ext uri="{A12FA001-AC4F-418D-AE19-62706E023703}">
                      <ahyp:hlinkClr xmlns:ahyp="http://schemas.microsoft.com/office/drawing/2018/hyperlinkcolor" val="tx"/>
                    </a:ext>
                  </a:extLst>
                </a:hlinkClick>
              </a:rPr>
              <a:t> </a:t>
            </a:r>
            <a:r>
              <a:rPr lang="fr-BE" sz="3600" u="sng" dirty="0">
                <a:solidFill>
                  <a:srgbClr val="000E10"/>
                </a:solidFill>
                <a:hlinkClick r:id="rId4" action="ppaction://hlinkfile">
                  <a:extLst>
                    <a:ext uri="{A12FA001-AC4F-418D-AE19-62706E023703}">
                      <ahyp:hlinkClr xmlns:ahyp="http://schemas.microsoft.com/office/drawing/2018/hyperlinkcolor" val="tx"/>
                    </a:ext>
                  </a:extLst>
                </a:hlinkClick>
              </a:rPr>
              <a:t>Analyse des besoins</a:t>
            </a:r>
            <a:r>
              <a:rPr lang="fr-BE" sz="3600" dirty="0">
                <a:solidFill>
                  <a:srgbClr val="000E10"/>
                </a:solidFill>
              </a:rPr>
              <a:t> </a:t>
            </a:r>
            <a:r>
              <a:rPr lang="fr-BE" sz="2500" dirty="0"/>
              <a:t>(professionnels, parents, enfants + comparaison avec CLE antérieur + résumé) </a:t>
            </a:r>
            <a:r>
              <a:rPr lang="fr-BE" sz="2500" dirty="0">
                <a:sym typeface="Wingdings" panose="05000000000000000000" pitchFamily="2" charset="2"/>
              </a:rPr>
              <a:t></a:t>
            </a:r>
            <a:r>
              <a:rPr lang="fr-BE" sz="2500" dirty="0"/>
              <a:t> besoins d'accueil relevés lors de l'Etat des lieux</a:t>
            </a:r>
          </a:p>
          <a:p>
            <a:pPr marL="88900" lvl="0" indent="-76200"/>
            <a:endParaRPr lang="fr-BE" sz="1100" dirty="0"/>
          </a:p>
          <a:p>
            <a:pPr marL="88900" lvl="0" indent="-76200"/>
            <a:r>
              <a:rPr lang="fr-BE" u="sng" dirty="0">
                <a:solidFill>
                  <a:srgbClr val="000E10"/>
                </a:solidFill>
                <a:hlinkClick r:id="rId5" action="ppaction://hlinkfile">
                  <a:extLst>
                    <a:ext uri="{A12FA001-AC4F-418D-AE19-62706E023703}">
                      <ahyp:hlinkClr xmlns:ahyp="http://schemas.microsoft.com/office/drawing/2018/hyperlinkcolor" val="tx"/>
                    </a:ext>
                  </a:extLst>
                </a:hlinkClick>
              </a:rPr>
              <a:t> </a:t>
            </a:r>
            <a:r>
              <a:rPr lang="fr-BE" sz="3600" u="sng" dirty="0">
                <a:solidFill>
                  <a:srgbClr val="000E10"/>
                </a:solidFill>
                <a:hlinkClick r:id="rId5" action="ppaction://hlinkfile">
                  <a:extLst>
                    <a:ext uri="{A12FA001-AC4F-418D-AE19-62706E023703}">
                      <ahyp:hlinkClr xmlns:ahyp="http://schemas.microsoft.com/office/drawing/2018/hyperlinkcolor" val="tx"/>
                    </a:ext>
                  </a:extLst>
                </a:hlinkClick>
              </a:rPr>
              <a:t>Programme CLE 2020</a:t>
            </a:r>
            <a:r>
              <a:rPr lang="fr-BE" sz="3600" dirty="0">
                <a:solidFill>
                  <a:srgbClr val="000E10"/>
                </a:solidFill>
              </a:rPr>
              <a:t>-2025 </a:t>
            </a:r>
            <a:endParaRPr lang="fr-BE" sz="3600" dirty="0">
              <a:solidFill>
                <a:srgbClr val="000E10"/>
              </a:solidFill>
              <a:sym typeface="Wingdings" panose="05000000000000000000" pitchFamily="2" charset="2"/>
            </a:endParaRPr>
          </a:p>
          <a:p>
            <a:pPr marL="488950" lvl="1" indent="-76200"/>
            <a:r>
              <a:rPr lang="fr-BE" sz="2500" dirty="0">
                <a:solidFill>
                  <a:srgbClr val="FF0000"/>
                </a:solidFill>
              </a:rPr>
              <a:t>objectifs généraux relevés par l’analyse des besoins et réponses apportées par le programme CLE</a:t>
            </a:r>
          </a:p>
          <a:p>
            <a:pPr marL="488950" lvl="1" indent="-76200"/>
            <a:r>
              <a:rPr lang="fr-FR" sz="2500" dirty="0">
                <a:solidFill>
                  <a:srgbClr val="FF0000"/>
                </a:solidFill>
              </a:rPr>
              <a:t>F</a:t>
            </a:r>
            <a:r>
              <a:rPr lang="fr-BE" sz="2500" dirty="0" err="1">
                <a:solidFill>
                  <a:srgbClr val="FF0000"/>
                </a:solidFill>
              </a:rPr>
              <a:t>iches</a:t>
            </a:r>
            <a:r>
              <a:rPr lang="fr-BE" sz="2500" dirty="0">
                <a:solidFill>
                  <a:srgbClr val="FF0000"/>
                </a:solidFill>
              </a:rPr>
              <a:t>-Actions des projets à réaliser</a:t>
            </a:r>
          </a:p>
          <a:p>
            <a:pPr marL="488950" lvl="1" indent="-76200"/>
            <a:endParaRPr lang="fr-BE" sz="1100" dirty="0">
              <a:solidFill>
                <a:srgbClr val="FF0000"/>
              </a:solidFill>
            </a:endParaRPr>
          </a:p>
          <a:p>
            <a:pPr marL="12700" lvl="1" indent="0">
              <a:buNone/>
            </a:pPr>
            <a:r>
              <a:rPr lang="fr-BE" sz="2500" dirty="0">
                <a:solidFill>
                  <a:srgbClr val="000E10"/>
                </a:solidFill>
                <a:hlinkClick r:id="rId6" action="ppaction://hlinkfile">
                  <a:extLst>
                    <a:ext uri="{A12FA001-AC4F-418D-AE19-62706E023703}">
                      <ahyp:hlinkClr xmlns:ahyp="http://schemas.microsoft.com/office/drawing/2018/hyperlinkcolor" val="tx"/>
                    </a:ext>
                  </a:extLst>
                </a:hlinkClick>
              </a:rPr>
              <a:t>Structurée comme suit :</a:t>
            </a:r>
          </a:p>
          <a:p>
            <a:pPr marL="12700" lvl="1" indent="0">
              <a:buNone/>
            </a:pPr>
            <a:r>
              <a:rPr lang="fr-BE" sz="3600" dirty="0">
                <a:solidFill>
                  <a:srgbClr val="000E10"/>
                </a:solidFill>
                <a:hlinkClick r:id="rId6" action="ppaction://hlinkfile">
                  <a:extLst>
                    <a:ext uri="{A12FA001-AC4F-418D-AE19-62706E023703}">
                      <ahyp:hlinkClr xmlns:ahyp="http://schemas.microsoft.com/office/drawing/2018/hyperlinkcolor" val="tx"/>
                    </a:ext>
                  </a:extLst>
                </a:hlinkClick>
              </a:rPr>
              <a:t>-Continuité</a:t>
            </a:r>
            <a:r>
              <a:rPr lang="fr-BE" sz="3600" dirty="0">
                <a:solidFill>
                  <a:srgbClr val="000E10"/>
                </a:solidFill>
              </a:rPr>
              <a:t> </a:t>
            </a:r>
            <a:r>
              <a:rPr lang="fr-BE" sz="2500" dirty="0"/>
              <a:t>(ce qui existe déjà)</a:t>
            </a:r>
          </a:p>
          <a:p>
            <a:pPr marL="88900" lvl="0" indent="-76200"/>
            <a:r>
              <a:rPr lang="fr-BE" sz="2500" dirty="0"/>
              <a:t>AES dans toutes les écoles</a:t>
            </a:r>
          </a:p>
          <a:p>
            <a:pPr marL="88900" lvl="0" indent="-76200"/>
            <a:r>
              <a:rPr lang="fr-BE" sz="2500" dirty="0"/>
              <a:t>Collaboration entre opérateurs d'accueil</a:t>
            </a:r>
          </a:p>
          <a:p>
            <a:pPr marL="88900" lvl="0" indent="-76200"/>
            <a:endParaRPr lang="fr-BE" sz="1100" dirty="0"/>
          </a:p>
          <a:p>
            <a:pPr marL="12700" lvl="0" indent="0">
              <a:buNone/>
            </a:pPr>
            <a:r>
              <a:rPr lang="fr-BE" sz="3600" dirty="0">
                <a:solidFill>
                  <a:srgbClr val="000E10"/>
                </a:solidFill>
              </a:rPr>
              <a:t>- </a:t>
            </a:r>
            <a:r>
              <a:rPr lang="fr-BE" sz="3600" u="sng" dirty="0">
                <a:solidFill>
                  <a:srgbClr val="000E10"/>
                </a:solidFill>
              </a:rPr>
              <a:t>Diversification</a:t>
            </a:r>
          </a:p>
          <a:p>
            <a:pPr marL="88900" lvl="2" indent="-63500"/>
            <a:r>
              <a:rPr lang="fr-BE" sz="2500" dirty="0"/>
              <a:t>Ce qui n'a pu être réalisé et qui sera prioritaire (plan d’action 2020-2021)</a:t>
            </a:r>
          </a:p>
          <a:p>
            <a:pPr marL="88900" lvl="2" indent="-63500"/>
            <a:r>
              <a:rPr lang="fr-FR" sz="2500" dirty="0"/>
              <a:t>L</a:t>
            </a:r>
            <a:r>
              <a:rPr lang="fr-BE" sz="2500" dirty="0"/>
              <a:t>es </a:t>
            </a:r>
            <a:r>
              <a:rPr lang="fr-BE" sz="2500" dirty="0">
                <a:solidFill>
                  <a:srgbClr val="FF0000"/>
                </a:solidFill>
              </a:rPr>
              <a:t>fiches-actions écrites par la CCA le 21/09/2020 et 05/10/2020 </a:t>
            </a:r>
            <a:r>
              <a:rPr lang="fr-BE" sz="2500" dirty="0"/>
              <a:t>(</a:t>
            </a:r>
            <a:r>
              <a:rPr lang="fr-BE" dirty="0"/>
              <a:t>rédaction en lien avec le PST)</a:t>
            </a:r>
            <a:r>
              <a:rPr lang="fr-BE" sz="800" b="1" dirty="0"/>
              <a:t> </a:t>
            </a:r>
            <a:endParaRPr lang="fr-BE" sz="4800" dirty="0"/>
          </a:p>
        </p:txBody>
      </p:sp>
    </p:spTree>
    <p:extLst>
      <p:ext uri="{BB962C8B-B14F-4D97-AF65-F5344CB8AC3E}">
        <p14:creationId xmlns:p14="http://schemas.microsoft.com/office/powerpoint/2010/main" val="373015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BE" b="1" dirty="0"/>
            </a:br>
            <a:r>
              <a:rPr lang="fr-BE" sz="4900" dirty="0"/>
              <a:t>Rédaction du programme CLE</a:t>
            </a:r>
            <a:br>
              <a:rPr lang="fr-BE" sz="4900" dirty="0"/>
            </a:br>
            <a:r>
              <a:rPr lang="fr-BE" dirty="0"/>
              <a:t>Tables des matières</a:t>
            </a:r>
            <a:br>
              <a:rPr lang="fr-BE" b="1" dirty="0"/>
            </a:br>
            <a:endParaRPr lang="fr-BE" dirty="0"/>
          </a:p>
        </p:txBody>
      </p:sp>
      <p:sp>
        <p:nvSpPr>
          <p:cNvPr id="3" name="Espace réservé du contenu 2"/>
          <p:cNvSpPr>
            <a:spLocks noGrp="1"/>
          </p:cNvSpPr>
          <p:nvPr>
            <p:ph idx="1"/>
          </p:nvPr>
        </p:nvSpPr>
        <p:spPr/>
        <p:txBody>
          <a:bodyPr>
            <a:normAutofit fontScale="40000" lnSpcReduction="20000"/>
          </a:bodyPr>
          <a:lstStyle/>
          <a:p>
            <a:r>
              <a:rPr lang="fr-BE" sz="800" b="1" dirty="0"/>
              <a:t> </a:t>
            </a:r>
            <a:endParaRPr lang="fr-BE" sz="4800" dirty="0"/>
          </a:p>
          <a:p>
            <a:r>
              <a:rPr lang="fr-BE" sz="800" b="1" dirty="0"/>
              <a:t> </a:t>
            </a:r>
            <a:endParaRPr lang="fr-BE" sz="4800" dirty="0"/>
          </a:p>
          <a:p>
            <a:pPr marL="0" lvl="0" indent="0">
              <a:buNone/>
            </a:pPr>
            <a:r>
              <a:rPr lang="fr-BE" b="1" dirty="0"/>
              <a:t>Partie annexe (informations propres à chaque opérateur)</a:t>
            </a:r>
          </a:p>
          <a:p>
            <a:pPr marL="0" lvl="0" indent="0">
              <a:buNone/>
            </a:pPr>
            <a:endParaRPr lang="fr-BE" sz="2400" dirty="0"/>
          </a:p>
          <a:p>
            <a:pPr marL="76200" indent="-76200"/>
            <a:r>
              <a:rPr lang="fr-BE" dirty="0"/>
              <a:t>Opérateurs d’accueil (déclarés, agréés, subventionnés par CLE) </a:t>
            </a:r>
            <a:endParaRPr lang="fr-BE" i="1" dirty="0"/>
          </a:p>
          <a:p>
            <a:pPr marL="76200" indent="-76200"/>
            <a:r>
              <a:rPr lang="fr-BE" dirty="0"/>
              <a:t>Projet d’accueil </a:t>
            </a:r>
          </a:p>
          <a:p>
            <a:pPr marL="76200" indent="-76200"/>
            <a:r>
              <a:rPr lang="fr-BE" dirty="0"/>
              <a:t>Règlement d’ordre intérieur </a:t>
            </a:r>
          </a:p>
          <a:p>
            <a:pPr marL="76200" indent="-76200"/>
            <a:r>
              <a:rPr lang="fr-BE" dirty="0"/>
              <a:t>Tableau de synthèse </a:t>
            </a:r>
          </a:p>
          <a:p>
            <a:pPr marL="76200" indent="-76200"/>
            <a:r>
              <a:rPr lang="fr-BE" dirty="0"/>
              <a:t>Tableau de formation </a:t>
            </a:r>
          </a:p>
          <a:p>
            <a:pPr marL="0" indent="0">
              <a:buNone/>
            </a:pPr>
            <a:r>
              <a:rPr lang="fr-BE" dirty="0"/>
              <a:t> </a:t>
            </a:r>
          </a:p>
          <a:p>
            <a:pPr marL="0" lvl="0" indent="0">
              <a:buNone/>
            </a:pPr>
            <a:r>
              <a:rPr lang="fr-BE" b="1" dirty="0"/>
              <a:t>Partie annexe (information relative à l’élaboration du programme CLE)</a:t>
            </a:r>
          </a:p>
          <a:p>
            <a:pPr marL="0" lvl="0" indent="0">
              <a:buNone/>
            </a:pPr>
            <a:endParaRPr lang="fr-BE" sz="2400" dirty="0"/>
          </a:p>
          <a:p>
            <a:pPr marL="88900" indent="-76200">
              <a:tabLst>
                <a:tab pos="88900" algn="l"/>
              </a:tabLst>
            </a:pPr>
            <a:r>
              <a:rPr lang="fr-BE" dirty="0"/>
              <a:t>Contenus de l’état des lieux (documents </a:t>
            </a:r>
            <a:r>
              <a:rPr lang="fr-BE" dirty="0" err="1"/>
              <a:t>Etnic</a:t>
            </a:r>
            <a:r>
              <a:rPr lang="fr-BE" dirty="0"/>
              <a:t>)</a:t>
            </a:r>
          </a:p>
          <a:p>
            <a:pPr marL="88900" indent="-76200">
              <a:tabLst>
                <a:tab pos="88900" algn="l"/>
              </a:tabLst>
            </a:pPr>
            <a:r>
              <a:rPr lang="fr-BE" dirty="0"/>
              <a:t>Contenus de l’analyse des besoins (documents bruts et traités) : </a:t>
            </a:r>
          </a:p>
          <a:p>
            <a:pPr marL="539750" indent="-114300"/>
            <a:r>
              <a:rPr lang="fr-BE" dirty="0"/>
              <a:t>30 pages avis des enfants / 17 pages avis professionnels / 14 pages avis parents</a:t>
            </a:r>
          </a:p>
          <a:p>
            <a:pPr marL="88900" indent="-76200"/>
            <a:r>
              <a:rPr lang="fr-BE" dirty="0"/>
              <a:t>Procès-verbaux de la CCA du 2020.09.07 ; 2020.09.21 et 2020.10.05 avec avis sur l’état des lieux et analyse des besoins et proposition d’un programme CLE 2020-2025</a:t>
            </a:r>
          </a:p>
          <a:p>
            <a:pPr marL="88900" indent="-76200"/>
            <a:r>
              <a:rPr lang="fr-BE" b="1" dirty="0"/>
              <a:t>Note de minorité</a:t>
            </a:r>
            <a:r>
              <a:rPr lang="fr-BE" dirty="0"/>
              <a:t>, paragraphes des PV CCA -2020.09.21 et 2020.10.05 pouvant être associé à une note de minorité</a:t>
            </a:r>
          </a:p>
          <a:p>
            <a:pPr marL="88900" indent="-76200"/>
            <a:r>
              <a:rPr lang="fr-BE" b="1" dirty="0"/>
              <a:t>Motif(s) des refus</a:t>
            </a:r>
            <a:r>
              <a:rPr lang="fr-BE" dirty="0"/>
              <a:t>, explications des raisons de refus du Collège/Conseil communal sur les proposition d’actions de la CCA qui n’ont pu être prises en compte : </a:t>
            </a:r>
          </a:p>
          <a:p>
            <a:pPr marL="88900" indent="-76200"/>
            <a:r>
              <a:rPr lang="fr-BE" dirty="0"/>
              <a:t>Extrait de délibération du Conseil communal approuvant le programme CLE 2020.11.</a:t>
            </a:r>
          </a:p>
          <a:p>
            <a:pPr marL="0" indent="0">
              <a:buNone/>
            </a:pPr>
            <a:endParaRPr lang="fr-BE" dirty="0"/>
          </a:p>
          <a:p>
            <a:pPr marL="0" indent="0">
              <a:buNone/>
            </a:pPr>
            <a:r>
              <a:rPr lang="fr-BE" i="1" dirty="0"/>
              <a:t>Nb: Le CLE 2015 faisait 215 pages.</a:t>
            </a:r>
            <a:endParaRPr lang="fr-BE" dirty="0"/>
          </a:p>
        </p:txBody>
      </p:sp>
    </p:spTree>
    <p:extLst>
      <p:ext uri="{BB962C8B-B14F-4D97-AF65-F5344CB8AC3E}">
        <p14:creationId xmlns:p14="http://schemas.microsoft.com/office/powerpoint/2010/main" val="3585939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BE" b="1" dirty="0"/>
            </a:br>
            <a:r>
              <a:rPr lang="fr-BE" sz="4900" dirty="0"/>
              <a:t>Identification des actions retenues pour le CLE 2020-2025</a:t>
            </a:r>
            <a:br>
              <a:rPr lang="fr-BE" b="1" dirty="0"/>
            </a:br>
            <a:endParaRPr lang="fr-BE" dirty="0"/>
          </a:p>
        </p:txBody>
      </p:sp>
      <p:sp>
        <p:nvSpPr>
          <p:cNvPr id="3" name="Espace réservé du contenu 2"/>
          <p:cNvSpPr>
            <a:spLocks noGrp="1"/>
          </p:cNvSpPr>
          <p:nvPr>
            <p:ph idx="1"/>
          </p:nvPr>
        </p:nvSpPr>
        <p:spPr/>
        <p:txBody>
          <a:bodyPr>
            <a:normAutofit/>
          </a:bodyPr>
          <a:lstStyle/>
          <a:p>
            <a:pPr lvl="0"/>
            <a:endParaRPr lang="fr-BE" b="1" dirty="0"/>
          </a:p>
          <a:p>
            <a:pPr lvl="0"/>
            <a:r>
              <a:rPr lang="fr-BE" dirty="0"/>
              <a:t>Contenus 2020-2021 (Plan d’actions)</a:t>
            </a:r>
          </a:p>
          <a:p>
            <a:pPr marL="0" lvl="0" indent="0">
              <a:buNone/>
            </a:pPr>
            <a:endParaRPr lang="fr-BE" sz="1800" dirty="0"/>
          </a:p>
          <a:p>
            <a:pPr lvl="0"/>
            <a:r>
              <a:rPr lang="fr-BE" dirty="0"/>
              <a:t>Programmation sur 5 ans (fiches-actions)</a:t>
            </a:r>
          </a:p>
          <a:p>
            <a:pPr lvl="0"/>
            <a:endParaRPr lang="fr-BE" dirty="0"/>
          </a:p>
          <a:p>
            <a:r>
              <a:rPr lang="fr-BE" dirty="0"/>
              <a:t>Priorités</a:t>
            </a:r>
          </a:p>
          <a:p>
            <a:pPr lvl="0"/>
            <a:endParaRPr lang="fr-BE" b="1" dirty="0"/>
          </a:p>
          <a:p>
            <a:endParaRPr lang="fr-BE" dirty="0"/>
          </a:p>
        </p:txBody>
      </p:sp>
    </p:spTree>
    <p:extLst>
      <p:ext uri="{BB962C8B-B14F-4D97-AF65-F5344CB8AC3E}">
        <p14:creationId xmlns:p14="http://schemas.microsoft.com/office/powerpoint/2010/main" val="4036187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Agrément des opérateurs ATL</a:t>
            </a:r>
          </a:p>
        </p:txBody>
      </p:sp>
      <p:sp>
        <p:nvSpPr>
          <p:cNvPr id="3" name="Espace réservé du contenu 2"/>
          <p:cNvSpPr>
            <a:spLocks noGrp="1"/>
          </p:cNvSpPr>
          <p:nvPr>
            <p:ph idx="1"/>
          </p:nvPr>
        </p:nvSpPr>
        <p:spPr/>
        <p:txBody>
          <a:bodyPr/>
          <a:lstStyle/>
          <a:p>
            <a:endParaRPr lang="fr-BE" dirty="0"/>
          </a:p>
          <a:p>
            <a:r>
              <a:rPr lang="fr-BE" dirty="0"/>
              <a:t>Méthodologie</a:t>
            </a:r>
          </a:p>
          <a:p>
            <a:r>
              <a:rPr lang="fr-BE" dirty="0"/>
              <a:t>Documents nécessaires (annexes du CLE) :</a:t>
            </a:r>
          </a:p>
          <a:p>
            <a:pPr lvl="1"/>
            <a:r>
              <a:rPr lang="fr-BE" dirty="0"/>
              <a:t>Formation du personnel</a:t>
            </a:r>
          </a:p>
          <a:p>
            <a:pPr lvl="1"/>
            <a:r>
              <a:rPr lang="fr-BE" dirty="0"/>
              <a:t>Projet d’accueil actualisé</a:t>
            </a:r>
          </a:p>
          <a:p>
            <a:r>
              <a:rPr lang="fr-BE" dirty="0"/>
              <a:t>Conditions de subventionnement</a:t>
            </a:r>
          </a:p>
          <a:p>
            <a:pPr marL="0" indent="0">
              <a:buNone/>
            </a:pPr>
            <a:endParaRPr lang="fr-BE" dirty="0"/>
          </a:p>
          <a:p>
            <a:pPr lvl="1"/>
            <a:endParaRPr lang="fr-BE" dirty="0"/>
          </a:p>
          <a:p>
            <a:endParaRPr lang="fr-BE" dirty="0"/>
          </a:p>
        </p:txBody>
      </p:sp>
    </p:spTree>
    <p:extLst>
      <p:ext uri="{BB962C8B-B14F-4D97-AF65-F5344CB8AC3E}">
        <p14:creationId xmlns:p14="http://schemas.microsoft.com/office/powerpoint/2010/main" val="3363561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BE" dirty="0"/>
              <a:t>Déclaration de garde </a:t>
            </a:r>
            <a:br>
              <a:rPr lang="fr-BE" dirty="0"/>
            </a:br>
            <a:r>
              <a:rPr lang="fr-BE" dirty="0"/>
              <a:t>des opérateurs d’accueil</a:t>
            </a:r>
          </a:p>
        </p:txBody>
      </p:sp>
      <p:sp>
        <p:nvSpPr>
          <p:cNvPr id="3" name="Espace réservé du contenu 2"/>
          <p:cNvSpPr>
            <a:spLocks noGrp="1"/>
          </p:cNvSpPr>
          <p:nvPr>
            <p:ph idx="1"/>
          </p:nvPr>
        </p:nvSpPr>
        <p:spPr/>
        <p:txBody>
          <a:bodyPr/>
          <a:lstStyle/>
          <a:p>
            <a:endParaRPr lang="fr-BE" dirty="0"/>
          </a:p>
          <a:p>
            <a:r>
              <a:rPr lang="fr-BE" dirty="0"/>
              <a:t>Objectifs</a:t>
            </a:r>
          </a:p>
          <a:p>
            <a:r>
              <a:rPr lang="fr-BE" dirty="0"/>
              <a:t>Méthodologie</a:t>
            </a:r>
          </a:p>
          <a:p>
            <a:r>
              <a:rPr lang="fr-BE" dirty="0"/>
              <a:t>Rappel des échéances</a:t>
            </a:r>
          </a:p>
          <a:p>
            <a:r>
              <a:rPr lang="fr-BE" dirty="0"/>
              <a:t>Document-type</a:t>
            </a:r>
          </a:p>
        </p:txBody>
      </p:sp>
    </p:spTree>
    <p:extLst>
      <p:ext uri="{BB962C8B-B14F-4D97-AF65-F5344CB8AC3E}">
        <p14:creationId xmlns:p14="http://schemas.microsoft.com/office/powerpoint/2010/main" val="1553658206"/>
      </p:ext>
    </p:extLst>
  </p:cSld>
  <p:clrMapOvr>
    <a:masterClrMapping/>
  </p:clrMapOvr>
</p:sld>
</file>

<file path=ppt/theme/theme1.xml><?xml version="1.0" encoding="utf-8"?>
<a:theme xmlns:a="http://schemas.openxmlformats.org/drawingml/2006/main" name="Thème Office">
  <a:themeElements>
    <a:clrScheme name="Thème ville de Hannut">
      <a:dk1>
        <a:srgbClr val="006778"/>
      </a:dk1>
      <a:lt1>
        <a:sysClr val="window" lastClr="FFFFFF"/>
      </a:lt1>
      <a:dk2>
        <a:srgbClr val="BED600"/>
      </a:dk2>
      <a:lt2>
        <a:srgbClr val="006778"/>
      </a:lt2>
      <a:accent1>
        <a:srgbClr val="006778"/>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1202</TotalTime>
  <Words>1309</Words>
  <Application>Microsoft Office PowerPoint</Application>
  <PresentationFormat>Affichage à l'écran (4:3)</PresentationFormat>
  <Paragraphs>108</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11</vt:i4>
      </vt:variant>
    </vt:vector>
  </HeadingPairs>
  <TitlesOfParts>
    <vt:vector size="16" baseType="lpstr">
      <vt:lpstr>Arial</vt:lpstr>
      <vt:lpstr>Calibri</vt:lpstr>
      <vt:lpstr>Wingdings</vt:lpstr>
      <vt:lpstr>Thème Office</vt:lpstr>
      <vt:lpstr>1_Thème Office</vt:lpstr>
      <vt:lpstr>Présentation PowerPoint</vt:lpstr>
      <vt:lpstr>Ordre du jour</vt:lpstr>
      <vt:lpstr> Rédaction du programme CLE Contenus obligatoires selon le Décret ATL </vt:lpstr>
      <vt:lpstr> Rédaction du programme CLE Contenus obligatoires des annexes selon le Décret ATL </vt:lpstr>
      <vt:lpstr> Rédaction du programme CLE Table des matières </vt:lpstr>
      <vt:lpstr> Rédaction du programme CLE Tables des matières </vt:lpstr>
      <vt:lpstr> Identification des actions retenues pour le CLE 2020-2025 </vt:lpstr>
      <vt:lpstr>Agrément des opérateurs ATL</vt:lpstr>
      <vt:lpstr>Déclaration de garde  des opérateurs d’accueil</vt:lpstr>
      <vt:lpstr>Divers</vt:lpstr>
      <vt:lpstr>Présentation PowerPoint</vt:lpstr>
    </vt:vector>
  </TitlesOfParts>
  <Company>SOCIETE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Administration</dc:creator>
  <cp:lastModifiedBy>Coordination Plateforme ATL</cp:lastModifiedBy>
  <cp:revision>132</cp:revision>
  <cp:lastPrinted>2020-10-05T13:07:13Z</cp:lastPrinted>
  <dcterms:created xsi:type="dcterms:W3CDTF">2013-11-04T08:30:00Z</dcterms:created>
  <dcterms:modified xsi:type="dcterms:W3CDTF">2024-12-03T16:30:58Z</dcterms:modified>
</cp:coreProperties>
</file>