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13" r:id="rId6"/>
    <p:sldId id="312" r:id="rId7"/>
    <p:sldId id="314" r:id="rId8"/>
    <p:sldId id="315" r:id="rId9"/>
    <p:sldId id="319" r:id="rId10"/>
    <p:sldId id="316" r:id="rId11"/>
    <p:sldId id="317" r:id="rId12"/>
    <p:sldId id="318" r:id="rId13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6B70E7-9FC6-4585-8942-489E953DF9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98687DC-19A4-4804-9326-FE0B1929C9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5907F11-95C8-42D5-B00E-545940238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777BA-BBC3-4F2E-B345-93EF6922EE07}" type="datetimeFigureOut">
              <a:rPr lang="fr-BE" smtClean="0"/>
              <a:t>03-12-24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C4EE223-0A7B-4D04-BA7E-57D2D4CFD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3DBFCAA-DB99-492A-B793-88B37F85F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8BBC-63E4-4FCB-9748-0CB2D4D3349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45164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292376-9769-4C9F-B2A3-CE3199CD7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B94ED5B-127C-4EEA-B434-7781BC1FD6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E08E94C-2432-489F-9B97-5208C122C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777BA-BBC3-4F2E-B345-93EF6922EE07}" type="datetimeFigureOut">
              <a:rPr lang="fr-BE" smtClean="0"/>
              <a:t>03-12-24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B2C953B-18B9-48E2-A434-3B0A019C8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DB96DD7-3BC3-42B8-8386-F9C405AE7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8BBC-63E4-4FCB-9748-0CB2D4D3349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59518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03B7986-0184-4DB5-986C-62D9A7E08B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8D7916B-ADD3-4B82-A414-FEB6E65307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23DF8F3-5D43-43FE-B965-D743F636C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777BA-BBC3-4F2E-B345-93EF6922EE07}" type="datetimeFigureOut">
              <a:rPr lang="fr-BE" smtClean="0"/>
              <a:t>03-12-24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FA6A090-834C-4F7B-B6CE-365536F5A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EF75355-C957-4622-B0FE-EE4051626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8BBC-63E4-4FCB-9748-0CB2D4D3349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10656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1A0A01-4583-4F5F-A1B1-29005F9DA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DFFF0C-41D6-4C57-9548-A6B6586BE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7DB21B-2A9D-43DE-8C6F-123C49257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777BA-BBC3-4F2E-B345-93EF6922EE07}" type="datetimeFigureOut">
              <a:rPr lang="fr-BE" smtClean="0"/>
              <a:t>03-12-24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CB18E1-7932-4FEC-80A1-45FCD608C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C312097-6B50-41C7-8C68-CB4BD622D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8BBC-63E4-4FCB-9748-0CB2D4D3349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91535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7F0948-7004-40CA-94E6-1B14E84D7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9C6DDBF-9373-436B-B7FA-C27121F3D3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835BC7-B802-4C15-9B9B-91098F952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777BA-BBC3-4F2E-B345-93EF6922EE07}" type="datetimeFigureOut">
              <a:rPr lang="fr-BE" smtClean="0"/>
              <a:t>03-12-24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EBF18B5-B4C9-4C5E-893F-139C49568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A02EE49-032F-45D5-ACC7-FB8AB6434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8BBC-63E4-4FCB-9748-0CB2D4D3349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52222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D07BDE-B7F2-450A-B74C-0489BF626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F465ACE-F297-46CC-8EEF-6F20609F3F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2BC6DB3-EF20-49C6-B9DD-3B00A53CF8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A24217D-5E44-41CD-8E02-AF1960032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777BA-BBC3-4F2E-B345-93EF6922EE07}" type="datetimeFigureOut">
              <a:rPr lang="fr-BE" smtClean="0"/>
              <a:t>03-12-24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84A1609-37AA-45C7-B8FC-18F3A367A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15705E2-1606-443C-82AA-366E3D074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8BBC-63E4-4FCB-9748-0CB2D4D3349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0670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546294-DEDC-4393-896E-649CE2D3B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A3CAEF6-68F7-4B42-9B8B-AF83F380D7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4744D51-84FB-490B-8822-2BAC19E0A1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D395047-A439-41FD-800E-4EE676DA09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B797C32-73C9-4FB3-BB08-18CF4E93A6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8571EEC-D258-4165-9782-AA6783822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777BA-BBC3-4F2E-B345-93EF6922EE07}" type="datetimeFigureOut">
              <a:rPr lang="fr-BE" smtClean="0"/>
              <a:t>03-12-24</a:t>
            </a:fld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9C1A2F3-5BAB-49A1-A3AF-8787069B7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B498865-B446-4A7B-9A75-FC697EC96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8BBC-63E4-4FCB-9748-0CB2D4D3349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15784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848D60-FA73-4EDD-BDA6-604DCABD7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77B796F-333D-4570-AC0F-20E7E968F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777BA-BBC3-4F2E-B345-93EF6922EE07}" type="datetimeFigureOut">
              <a:rPr lang="fr-BE" smtClean="0"/>
              <a:t>03-12-24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1171D4B-33CD-435D-AF6A-3A0D8B49C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8E91829-FE2E-470C-9ADB-EE6AD2905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8BBC-63E4-4FCB-9748-0CB2D4D3349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90639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65CE1DA-EFD1-4D02-8D0C-CA99F4915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777BA-BBC3-4F2E-B345-93EF6922EE07}" type="datetimeFigureOut">
              <a:rPr lang="fr-BE" smtClean="0"/>
              <a:t>03-12-24</a:t>
            </a:fld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0A3C461-7FCF-4A9A-A24B-E5FC603A3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7AE11BA-AE48-4AFD-8247-9F69606A6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8BBC-63E4-4FCB-9748-0CB2D4D3349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28418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B261A9-C5CA-4141-A375-CC55DD75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35DBF0-39B1-41F1-B736-940251CB8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C44A612-BA7B-4FF7-9784-F51BCA867E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D71167E-CC38-4E5E-B1C0-BD864CD9B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777BA-BBC3-4F2E-B345-93EF6922EE07}" type="datetimeFigureOut">
              <a:rPr lang="fr-BE" smtClean="0"/>
              <a:t>03-12-24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A4B0CAD-8762-4535-85EB-C85441E10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9CD2B76-8A03-4A74-89A3-27F6D27A9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8BBC-63E4-4FCB-9748-0CB2D4D3349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59962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561540-DBC6-4ECA-981F-362101482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342930B-1175-4263-A3F8-AEE55AC4A5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9B28BBE-6A4F-468D-8A0B-D317FACE48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71B1B49-50C6-4248-88DF-0A07EDBC0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777BA-BBC3-4F2E-B345-93EF6922EE07}" type="datetimeFigureOut">
              <a:rPr lang="fr-BE" smtClean="0"/>
              <a:t>03-12-24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0996939-C581-42E9-A3AA-4D7B67207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304519E-44B8-4624-942C-8BE1C26F7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8BBC-63E4-4FCB-9748-0CB2D4D3349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0247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10F28E4-CE91-44FC-975C-17865A65F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932B7ED-1498-4667-8D34-295BD66DC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64B7962-EAB4-4377-8123-5DC507C320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777BA-BBC3-4F2E-B345-93EF6922EE07}" type="datetimeFigureOut">
              <a:rPr lang="fr-BE" smtClean="0"/>
              <a:t>03-12-24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B52CD89-C0F5-4428-BCD0-27A5956C24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65770E0-85E2-41BC-8693-2FC56A0EDE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48BBC-63E4-4FCB-9748-0CB2D4D3349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49204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BA766B-8A31-4F2E-BD57-437BF3CE4C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Regroupement des actions envisagées pour le programme CLE 2020-2025</a:t>
            </a:r>
            <a:endParaRPr lang="fr-BE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F31B6B7-63D5-469B-B3F9-83DDADDA90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73842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fr-FR" dirty="0"/>
              <a:t>D’après les besoins identifiés chez les enfants, parents et professionnels </a:t>
            </a:r>
          </a:p>
          <a:p>
            <a:endParaRPr lang="fr-FR" dirty="0"/>
          </a:p>
          <a:p>
            <a:r>
              <a:rPr lang="fr-FR" dirty="0"/>
              <a:t>Travail sollicité par la CCA le 7 septembre 2020 à la coordination ATL</a:t>
            </a:r>
          </a:p>
          <a:p>
            <a:r>
              <a:rPr lang="fr-FR" dirty="0"/>
              <a:t>En préparation de la CCA du 21 septembre 2020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843579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43CADC-142F-4989-B8CD-E1F78D528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dirty="0"/>
              <a:t>Besoins récurrents* principaux </a:t>
            </a:r>
            <a:br>
              <a:rPr lang="fr-FR" dirty="0"/>
            </a:br>
            <a:r>
              <a:rPr lang="fr-FR" dirty="0"/>
              <a:t>identifiés en 2020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95FFA8F-AE78-4B95-ACCE-3394599EA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dirty="0">
                <a:highlight>
                  <a:srgbClr val="00FFFF"/>
                </a:highlight>
              </a:rPr>
              <a:t>Communiquer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>
                <a:solidFill>
                  <a:schemeClr val="accent6">
                    <a:lumMod val="75000"/>
                  </a:schemeClr>
                </a:solidFill>
                <a:highlight>
                  <a:srgbClr val="C0C0C0"/>
                </a:highlight>
              </a:rPr>
              <a:t>Collaborer / Partenariat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>
                <a:highlight>
                  <a:srgbClr val="FFFF00"/>
                </a:highlight>
              </a:rPr>
              <a:t>Diversifier l’offre d’accueil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>
                <a:highlight>
                  <a:srgbClr val="00FF00"/>
                </a:highlight>
              </a:rPr>
              <a:t>Mettre à disposition des lieux d’accueil  pour les activités et verts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>
                <a:solidFill>
                  <a:srgbClr val="000E10"/>
                </a:solidFill>
                <a:highlight>
                  <a:srgbClr val="FF00FF"/>
                </a:highlight>
              </a:rPr>
              <a:t>Veiller à la qualité d’accueil</a:t>
            </a:r>
          </a:p>
          <a:p>
            <a:pPr marL="514350" indent="-514350">
              <a:buFont typeface="+mj-lt"/>
              <a:buAutoNum type="arabicPeriod"/>
            </a:pPr>
            <a:endParaRPr lang="fr-FR" sz="2000" dirty="0">
              <a:solidFill>
                <a:srgbClr val="000E10"/>
              </a:solidFill>
              <a:highlight>
                <a:srgbClr val="FF00FF"/>
              </a:highlight>
            </a:endParaRP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Continuer les actions mises en œuvre </a:t>
            </a:r>
          </a:p>
          <a:p>
            <a:pPr marL="0" indent="0">
              <a:buNone/>
            </a:pPr>
            <a:r>
              <a:rPr lang="fr-FR" dirty="0"/>
              <a:t>     (AES, EDD, </a:t>
            </a:r>
            <a:r>
              <a:rPr lang="fr-FR" dirty="0" err="1"/>
              <a:t>CdV</a:t>
            </a:r>
            <a:r>
              <a:rPr lang="fr-FR" dirty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fr-FR" dirty="0">
              <a:highlight>
                <a:srgbClr val="00FF00"/>
              </a:highlight>
            </a:endParaRPr>
          </a:p>
          <a:p>
            <a:pPr marL="514350" indent="-514350">
              <a:buFont typeface="+mj-lt"/>
              <a:buAutoNum type="arabicPeriod"/>
            </a:pPr>
            <a:endParaRPr lang="fr-FR" dirty="0">
              <a:highlight>
                <a:srgbClr val="FFFF00"/>
              </a:highlight>
            </a:endParaRPr>
          </a:p>
          <a:p>
            <a:pPr marL="514350" indent="-514350">
              <a:buFont typeface="+mj-lt"/>
              <a:buAutoNum type="arabicPeriod"/>
            </a:pPr>
            <a:endParaRPr lang="fr-FR" dirty="0"/>
          </a:p>
          <a:p>
            <a:pPr marL="514350" indent="-514350">
              <a:buFont typeface="+mj-lt"/>
              <a:buAutoNum type="arabicPeriod"/>
            </a:pPr>
            <a:endParaRPr lang="fr-BE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F40838F-A990-4864-BAE3-1C674BEDD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894E-0CB6-448B-9CA5-2869C36B7726}" type="slidenum">
              <a:rPr lang="fr-BE" smtClean="0"/>
              <a:t>2</a:t>
            </a:fld>
            <a:endParaRPr lang="fr-BE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6FED385-B393-4A17-BFB5-EB84AD09F664}"/>
              </a:ext>
            </a:extLst>
          </p:cNvPr>
          <p:cNvSpPr txBox="1"/>
          <p:nvPr/>
        </p:nvSpPr>
        <p:spPr>
          <a:xfrm>
            <a:off x="838200" y="6176963"/>
            <a:ext cx="10059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* À travers les partenaires consultés (enfant, parent, professionnel)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2809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AF8BE24A-0463-4A1F-B0DF-351602BBA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dirty="0">
                <a:highlight>
                  <a:srgbClr val="00FFFF"/>
                </a:highlight>
              </a:rPr>
              <a:t>Communiquer</a:t>
            </a:r>
            <a:endParaRPr lang="fr-BE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B7EEC8A-725D-424E-A2EB-DD8F7D31172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r-FR" u="sng" dirty="0"/>
              <a:t>Parents </a:t>
            </a:r>
            <a:r>
              <a:rPr lang="fr-FR" dirty="0"/>
              <a:t>:</a:t>
            </a:r>
          </a:p>
          <a:p>
            <a:pPr marL="285750" lvl="1"/>
            <a:r>
              <a:rPr lang="fr-FR" dirty="0"/>
              <a:t>Communiquer à des moments spécifiques, infos sur les offres, sous diverses formes, avec divers contenus (</a:t>
            </a:r>
            <a:r>
              <a:rPr lang="fr-FR" sz="1400" dirty="0"/>
              <a:t>voir fiche</a:t>
            </a:r>
            <a:r>
              <a:rPr lang="fr-FR" dirty="0"/>
              <a:t>)</a:t>
            </a:r>
          </a:p>
          <a:p>
            <a:pPr marL="285750" lvl="1"/>
            <a:r>
              <a:rPr lang="fr-FR" dirty="0"/>
              <a:t>Informer sur le choix des activités des stages</a:t>
            </a:r>
          </a:p>
          <a:p>
            <a:pPr marL="285750" lvl="1"/>
            <a:r>
              <a:rPr lang="fr-FR" dirty="0"/>
              <a:t>Informer sur les lieux verts</a:t>
            </a:r>
          </a:p>
          <a:p>
            <a:r>
              <a:rPr lang="fr-FR" u="sng" dirty="0"/>
              <a:t>Enfants</a:t>
            </a:r>
            <a:r>
              <a:rPr lang="fr-FR" dirty="0"/>
              <a:t> :</a:t>
            </a:r>
          </a:p>
          <a:p>
            <a:pPr marL="285750" lvl="1"/>
            <a:r>
              <a:rPr lang="fr-FR" dirty="0"/>
              <a:t>Recevoir les différentes publicités des différents lieux d’accueil</a:t>
            </a:r>
            <a:endParaRPr lang="fr-BE" dirty="0"/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079DA269-B268-4794-95E5-DB9CAFB0D8C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r-FR" u="sng" dirty="0"/>
              <a:t>Professionnels</a:t>
            </a:r>
            <a:r>
              <a:rPr lang="fr-FR" dirty="0"/>
              <a:t> :</a:t>
            </a:r>
          </a:p>
          <a:p>
            <a:pPr marL="285750" lvl="1"/>
            <a:r>
              <a:rPr lang="fr-FR" dirty="0"/>
              <a:t>Offrir une visibilité des offres des opérateurs d’accueil dont les stages</a:t>
            </a:r>
          </a:p>
          <a:p>
            <a:pPr marL="285750" lvl="1"/>
            <a:r>
              <a:rPr lang="fr-FR" dirty="0"/>
              <a:t>Recevoir l’autorisation de distribuer les publicités des offres d’accueil de tous les opérateurs autorisés par l’One sans restriction</a:t>
            </a:r>
          </a:p>
          <a:p>
            <a:pPr marL="285750" lvl="1"/>
            <a:r>
              <a:rPr lang="fr-FR" dirty="0"/>
              <a:t>Centraliser l’offre d’accueil sur un site</a:t>
            </a:r>
            <a:endParaRPr lang="fr-BE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8CB6296-6D60-4F7B-A157-C40209AE0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894E-0CB6-448B-9CA5-2869C36B7726}" type="slidenum">
              <a:rPr lang="fr-BE" smtClean="0"/>
              <a:t>3</a:t>
            </a:fld>
            <a:endParaRPr lang="fr-BE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B12E13FD-C4BD-4FCC-99E7-8A9E2617CF9D}"/>
              </a:ext>
            </a:extLst>
          </p:cNvPr>
          <p:cNvSpPr txBox="1"/>
          <p:nvPr/>
        </p:nvSpPr>
        <p:spPr>
          <a:xfrm>
            <a:off x="2135560" y="6356350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Extraits de l’analyse des besoins 2020 à partir des questionnaires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460789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AF8BE24A-0463-4A1F-B0DF-351602BBA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dirty="0">
                <a:solidFill>
                  <a:schemeClr val="accent6">
                    <a:lumMod val="75000"/>
                  </a:schemeClr>
                </a:solidFill>
                <a:highlight>
                  <a:srgbClr val="C0C0C0"/>
                </a:highlight>
              </a:rPr>
              <a:t>Collaborer / Partenariat</a:t>
            </a:r>
            <a:endParaRPr lang="fr-BE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B7EEC8A-725D-424E-A2EB-DD8F7D31172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r-FR" u="sng" dirty="0"/>
              <a:t>Parents </a:t>
            </a:r>
            <a:r>
              <a:rPr lang="fr-FR" dirty="0"/>
              <a:t>:</a:t>
            </a:r>
          </a:p>
          <a:p>
            <a:pPr marL="285750" lvl="1"/>
            <a:r>
              <a:rPr lang="fr-FR" dirty="0"/>
              <a:t>Augmenter le choix des activités lors des stages (à la journée)</a:t>
            </a:r>
          </a:p>
          <a:p>
            <a:pPr marL="285750" lvl="1"/>
            <a:r>
              <a:rPr lang="fr-FR" dirty="0"/>
              <a:t>Diminuer la longueur des trajets en bus</a:t>
            </a:r>
          </a:p>
          <a:p>
            <a:r>
              <a:rPr lang="fr-FR" u="sng" dirty="0"/>
              <a:t>Enfants</a:t>
            </a:r>
            <a:r>
              <a:rPr lang="fr-FR" dirty="0"/>
              <a:t> :</a:t>
            </a:r>
          </a:p>
          <a:p>
            <a:pPr marL="285750" lvl="1"/>
            <a:r>
              <a:rPr lang="fr-FR" dirty="0"/>
              <a:t>Augmenter les activités pour les petits</a:t>
            </a:r>
          </a:p>
          <a:p>
            <a:pPr marL="285750" lvl="1"/>
            <a:r>
              <a:rPr lang="fr-FR" dirty="0"/>
              <a:t>Favoriser des plaines de vacances à la journée, résidentiel</a:t>
            </a:r>
          </a:p>
          <a:p>
            <a:pPr marL="285750" lvl="1"/>
            <a:r>
              <a:rPr lang="fr-FR" dirty="0"/>
              <a:t>Augmenter les activités AES</a:t>
            </a:r>
            <a:endParaRPr lang="fr-BE" dirty="0"/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079DA269-B268-4794-95E5-DB9CAFB0D8C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r-FR" u="sng" dirty="0"/>
              <a:t>Professionnels</a:t>
            </a:r>
            <a:r>
              <a:rPr lang="fr-FR" dirty="0"/>
              <a:t> :</a:t>
            </a:r>
          </a:p>
          <a:p>
            <a:pPr marL="285750" lvl="1"/>
            <a:r>
              <a:rPr lang="fr-FR" dirty="0"/>
              <a:t>Se voir entre associations</a:t>
            </a:r>
          </a:p>
          <a:p>
            <a:pPr marL="285750" lvl="1"/>
            <a:r>
              <a:rPr lang="fr-FR" dirty="0"/>
              <a:t>Partager les agendas</a:t>
            </a:r>
          </a:p>
          <a:p>
            <a:pPr marL="266700" lvl="3" indent="0">
              <a:buNone/>
            </a:pPr>
            <a:r>
              <a:rPr lang="fr-FR" dirty="0">
                <a:sym typeface="Wingdings" panose="05000000000000000000" pitchFamily="2" charset="2"/>
              </a:rPr>
              <a:t> Souhait émis en réunion CCA, par mail après le réunion du 7/9/2020</a:t>
            </a:r>
            <a:endParaRPr lang="fr-BE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8CB6296-6D60-4F7B-A157-C40209AE0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894E-0CB6-448B-9CA5-2869C36B7726}" type="slidenum">
              <a:rPr lang="fr-BE" smtClean="0"/>
              <a:t>4</a:t>
            </a:fld>
            <a:endParaRPr lang="fr-BE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75F02471-8AF0-42B7-8E1D-AEA969B0CDB3}"/>
              </a:ext>
            </a:extLst>
          </p:cNvPr>
          <p:cNvSpPr txBox="1"/>
          <p:nvPr/>
        </p:nvSpPr>
        <p:spPr>
          <a:xfrm>
            <a:off x="2135560" y="6356350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Extraits de l’analyse des besoins 2020 à partir des questionnaires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213998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AF8BE24A-0463-4A1F-B0DF-351602BBA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dirty="0">
                <a:highlight>
                  <a:srgbClr val="FFFF00"/>
                </a:highlight>
              </a:rPr>
              <a:t>Diversifier l’offre d’accueil</a:t>
            </a:r>
            <a:endParaRPr lang="fr-BE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B7EEC8A-725D-424E-A2EB-DD8F7D31172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r-FR" u="sng" dirty="0"/>
              <a:t>Parents </a:t>
            </a:r>
            <a:r>
              <a:rPr lang="fr-FR" dirty="0"/>
              <a:t>:</a:t>
            </a:r>
          </a:p>
          <a:p>
            <a:pPr marL="285750" lvl="1"/>
            <a:r>
              <a:rPr lang="fr-FR" dirty="0"/>
              <a:t>Augmenter le choix</a:t>
            </a:r>
          </a:p>
          <a:p>
            <a:pPr marL="285750" lvl="1"/>
            <a:r>
              <a:rPr lang="fr-FR" dirty="0"/>
              <a:t>Tenir compte des enfants à besoins spécifiques, des familles nombreuses</a:t>
            </a:r>
          </a:p>
          <a:p>
            <a:r>
              <a:rPr lang="fr-FR" u="sng" dirty="0"/>
              <a:t>Professionnels</a:t>
            </a:r>
            <a:r>
              <a:rPr lang="fr-FR" dirty="0"/>
              <a:t> :</a:t>
            </a:r>
          </a:p>
          <a:p>
            <a:pPr marL="285750" lvl="1"/>
            <a:r>
              <a:rPr lang="fr-FR" dirty="0"/>
              <a:t>/</a:t>
            </a:r>
            <a:endParaRPr lang="fr-BE" dirty="0"/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079DA269-B268-4794-95E5-DB9CAFB0D8C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r-FR" u="sng" dirty="0"/>
              <a:t>Enfants</a:t>
            </a:r>
            <a:r>
              <a:rPr lang="fr-FR" dirty="0"/>
              <a:t> :</a:t>
            </a:r>
          </a:p>
          <a:p>
            <a:pPr marL="285750" lvl="1"/>
            <a:r>
              <a:rPr lang="fr-FR" dirty="0"/>
              <a:t>Anticiper les difficultés liées aux familles recomposées</a:t>
            </a:r>
          </a:p>
          <a:p>
            <a:pPr marL="285750" lvl="1"/>
            <a:r>
              <a:rPr lang="fr-FR" dirty="0"/>
              <a:t>Résoudre la problématique des listes d’attente (mouvement de jeunesse)</a:t>
            </a:r>
          </a:p>
          <a:p>
            <a:pPr marL="285750" lvl="1"/>
            <a:r>
              <a:rPr lang="fr-FR" dirty="0"/>
              <a:t>Avoir des animations, lieux ludiques (fêtes foraines, parc d’attraction, skate-park, …)</a:t>
            </a:r>
          </a:p>
          <a:p>
            <a:pPr marL="285750" lvl="1"/>
            <a:r>
              <a:rPr lang="fr-FR" dirty="0"/>
              <a:t>Organiser des activités d’un jour (visite, excursion, …)</a:t>
            </a:r>
            <a:endParaRPr lang="fr-BE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8CB6296-6D60-4F7B-A157-C40209AE0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894E-0CB6-448B-9CA5-2869C36B7726}" type="slidenum">
              <a:rPr lang="fr-BE" smtClean="0"/>
              <a:t>5</a:t>
            </a:fld>
            <a:endParaRPr lang="fr-BE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E10D8546-BE3A-4648-9554-CD128516B92F}"/>
              </a:ext>
            </a:extLst>
          </p:cNvPr>
          <p:cNvSpPr txBox="1"/>
          <p:nvPr/>
        </p:nvSpPr>
        <p:spPr>
          <a:xfrm>
            <a:off x="2135560" y="6356350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Extraits de l’analyse des besoins 2020 à partir des questionnaires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252249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AF8BE24A-0463-4A1F-B0DF-351602BBA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dirty="0">
                <a:highlight>
                  <a:srgbClr val="00FF00"/>
                </a:highlight>
              </a:rPr>
              <a:t>Mettre à disposition des lieux d’accueil  pour les activités (</a:t>
            </a:r>
            <a:r>
              <a:rPr lang="fr-FR" sz="2200" dirty="0">
                <a:highlight>
                  <a:srgbClr val="00FF00"/>
                </a:highlight>
              </a:rPr>
              <a:t>accès aux salles communales</a:t>
            </a:r>
            <a:r>
              <a:rPr lang="fr-FR" dirty="0">
                <a:highlight>
                  <a:srgbClr val="00FF00"/>
                </a:highlight>
              </a:rPr>
              <a:t>)</a:t>
            </a:r>
            <a:endParaRPr lang="fr-BE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B7EEC8A-725D-424E-A2EB-DD8F7D31172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r-FR" u="sng" dirty="0"/>
              <a:t>Parents </a:t>
            </a:r>
            <a:r>
              <a:rPr lang="fr-FR" dirty="0"/>
              <a:t>:</a:t>
            </a:r>
          </a:p>
          <a:p>
            <a:pPr marL="285750" lvl="1"/>
            <a:r>
              <a:rPr lang="fr-FR" dirty="0"/>
              <a:t>/</a:t>
            </a:r>
          </a:p>
          <a:p>
            <a:pPr marL="285750" lvl="1"/>
            <a:endParaRPr lang="fr-FR" dirty="0"/>
          </a:p>
          <a:p>
            <a:r>
              <a:rPr lang="fr-FR" u="sng" dirty="0"/>
              <a:t>Enfants</a:t>
            </a:r>
            <a:r>
              <a:rPr lang="fr-FR" dirty="0"/>
              <a:t> :</a:t>
            </a:r>
          </a:p>
          <a:p>
            <a:pPr marL="285750" lvl="1"/>
            <a:r>
              <a:rPr lang="fr-FR" dirty="0"/>
              <a:t>Augmenter la taille des plaines de jeux</a:t>
            </a:r>
            <a:endParaRPr lang="fr-BE" dirty="0"/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079DA269-B268-4794-95E5-DB9CAFB0D8C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r-FR" u="sng" dirty="0"/>
              <a:t>Professionnels</a:t>
            </a:r>
            <a:r>
              <a:rPr lang="fr-FR" dirty="0"/>
              <a:t> :</a:t>
            </a:r>
          </a:p>
          <a:p>
            <a:pPr marL="285750" lvl="1"/>
            <a:r>
              <a:rPr lang="fr-FR" dirty="0"/>
              <a:t>Aménager les espaces intérieurs et extérieurs de la Saline</a:t>
            </a:r>
          </a:p>
          <a:p>
            <a:pPr marL="285750" lvl="1"/>
            <a:r>
              <a:rPr lang="fr-FR" dirty="0"/>
              <a:t>Mettre à disposition des espaces, salles</a:t>
            </a:r>
          </a:p>
          <a:p>
            <a:pPr marL="285750" lvl="1"/>
            <a:r>
              <a:rPr lang="fr-FR" dirty="0"/>
              <a:t>Permettre un accès aux salles communales d’Hannut et des villages</a:t>
            </a:r>
          </a:p>
          <a:p>
            <a:pPr marL="285750" lvl="1"/>
            <a:r>
              <a:rPr lang="fr-FR" dirty="0"/>
              <a:t>Réduire les coûts à un euro symbolique pour l’accès aux salles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8CB6296-6D60-4F7B-A157-C40209AE0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894E-0CB6-448B-9CA5-2869C36B7726}" type="slidenum">
              <a:rPr lang="fr-BE" smtClean="0"/>
              <a:t>6</a:t>
            </a:fld>
            <a:endParaRPr lang="fr-BE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B6D9A4AB-BD26-4BAE-A27E-B4FE39B6978F}"/>
              </a:ext>
            </a:extLst>
          </p:cNvPr>
          <p:cNvSpPr txBox="1"/>
          <p:nvPr/>
        </p:nvSpPr>
        <p:spPr>
          <a:xfrm>
            <a:off x="2135560" y="6356350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Extraits de l’analyse des besoins 2020 à partir des questionnaires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8740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AF8BE24A-0463-4A1F-B0DF-351602BBA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dirty="0">
                <a:highlight>
                  <a:srgbClr val="00FF00"/>
                </a:highlight>
              </a:rPr>
              <a:t>Mettre à disposition </a:t>
            </a:r>
            <a:br>
              <a:rPr lang="fr-FR" dirty="0">
                <a:highlight>
                  <a:srgbClr val="00FF00"/>
                </a:highlight>
              </a:rPr>
            </a:br>
            <a:r>
              <a:rPr lang="fr-FR" dirty="0">
                <a:highlight>
                  <a:srgbClr val="00FF00"/>
                </a:highlight>
              </a:rPr>
              <a:t>des lieux d’accueil verts</a:t>
            </a:r>
            <a:endParaRPr lang="fr-BE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B7EEC8A-725D-424E-A2EB-DD8F7D31172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r-FR" u="sng" dirty="0"/>
              <a:t>Parents </a:t>
            </a:r>
            <a:r>
              <a:rPr lang="fr-FR" dirty="0"/>
              <a:t>:</a:t>
            </a:r>
          </a:p>
          <a:p>
            <a:pPr marL="266700" lvl="1" indent="-257175"/>
            <a:r>
              <a:rPr lang="fr-FR" dirty="0"/>
              <a:t>Être informé des lieux de promenade (cartographie)</a:t>
            </a:r>
          </a:p>
          <a:p>
            <a:pPr marL="266700" lvl="1" indent="-257175"/>
            <a:endParaRPr lang="fr-FR" dirty="0"/>
          </a:p>
          <a:p>
            <a:r>
              <a:rPr lang="fr-FR" u="sng" dirty="0"/>
              <a:t>Enfants</a:t>
            </a:r>
            <a:r>
              <a:rPr lang="fr-FR" dirty="0"/>
              <a:t> :</a:t>
            </a:r>
          </a:p>
          <a:p>
            <a:pPr marL="285750" lvl="1"/>
            <a:r>
              <a:rPr lang="fr-FR" dirty="0"/>
              <a:t>Obtenir un lieu où l’on peut faire du BMX, quad, skate-park, moto, VTT</a:t>
            </a:r>
            <a:endParaRPr lang="fr-BE" dirty="0"/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079DA269-B268-4794-95E5-DB9CAFB0D8C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r-FR" u="sng" dirty="0"/>
              <a:t>Professionnels</a:t>
            </a:r>
            <a:r>
              <a:rPr lang="fr-FR" dirty="0"/>
              <a:t> :</a:t>
            </a:r>
          </a:p>
          <a:p>
            <a:pPr marL="285750" lvl="1"/>
            <a:r>
              <a:rPr lang="fr-FR" dirty="0"/>
              <a:t>Aménager des espaces verts accessibles aux enfants</a:t>
            </a:r>
          </a:p>
          <a:p>
            <a:pPr marL="285750" lvl="1"/>
            <a:r>
              <a:rPr lang="fr-FR" dirty="0"/>
              <a:t>Organiser des activités liées à la nature / l’environnement</a:t>
            </a:r>
            <a:endParaRPr lang="fr-BE" dirty="0"/>
          </a:p>
          <a:p>
            <a:pPr marL="285750" lvl="1"/>
            <a:endParaRPr lang="fr-FR" dirty="0"/>
          </a:p>
          <a:p>
            <a:pPr marL="285750" lvl="1"/>
            <a:endParaRPr lang="fr-BE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8CB6296-6D60-4F7B-A157-C40209AE0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894E-0CB6-448B-9CA5-2869C36B7726}" type="slidenum">
              <a:rPr lang="fr-BE" smtClean="0"/>
              <a:t>7</a:t>
            </a:fld>
            <a:endParaRPr lang="fr-BE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B6D9A4AB-BD26-4BAE-A27E-B4FE39B6978F}"/>
              </a:ext>
            </a:extLst>
          </p:cNvPr>
          <p:cNvSpPr txBox="1"/>
          <p:nvPr/>
        </p:nvSpPr>
        <p:spPr>
          <a:xfrm>
            <a:off x="2135560" y="6356350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Extraits de l’analyse des besoins 2020 à partir des questionnaires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886526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AF8BE24A-0463-4A1F-B0DF-351602BBA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dirty="0">
                <a:solidFill>
                  <a:srgbClr val="000E10"/>
                </a:solidFill>
                <a:highlight>
                  <a:srgbClr val="FF00FF"/>
                </a:highlight>
              </a:rPr>
              <a:t>Veiller à la qualité d’accueil</a:t>
            </a:r>
            <a:endParaRPr lang="fr-BE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B7EEC8A-725D-424E-A2EB-DD8F7D31172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r-FR" u="sng" dirty="0"/>
              <a:t>Parents </a:t>
            </a:r>
            <a:r>
              <a:rPr lang="fr-FR" dirty="0"/>
              <a:t>:</a:t>
            </a:r>
          </a:p>
          <a:p>
            <a:pPr marL="285750" lvl="1"/>
            <a:r>
              <a:rPr lang="fr-FR" dirty="0"/>
              <a:t>Interdire l’annulation des journées pédagogiques</a:t>
            </a:r>
          </a:p>
          <a:p>
            <a:pPr marL="457200" lvl="1" indent="0">
              <a:buNone/>
            </a:pPr>
            <a:endParaRPr lang="fr-FR" dirty="0"/>
          </a:p>
          <a:p>
            <a:r>
              <a:rPr lang="fr-FR" u="sng" dirty="0"/>
              <a:t>Professionnels</a:t>
            </a:r>
            <a:r>
              <a:rPr lang="fr-FR" dirty="0"/>
              <a:t> :</a:t>
            </a:r>
          </a:p>
          <a:p>
            <a:pPr marL="285750" lvl="1"/>
            <a:r>
              <a:rPr lang="fr-FR" dirty="0"/>
              <a:t>/</a:t>
            </a:r>
            <a:endParaRPr lang="fr-BE" dirty="0"/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079DA269-B268-4794-95E5-DB9CAFB0D8C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r-FR" u="sng" dirty="0"/>
              <a:t>Enfants</a:t>
            </a:r>
            <a:r>
              <a:rPr lang="fr-FR" dirty="0"/>
              <a:t> :</a:t>
            </a:r>
          </a:p>
          <a:p>
            <a:pPr marL="285750" lvl="1"/>
            <a:r>
              <a:rPr lang="fr-FR" dirty="0"/>
              <a:t>Vérifier la qualité de l’accueil du matin offerte (choix, activités proposées)</a:t>
            </a:r>
          </a:p>
          <a:p>
            <a:pPr marL="285750" lvl="1"/>
            <a:r>
              <a:rPr lang="fr-FR" dirty="0"/>
              <a:t>Améliorer l’offre d’accueil du mercredi après-midi en tenant compte de l’avis de l’enfant </a:t>
            </a:r>
            <a:endParaRPr lang="fr-BE" dirty="0"/>
          </a:p>
          <a:p>
            <a:endParaRPr lang="fr-BE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8CB6296-6D60-4F7B-A157-C40209AE0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894E-0CB6-448B-9CA5-2869C36B7726}" type="slidenum">
              <a:rPr lang="fr-BE" smtClean="0"/>
              <a:t>8</a:t>
            </a:fld>
            <a:endParaRPr lang="fr-BE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42AD9CF7-3614-4B13-AF7F-946F01031328}"/>
              </a:ext>
            </a:extLst>
          </p:cNvPr>
          <p:cNvSpPr txBox="1"/>
          <p:nvPr/>
        </p:nvSpPr>
        <p:spPr>
          <a:xfrm>
            <a:off x="2135560" y="6356350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Extraits de l’analyse des besoins 2020 à partir des questionnaires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724889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AF8BE24A-0463-4A1F-B0DF-351602BBA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ctr"/>
            <a:r>
              <a:rPr lang="fr-FR" dirty="0"/>
              <a:t>Continuer les actions mises en œuvre </a:t>
            </a:r>
            <a:br>
              <a:rPr lang="fr-FR" dirty="0"/>
            </a:br>
            <a:r>
              <a:rPr lang="fr-FR" dirty="0"/>
              <a:t>     (AES, EDD, </a:t>
            </a:r>
            <a:r>
              <a:rPr lang="fr-FR" dirty="0" err="1"/>
              <a:t>CdV</a:t>
            </a:r>
            <a:r>
              <a:rPr lang="fr-FR" dirty="0"/>
              <a:t>)</a:t>
            </a:r>
            <a:endParaRPr lang="fr-BE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B7EEC8A-725D-424E-A2EB-DD8F7D31172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r-FR" u="sng" dirty="0"/>
              <a:t>Parents </a:t>
            </a:r>
            <a:r>
              <a:rPr lang="fr-FR" dirty="0"/>
              <a:t>:</a:t>
            </a:r>
          </a:p>
          <a:p>
            <a:pPr lvl="1"/>
            <a:r>
              <a:rPr lang="fr-FR" dirty="0"/>
              <a:t>/</a:t>
            </a:r>
          </a:p>
          <a:p>
            <a:r>
              <a:rPr lang="fr-FR" u="sng" dirty="0"/>
              <a:t>Enfants</a:t>
            </a:r>
            <a:r>
              <a:rPr lang="fr-FR" dirty="0"/>
              <a:t> :</a:t>
            </a:r>
          </a:p>
          <a:p>
            <a:pPr lvl="1"/>
            <a:r>
              <a:rPr lang="fr-FR" dirty="0"/>
              <a:t>/</a:t>
            </a:r>
            <a:endParaRPr lang="fr-BE" dirty="0"/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079DA269-B268-4794-95E5-DB9CAFB0D8C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r-FR" u="sng" dirty="0"/>
              <a:t>Professionnels</a:t>
            </a:r>
            <a:r>
              <a:rPr lang="fr-FR" dirty="0"/>
              <a:t> :</a:t>
            </a:r>
          </a:p>
          <a:p>
            <a:pPr marL="628650" lvl="1"/>
            <a:r>
              <a:rPr lang="fr-FR" dirty="0"/>
              <a:t>Actions nommées uniquement par les professionnels</a:t>
            </a:r>
            <a:endParaRPr lang="fr-BE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8CB6296-6D60-4F7B-A157-C40209AE0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894E-0CB6-448B-9CA5-2869C36B7726}" type="slidenum">
              <a:rPr lang="fr-BE" smtClean="0"/>
              <a:t>9</a:t>
            </a:fld>
            <a:endParaRPr lang="fr-BE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B11355B-F830-4B69-BD67-D15248DF646F}"/>
              </a:ext>
            </a:extLst>
          </p:cNvPr>
          <p:cNvSpPr txBox="1"/>
          <p:nvPr/>
        </p:nvSpPr>
        <p:spPr>
          <a:xfrm>
            <a:off x="2135560" y="6356350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Extraits de l’analyse des besoins 2020 à partir des questionnaires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90301686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F8962B50B7324FA74F2F2A2C728D97" ma:contentTypeVersion="0" ma:contentTypeDescription="Crée un document." ma:contentTypeScope="" ma:versionID="131ec871218703560eb572b4d87fb93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3d6ca9f312fcd1c0ab10337cdbdb72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71BBA3F-278D-4335-86BF-08F0694398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CB403E6-7C55-444A-B55A-E7DC066F8C91}">
  <ds:schemaRefs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73D61814-862C-466A-86F9-A54CC7F2756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597</Words>
  <Application>Microsoft Office PowerPoint</Application>
  <PresentationFormat>Grand écran</PresentationFormat>
  <Paragraphs>102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Thème Office</vt:lpstr>
      <vt:lpstr>Regroupement des actions envisagées pour le programme CLE 2020-2025</vt:lpstr>
      <vt:lpstr>Besoins récurrents* principaux  identifiés en 2020</vt:lpstr>
      <vt:lpstr>Communiquer</vt:lpstr>
      <vt:lpstr>Collaborer / Partenariat</vt:lpstr>
      <vt:lpstr>Diversifier l’offre d’accueil</vt:lpstr>
      <vt:lpstr>Mettre à disposition des lieux d’accueil  pour les activités (accès aux salles communales)</vt:lpstr>
      <vt:lpstr>Mettre à disposition  des lieux d’accueil verts</vt:lpstr>
      <vt:lpstr>Veiller à la qualité d’accueil</vt:lpstr>
      <vt:lpstr>Continuer les actions mises en œuvre       (AES, EDD, CdV)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Regroupement des actions envisagées pour le programme CLE 2020-2025</dc:title>
  <dc:creator>Anne-Françoise Lhonnay</dc:creator>
  <cp:lastModifiedBy>Coordination Plateforme ATL</cp:lastModifiedBy>
  <cp:revision>2</cp:revision>
  <dcterms:created xsi:type="dcterms:W3CDTF">2020-09-18T11:34:57Z</dcterms:created>
  <dcterms:modified xsi:type="dcterms:W3CDTF">2024-12-03T16:04:10Z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0x0101002EF8962B50B7324FA74F2F2A2C728D97</vt:lpwstr>
  </property>
</Properties>
</file>