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5" r:id="rId4"/>
    <p:sldId id="259" r:id="rId5"/>
    <p:sldId id="260" r:id="rId6"/>
    <p:sldId id="287" r:id="rId7"/>
    <p:sldId id="293" r:id="rId8"/>
    <p:sldId id="291" r:id="rId9"/>
    <p:sldId id="289" r:id="rId10"/>
    <p:sldId id="288" r:id="rId11"/>
    <p:sldId id="294" r:id="rId12"/>
    <p:sldId id="290" r:id="rId13"/>
    <p:sldId id="275" r:id="rId1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E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029B9-0711-4D83-AFB5-2CA3CA3E73E1}" type="datetimeFigureOut">
              <a:rPr lang="fr-BE" smtClean="0"/>
              <a:t>03-12-24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D4848-A8B7-4605-B0C2-0A2E066D5DA5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7645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17053-5AEB-4B1B-87B7-E39ECA4BE24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5FB14-85F5-4EC4-BBD0-C520600157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6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rgbClr val="006778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BED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rgbClr val="BED600"/>
                </a:solidFill>
              </a:defRPr>
            </a:lvl1pPr>
          </a:lstStyle>
          <a:p>
            <a:fld id="{5739D7E9-3000-42AA-90A3-C28E7287226C}" type="datetimeFigureOut">
              <a:rPr lang="fr-FR" smtClean="0"/>
              <a:pPr/>
              <a:t>03/12/2024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6778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rgbClr val="BED600"/>
                </a:solidFill>
              </a:defRPr>
            </a:lvl1pPr>
          </a:lstStyle>
          <a:p>
            <a:fld id="{7734894E-0CB6-448B-9CA5-2869C36B7726}" type="slidenum">
              <a:rPr lang="fr-BE" smtClean="0"/>
              <a:pPr/>
              <a:t>‹N°›</a:t>
            </a:fld>
            <a:endParaRPr lang="fr-B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0C2F3-CA66-447C-9A9B-C4689872F7DC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B330D-9EA0-4FB2-9F21-3CB2B3D867D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6A320-E43A-4C85-8FA6-EE700AC4123D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C74EC-9A19-4BDA-97E5-58878077CAB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C0326-C32D-4298-9580-0CAB7DD8DD8A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4A680-CA4B-4237-AD33-7C4F1B19198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0830D-CC27-401A-912E-0CD0D7855B2F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B0D23-B163-48FE-A2E6-7561296475D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3A76A-5898-438C-B773-1D1008400AE5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3299A-C3EC-4D99-87BB-2EFE90CA6D2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F0D23-9F49-4E3F-AB1C-5FFAF21C6392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D9F1E-B565-4FB0-A116-864C89FA871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9AB3D-9D6C-4F28-BFE6-4807D03C85E9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F0E38-CCF4-4438-85A8-A42C57EC6C4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43CA9-7987-4C96-8970-6A9C08345DC7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B033F-51B3-4B09-BD50-2053EB6F759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CF947-F5FF-4871-9FA9-E484A60C9686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1E38C-92BE-4C43-85B1-D11010EA4B0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692C-3B39-4F0A-8517-0D19E1D2D39F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684CB-9227-494B-984A-AFDCBE1B725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9D1C-BFF0-41F6-95D5-5031629CD488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E3A16-2B24-4FB4-B9DE-648AB07521A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BE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9D7E9-3000-42AA-90A3-C28E7287226C}" type="datetimeFigureOut">
              <a:rPr lang="fr-FR" smtClean="0"/>
              <a:t>03/12/2024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4894E-0CB6-448B-9CA5-2869C36B7726}" type="slidenum">
              <a:rPr lang="fr-BE" smtClean="0"/>
              <a:t>‹N°›</a:t>
            </a:fld>
            <a:endParaRPr lang="fr-BE"/>
          </a:p>
        </p:txBody>
      </p:sp>
      <p:pic>
        <p:nvPicPr>
          <p:cNvPr id="8" name="Image 7" descr="PowerPointFond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2413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679FF9-9079-4753-9690-A058BA6C228C}" type="datetimeFigureOut">
              <a:rPr lang="fr-BE"/>
              <a:pPr>
                <a:defRPr/>
              </a:pPr>
              <a:t>03-12-24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B490C8-5064-4A37-8502-842FA55A91C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59D6BAD1-ED8F-4F20-B0A0-5D7510997009}"/>
              </a:ext>
            </a:extLst>
          </p:cNvPr>
          <p:cNvSpPr txBox="1">
            <a:spLocks/>
          </p:cNvSpPr>
          <p:nvPr/>
        </p:nvSpPr>
        <p:spPr>
          <a:xfrm>
            <a:off x="457200" y="1700808"/>
            <a:ext cx="8229600" cy="2938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rgbClr val="00677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800" dirty="0"/>
              <a:t>Commission Communale </a:t>
            </a:r>
          </a:p>
          <a:p>
            <a:r>
              <a:rPr lang="fr-BE" sz="4800" dirty="0"/>
              <a:t>de l’Accueil (CCA) n°1</a:t>
            </a:r>
            <a:br>
              <a:rPr lang="fr-BE" sz="4800"/>
            </a:br>
            <a:endParaRPr lang="fr-BE" dirty="0"/>
          </a:p>
          <a:p>
            <a:r>
              <a:rPr lang="fr-BE" dirty="0"/>
              <a:t>7 septembre </a:t>
            </a:r>
            <a:r>
              <a:rPr lang="fr-BE" sz="4300" dirty="0"/>
              <a:t>2020</a:t>
            </a:r>
            <a:br>
              <a:rPr lang="fr-BE" dirty="0"/>
            </a:br>
            <a:endParaRPr lang="fr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5DD02-744E-41E5-814C-52BB8631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11" y="197768"/>
            <a:ext cx="8229600" cy="1143000"/>
          </a:xfrm>
        </p:spPr>
        <p:txBody>
          <a:bodyPr/>
          <a:lstStyle/>
          <a:p>
            <a:r>
              <a:rPr lang="fr-BE" b="1" dirty="0"/>
              <a:t>Programme CLE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994675-831F-4528-9807-9B6EEF7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63" y="1340768"/>
            <a:ext cx="8579296" cy="5112568"/>
          </a:xfrm>
        </p:spPr>
        <p:txBody>
          <a:bodyPr>
            <a:noAutofit/>
          </a:bodyPr>
          <a:lstStyle/>
          <a:p>
            <a:pPr algn="just"/>
            <a:r>
              <a:rPr lang="fr-BE" sz="2700" dirty="0"/>
              <a:t>Proposition de méthodologie (suite)</a:t>
            </a:r>
          </a:p>
          <a:p>
            <a:pPr lvl="1" algn="just"/>
            <a:r>
              <a:rPr lang="fr-BE" sz="1900" dirty="0"/>
              <a:t>Récolte des avis / remarques / questions avant la prochaine réunion afin orienter la discussion vers les points d’attention (conseil de l’One)</a:t>
            </a:r>
          </a:p>
          <a:p>
            <a:pPr lvl="1" algn="just"/>
            <a:r>
              <a:rPr lang="fr-BE" sz="1900" dirty="0"/>
              <a:t>Proposition d’actions concrètes 2020-2025 par le service ATL</a:t>
            </a:r>
          </a:p>
          <a:p>
            <a:pPr marL="457200" lvl="1" indent="0" algn="just">
              <a:buNone/>
            </a:pPr>
            <a:endParaRPr lang="fr-BE" sz="1900" dirty="0"/>
          </a:p>
          <a:p>
            <a:pPr algn="just"/>
            <a:r>
              <a:rPr lang="fr-BE" sz="2700" dirty="0"/>
              <a:t>Eléments à retenir</a:t>
            </a:r>
          </a:p>
          <a:p>
            <a:pPr lvl="1" algn="just"/>
            <a:r>
              <a:rPr lang="fr-BE" sz="1900" dirty="0"/>
              <a:t>Mots récapitulatifs de l’analyse des besoins du secteur</a:t>
            </a:r>
          </a:p>
          <a:p>
            <a:pPr lvl="1"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1856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5DD02-744E-41E5-814C-52BB8631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11" y="197768"/>
            <a:ext cx="8229600" cy="1143000"/>
          </a:xfrm>
        </p:spPr>
        <p:txBody>
          <a:bodyPr/>
          <a:lstStyle/>
          <a:p>
            <a:r>
              <a:rPr lang="fr-BE" b="1" dirty="0"/>
              <a:t>Programme CLE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994675-831F-4528-9807-9B6EEF7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63" y="1340768"/>
            <a:ext cx="8579296" cy="5112568"/>
          </a:xfrm>
        </p:spPr>
        <p:txBody>
          <a:bodyPr>
            <a:noAutofit/>
          </a:bodyPr>
          <a:lstStyle/>
          <a:p>
            <a:pPr algn="just"/>
            <a:r>
              <a:rPr lang="fr-BE" sz="2700" dirty="0"/>
              <a:t>Première actions concrètes à valider (</a:t>
            </a:r>
            <a:r>
              <a:rPr lang="fr-BE" sz="2000" dirty="0"/>
              <a:t>plan d’actions 2020-2021</a:t>
            </a:r>
            <a:r>
              <a:rPr lang="fr-BE" sz="2700" dirty="0"/>
              <a:t>)</a:t>
            </a:r>
          </a:p>
          <a:p>
            <a:pPr lvl="1" algn="just"/>
            <a:r>
              <a:rPr lang="fr-BE" sz="2300" dirty="0"/>
              <a:t>Logo du secteur ATL</a:t>
            </a:r>
          </a:p>
          <a:p>
            <a:pPr lvl="1" algn="just"/>
            <a:r>
              <a:rPr lang="fr-BE" sz="2300" dirty="0"/>
              <a:t>Affiche du secteur ATL</a:t>
            </a:r>
          </a:p>
          <a:p>
            <a:pPr lvl="1" algn="just"/>
            <a:r>
              <a:rPr lang="fr-BE" sz="2300" dirty="0"/>
              <a:t>Communication via le site communal des opérateurs d’accueil</a:t>
            </a:r>
          </a:p>
          <a:p>
            <a:pPr lvl="1" algn="just"/>
            <a:r>
              <a:rPr lang="fr-BE" sz="2300" dirty="0"/>
              <a:t>Communication sur les nouveaux outils grâce à l’outil de communication « latte »</a:t>
            </a:r>
          </a:p>
          <a:p>
            <a:pPr marL="457200" lvl="1" indent="0" algn="just">
              <a:buNone/>
            </a:pPr>
            <a:endParaRPr lang="fr-BE" sz="2300" dirty="0"/>
          </a:p>
          <a:p>
            <a:pPr algn="just"/>
            <a:r>
              <a:rPr lang="fr-BE" sz="2700" dirty="0"/>
              <a:t>Actions du service de 2020 à 2025</a:t>
            </a:r>
            <a:endParaRPr lang="fr-BE" sz="2300" dirty="0"/>
          </a:p>
          <a:p>
            <a:pPr lvl="1" algn="just"/>
            <a:r>
              <a:rPr lang="fr-BE" sz="2300" dirty="0"/>
              <a:t>A définir ensemble lors de la prochaine réunion de CCA</a:t>
            </a:r>
          </a:p>
          <a:p>
            <a:pPr lvl="1"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3129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C7F90C-4CA3-4869-8979-BBD482F4B65A}"/>
              </a:ext>
            </a:extLst>
          </p:cNvPr>
          <p:cNvSpPr txBox="1"/>
          <p:nvPr/>
        </p:nvSpPr>
        <p:spPr>
          <a:xfrm>
            <a:off x="755576" y="1844824"/>
            <a:ext cx="77768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/>
              <a:t>Merci de </a:t>
            </a:r>
            <a:r>
              <a:rPr lang="en-US" sz="4400" b="1" u="sng" dirty="0" err="1"/>
              <a:t>votre</a:t>
            </a:r>
            <a:r>
              <a:rPr lang="en-US" sz="4400" b="1" u="sng" dirty="0"/>
              <a:t> attention.</a:t>
            </a:r>
          </a:p>
          <a:p>
            <a:pPr algn="ctr"/>
            <a:endParaRPr lang="en-US" sz="4400" b="1" u="sng" dirty="0"/>
          </a:p>
          <a:p>
            <a:pPr algn="ctr"/>
            <a:r>
              <a:rPr lang="en-US" sz="4400" b="1" u="sng" dirty="0" err="1"/>
              <a:t>Prochaine</a:t>
            </a:r>
            <a:r>
              <a:rPr lang="en-US" sz="4400" b="1" u="sng" dirty="0"/>
              <a:t> </a:t>
            </a:r>
            <a:r>
              <a:rPr lang="en-US" sz="4400" b="1" u="sng" dirty="0" err="1"/>
              <a:t>réunion</a:t>
            </a:r>
            <a:r>
              <a:rPr lang="en-US" sz="4400" b="1" u="sng" dirty="0"/>
              <a:t> </a:t>
            </a:r>
            <a:r>
              <a:rPr lang="en-US" sz="4400" b="1" u="sng" dirty="0" err="1"/>
              <a:t>prévue</a:t>
            </a:r>
            <a:r>
              <a:rPr lang="en-US" sz="4400" b="1" u="sng" dirty="0"/>
              <a:t> </a:t>
            </a:r>
          </a:p>
          <a:p>
            <a:pPr algn="ctr"/>
            <a:r>
              <a:rPr lang="en-US" sz="4400" b="1" u="sng" dirty="0"/>
              <a:t>Le 21 </a:t>
            </a:r>
            <a:r>
              <a:rPr lang="en-US" sz="4400" b="1" u="sng" dirty="0" err="1"/>
              <a:t>septembre</a:t>
            </a:r>
            <a:r>
              <a:rPr lang="en-US" sz="4400" b="1" u="sng" dirty="0"/>
              <a:t> 2020</a:t>
            </a:r>
            <a:endParaRPr lang="x-none" sz="4400" b="1" u="sng" dirty="0"/>
          </a:p>
        </p:txBody>
      </p:sp>
    </p:spTree>
    <p:extLst>
      <p:ext uri="{BB962C8B-B14F-4D97-AF65-F5344CB8AC3E}">
        <p14:creationId xmlns:p14="http://schemas.microsoft.com/office/powerpoint/2010/main" val="32301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5E8118-91E0-4129-9EDC-B391CB77A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Importance de l’Accueil Temps Libre dans la vie d’un enfant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0FCAA91-E184-4839-A37D-BCB5E1762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556792"/>
            <a:ext cx="7058540" cy="423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6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Ordre du jour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fr-BE" b="1" dirty="0"/>
              <a:t>Etat des lieux (</a:t>
            </a:r>
            <a:r>
              <a:rPr lang="fr-BE" b="1" dirty="0" err="1"/>
              <a:t>EdL</a:t>
            </a:r>
            <a:r>
              <a:rPr lang="fr-BE" b="1" dirty="0"/>
              <a:t>)</a:t>
            </a:r>
          </a:p>
          <a:p>
            <a:pPr lvl="1"/>
            <a:r>
              <a:rPr lang="fr-BE" b="1" dirty="0"/>
              <a:t>Méthodologie</a:t>
            </a:r>
          </a:p>
          <a:p>
            <a:pPr lvl="1"/>
            <a:r>
              <a:rPr lang="fr-BE" b="1" dirty="0"/>
              <a:t>Présentation des résultats **</a:t>
            </a:r>
          </a:p>
          <a:p>
            <a:r>
              <a:rPr lang="fr-BE" b="1" dirty="0"/>
              <a:t>Analyse des besoins</a:t>
            </a:r>
          </a:p>
          <a:p>
            <a:pPr lvl="1"/>
            <a:r>
              <a:rPr lang="fr-BE" b="1" dirty="0"/>
              <a:t>Méthodologie</a:t>
            </a:r>
          </a:p>
          <a:p>
            <a:pPr lvl="1"/>
            <a:r>
              <a:rPr lang="fr-BE" b="1" dirty="0"/>
              <a:t>Présentation des résultats *</a:t>
            </a:r>
          </a:p>
          <a:p>
            <a:r>
              <a:rPr lang="fr-BE" b="1" dirty="0"/>
              <a:t>Programme CLE </a:t>
            </a:r>
            <a:r>
              <a:rPr lang="fr-BE" sz="2600" b="1" dirty="0"/>
              <a:t>(=actions du service de 2020 à 2025</a:t>
            </a:r>
            <a:r>
              <a:rPr lang="fr-BE" b="1" dirty="0"/>
              <a:t>)</a:t>
            </a:r>
          </a:p>
          <a:p>
            <a:pPr lvl="1"/>
            <a:r>
              <a:rPr lang="fr-BE" b="1" dirty="0"/>
              <a:t>Proposition de méthodologie</a:t>
            </a:r>
          </a:p>
          <a:p>
            <a:pPr lvl="1"/>
            <a:r>
              <a:rPr lang="fr-BE" b="1" dirty="0"/>
              <a:t>Première actions concrètes à valider</a:t>
            </a:r>
          </a:p>
          <a:p>
            <a:r>
              <a:rPr lang="fr-BE" b="1" dirty="0"/>
              <a:t>Divers </a:t>
            </a:r>
          </a:p>
          <a:p>
            <a:endParaRPr lang="fr-B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5DD02-744E-41E5-814C-52BB8631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11" y="197768"/>
            <a:ext cx="8229600" cy="1143000"/>
          </a:xfrm>
        </p:spPr>
        <p:txBody>
          <a:bodyPr/>
          <a:lstStyle/>
          <a:p>
            <a:r>
              <a:rPr lang="fr-FR" dirty="0"/>
              <a:t>Etat des lieux (</a:t>
            </a:r>
            <a:r>
              <a:rPr lang="fr-FR" dirty="0" err="1"/>
              <a:t>EdL</a:t>
            </a:r>
            <a:r>
              <a:rPr lang="fr-FR" dirty="0"/>
              <a:t>)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994675-831F-4528-9807-9B6EEF7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63" y="1340768"/>
            <a:ext cx="8579296" cy="5112568"/>
          </a:xfrm>
        </p:spPr>
        <p:txBody>
          <a:bodyPr>
            <a:noAutofit/>
          </a:bodyPr>
          <a:lstStyle/>
          <a:p>
            <a:pPr algn="just"/>
            <a:r>
              <a:rPr lang="fr-BE" sz="2700" dirty="0"/>
              <a:t>Méthodologie</a:t>
            </a:r>
          </a:p>
          <a:p>
            <a:pPr lvl="1" algn="just"/>
            <a:r>
              <a:rPr lang="fr-BE" sz="2300" dirty="0"/>
              <a:t>Envoi et rappel par mail à tous les opérateurs d’accueil</a:t>
            </a:r>
          </a:p>
          <a:p>
            <a:pPr lvl="1" algn="just"/>
            <a:r>
              <a:rPr lang="fr-BE" sz="2300" dirty="0"/>
              <a:t>Encodage et demande de correction (si nécessaire)</a:t>
            </a:r>
            <a:endParaRPr lang="fr-FR" sz="2700" dirty="0"/>
          </a:p>
          <a:p>
            <a:pPr lvl="1" algn="just"/>
            <a:r>
              <a:rPr lang="fr-FR" sz="2400" dirty="0"/>
              <a:t>Contact avec les opérateurs ATL (qui dépendent du Décret)</a:t>
            </a:r>
          </a:p>
          <a:p>
            <a:pPr marL="457200" lvl="1" indent="0" algn="just">
              <a:buNone/>
            </a:pPr>
            <a:endParaRPr lang="fr-FR" sz="2400" dirty="0"/>
          </a:p>
          <a:p>
            <a:pPr lvl="0"/>
            <a:r>
              <a:rPr lang="fr-FR" sz="2400" dirty="0"/>
              <a:t>Présentation des résultats</a:t>
            </a:r>
          </a:p>
          <a:p>
            <a:pPr lvl="1"/>
            <a:r>
              <a:rPr lang="fr-FR" sz="2300" dirty="0"/>
              <a:t>Nombre de page</a:t>
            </a:r>
          </a:p>
          <a:p>
            <a:pPr lvl="1"/>
            <a:r>
              <a:rPr lang="fr-FR" sz="2300" dirty="0"/>
              <a:t>Contenus sollicités</a:t>
            </a:r>
          </a:p>
          <a:p>
            <a:pPr lvl="1"/>
            <a:r>
              <a:rPr lang="fr-FR" sz="2300" dirty="0"/>
              <a:t>Photographie de l’ATL *</a:t>
            </a:r>
            <a:r>
              <a:rPr lang="fr-FR" sz="2300" baseline="30000" dirty="0"/>
              <a:t>1</a:t>
            </a:r>
          </a:p>
          <a:p>
            <a:pPr lvl="1"/>
            <a:endParaRPr lang="fr-FR" sz="2300" dirty="0">
              <a:solidFill>
                <a:schemeClr val="tx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fr-FR" sz="2000" dirty="0">
                <a:solidFill>
                  <a:schemeClr val="tx1">
                    <a:lumMod val="50000"/>
                  </a:schemeClr>
                </a:solidFill>
              </a:rPr>
              <a:t>* = voir Powerpoint spécifique</a:t>
            </a:r>
            <a:endParaRPr lang="fr-BE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3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5DD02-744E-41E5-814C-52BB8631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11" y="197768"/>
            <a:ext cx="8229600" cy="1143000"/>
          </a:xfrm>
        </p:spPr>
        <p:txBody>
          <a:bodyPr>
            <a:normAutofit/>
          </a:bodyPr>
          <a:lstStyle/>
          <a:p>
            <a:r>
              <a:rPr lang="fr-BE" b="1" dirty="0"/>
              <a:t>Analyse</a:t>
            </a:r>
            <a:r>
              <a:rPr lang="fr-BE" sz="4900" b="1" dirty="0"/>
              <a:t> des besoins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994675-831F-4528-9807-9B6EEF7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63" y="1340768"/>
            <a:ext cx="8579296" cy="8568952"/>
          </a:xfrm>
        </p:spPr>
        <p:txBody>
          <a:bodyPr>
            <a:noAutofit/>
          </a:bodyPr>
          <a:lstStyle/>
          <a:p>
            <a:pPr algn="just"/>
            <a:r>
              <a:rPr lang="fr-BE" sz="2700" dirty="0"/>
              <a:t>Définition</a:t>
            </a:r>
          </a:p>
          <a:p>
            <a:pPr lvl="1" algn="just"/>
            <a:r>
              <a:rPr lang="fr-BE" sz="2300" dirty="0"/>
              <a:t>contenu défini par l’One/OEJAJ + avis de la CCA</a:t>
            </a:r>
          </a:p>
          <a:p>
            <a:pPr lvl="1" algn="just"/>
            <a:r>
              <a:rPr lang="fr-BE" sz="2300" dirty="0"/>
              <a:t>questionnaires Enfants / Parents / Professionnels</a:t>
            </a:r>
          </a:p>
          <a:p>
            <a:pPr marL="457200" lvl="1" indent="0" algn="just">
              <a:buNone/>
            </a:pPr>
            <a:endParaRPr lang="fr-BE" sz="2300" dirty="0"/>
          </a:p>
          <a:p>
            <a:pPr algn="just"/>
            <a:r>
              <a:rPr lang="fr-BE" sz="2700" dirty="0"/>
              <a:t>Méthodologie</a:t>
            </a:r>
          </a:p>
          <a:p>
            <a:pPr marL="457200" lvl="1" indent="0" algn="just">
              <a:buNone/>
            </a:pPr>
            <a:r>
              <a:rPr lang="fr-BE" sz="2300" dirty="0"/>
              <a:t>Avant Covid-19</a:t>
            </a:r>
          </a:p>
          <a:p>
            <a:pPr lvl="1" algn="just"/>
            <a:r>
              <a:rPr lang="fr-BE" sz="2300" dirty="0"/>
              <a:t>Rencontre avec les familles lors des primes de naissance 2019 et lors consultations One</a:t>
            </a:r>
          </a:p>
          <a:p>
            <a:pPr lvl="1" algn="just"/>
            <a:r>
              <a:rPr lang="fr-BE" sz="2300" dirty="0"/>
              <a:t>Rencontre et consultation des accueillants extrascolaires</a:t>
            </a:r>
          </a:p>
          <a:p>
            <a:pPr lvl="1" algn="just"/>
            <a:r>
              <a:rPr lang="fr-BE" sz="2300" dirty="0"/>
              <a:t>Réponse aux interpellations des parents par mail / téléphone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8632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5DD02-744E-41E5-814C-52BB8631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11" y="197768"/>
            <a:ext cx="8229600" cy="1143000"/>
          </a:xfrm>
        </p:spPr>
        <p:txBody>
          <a:bodyPr>
            <a:normAutofit/>
          </a:bodyPr>
          <a:lstStyle/>
          <a:p>
            <a:r>
              <a:rPr lang="fr-BE" b="1" dirty="0"/>
              <a:t>Analyse</a:t>
            </a:r>
            <a:r>
              <a:rPr lang="fr-BE" sz="4900" b="1" dirty="0"/>
              <a:t> des besoins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994675-831F-4528-9807-9B6EEF7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63" y="1340768"/>
            <a:ext cx="8579296" cy="8568952"/>
          </a:xfrm>
        </p:spPr>
        <p:txBody>
          <a:bodyPr>
            <a:noAutofit/>
          </a:bodyPr>
          <a:lstStyle/>
          <a:p>
            <a:pPr algn="just"/>
            <a:r>
              <a:rPr lang="fr-BE" sz="2700" dirty="0"/>
              <a:t>Méthodologie</a:t>
            </a:r>
          </a:p>
          <a:p>
            <a:pPr marL="457200" lvl="1" indent="0" algn="just">
              <a:buNone/>
            </a:pPr>
            <a:endParaRPr lang="fr-BE" sz="2300" dirty="0"/>
          </a:p>
          <a:p>
            <a:pPr marL="457200" lvl="1" indent="0" algn="just">
              <a:buNone/>
            </a:pPr>
            <a:r>
              <a:rPr lang="fr-BE" sz="2300" dirty="0"/>
              <a:t>En raison du Covid-19</a:t>
            </a:r>
          </a:p>
          <a:p>
            <a:pPr lvl="1" algn="just"/>
            <a:r>
              <a:rPr lang="fr-BE" sz="2300" dirty="0"/>
              <a:t>et contrairement aux années antérieures: pas de rencontre avec les professionnels / parents, pas d’animation dans les classes</a:t>
            </a:r>
          </a:p>
          <a:p>
            <a:pPr lvl="1" algn="just"/>
            <a:r>
              <a:rPr lang="fr-BE" sz="2300" dirty="0"/>
              <a:t>seuls les questionnaires en ligne ont pu être menés </a:t>
            </a:r>
          </a:p>
          <a:p>
            <a:pPr lvl="1" algn="just"/>
            <a:r>
              <a:rPr lang="fr-BE" sz="2300" dirty="0"/>
              <a:t>en ligne sur le site communal de mi-mai au 30 juin 2020</a:t>
            </a:r>
          </a:p>
          <a:p>
            <a:pPr lvl="1" algn="just"/>
            <a:r>
              <a:rPr lang="fr-BE" sz="2300" dirty="0"/>
              <a:t>en ligne sur le site des écoles (et/ou)</a:t>
            </a:r>
          </a:p>
          <a:p>
            <a:pPr lvl="1" algn="just"/>
            <a:r>
              <a:rPr lang="fr-BE" sz="2300" dirty="0"/>
              <a:t>envoyés directement par la coordination ATL aux professionnels ou par la direction des écoles aux parents/enfants (et/ou)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33340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9630" y="1600200"/>
            <a:ext cx="750474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05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5DD02-744E-41E5-814C-52BB8631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11" y="197768"/>
            <a:ext cx="8229600" cy="1143000"/>
          </a:xfrm>
        </p:spPr>
        <p:txBody>
          <a:bodyPr>
            <a:normAutofit/>
          </a:bodyPr>
          <a:lstStyle/>
          <a:p>
            <a:r>
              <a:rPr lang="fr-BE" b="1" dirty="0"/>
              <a:t>Analyse</a:t>
            </a:r>
            <a:r>
              <a:rPr lang="fr-BE" sz="4900" b="1" dirty="0"/>
              <a:t> des besoins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994675-831F-4528-9807-9B6EEF7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63" y="1340768"/>
            <a:ext cx="8579296" cy="8568952"/>
          </a:xfrm>
        </p:spPr>
        <p:txBody>
          <a:bodyPr>
            <a:noAutofit/>
          </a:bodyPr>
          <a:lstStyle/>
          <a:p>
            <a:pPr algn="just"/>
            <a:r>
              <a:rPr lang="fr-BE" sz="2700" dirty="0"/>
              <a:t>Présentation des résultats </a:t>
            </a:r>
          </a:p>
          <a:p>
            <a:pPr lvl="1" algn="just"/>
            <a:r>
              <a:rPr lang="fr-BE" sz="2300" dirty="0"/>
              <a:t>Conclusion (2 pages) des 3 </a:t>
            </a:r>
            <a:r>
              <a:rPr lang="fr-BE" sz="2300" dirty="0" err="1"/>
              <a:t>Powerpoints</a:t>
            </a:r>
            <a:r>
              <a:rPr lang="fr-BE" sz="2300" dirty="0"/>
              <a:t> reçus le 14 août 2020</a:t>
            </a:r>
          </a:p>
          <a:p>
            <a:pPr lvl="1" algn="just"/>
            <a:r>
              <a:rPr lang="fr-BE" sz="2300" dirty="0"/>
              <a:t>Graphiques </a:t>
            </a:r>
            <a:r>
              <a:rPr lang="fr-BE" sz="2300" dirty="0">
                <a:highlight>
                  <a:srgbClr val="FFFF00"/>
                </a:highlight>
              </a:rPr>
              <a:t>*³</a:t>
            </a:r>
          </a:p>
          <a:p>
            <a:pPr lvl="1" algn="just"/>
            <a:r>
              <a:rPr lang="fr-BE" sz="2300" dirty="0"/>
              <a:t>Nombre de page / nombre de réponse reçue aux questionnaires Enfants / Parents / Professionnels </a:t>
            </a:r>
          </a:p>
          <a:p>
            <a:pPr lvl="1" algn="just"/>
            <a:endParaRPr lang="fr-BE" sz="2300" dirty="0"/>
          </a:p>
          <a:p>
            <a:pPr algn="just"/>
            <a:r>
              <a:rPr lang="fr-FR" sz="2700" dirty="0"/>
              <a:t>Eléments à retenir</a:t>
            </a:r>
          </a:p>
          <a:p>
            <a:pPr lvl="1" algn="just"/>
            <a:r>
              <a:rPr lang="fr-FR" sz="2400" dirty="0"/>
              <a:t>…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994374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5DD02-744E-41E5-814C-52BB8631F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11" y="197768"/>
            <a:ext cx="8229600" cy="1143000"/>
          </a:xfrm>
        </p:spPr>
        <p:txBody>
          <a:bodyPr/>
          <a:lstStyle/>
          <a:p>
            <a:r>
              <a:rPr lang="fr-BE" b="1" dirty="0"/>
              <a:t>Programme CLE </a:t>
            </a:r>
            <a:endParaRPr lang="fr-B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994675-831F-4528-9807-9B6EEF7A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63" y="1340768"/>
            <a:ext cx="8579296" cy="5112568"/>
          </a:xfrm>
        </p:spPr>
        <p:txBody>
          <a:bodyPr>
            <a:noAutofit/>
          </a:bodyPr>
          <a:lstStyle/>
          <a:p>
            <a:pPr algn="just"/>
            <a:r>
              <a:rPr lang="fr-BE" sz="2700" dirty="0"/>
              <a:t>Définition</a:t>
            </a:r>
          </a:p>
          <a:p>
            <a:pPr lvl="1" algn="just"/>
            <a:r>
              <a:rPr lang="fr-BE" sz="2300" dirty="0"/>
              <a:t>Actions du service de 2020 à 2025</a:t>
            </a:r>
          </a:p>
          <a:p>
            <a:pPr lvl="1" algn="just"/>
            <a:r>
              <a:rPr lang="fr-BE" sz="2300" dirty="0"/>
              <a:t>Actions déclinées en plan d’actions annuel</a:t>
            </a:r>
          </a:p>
          <a:p>
            <a:pPr lvl="1" algn="just"/>
            <a:r>
              <a:rPr lang="fr-BE" sz="2300" dirty="0"/>
              <a:t>Actions à inscrire dans le PST</a:t>
            </a:r>
          </a:p>
          <a:p>
            <a:pPr marL="457200" lvl="1" indent="0" algn="just">
              <a:buNone/>
            </a:pPr>
            <a:endParaRPr lang="fr-BE" sz="2300" dirty="0"/>
          </a:p>
          <a:p>
            <a:pPr algn="just"/>
            <a:r>
              <a:rPr lang="fr-BE" sz="2700" dirty="0"/>
              <a:t>Proposition de méthodologie</a:t>
            </a:r>
          </a:p>
          <a:p>
            <a:pPr lvl="1" algn="just"/>
            <a:r>
              <a:rPr lang="fr-BE" sz="1900" dirty="0"/>
              <a:t>Au vu du Covid-19 : vidéoconférence</a:t>
            </a:r>
          </a:p>
          <a:p>
            <a:pPr lvl="1" algn="just"/>
            <a:r>
              <a:rPr lang="fr-BE" sz="1900" dirty="0" err="1"/>
              <a:t>Testing</a:t>
            </a:r>
            <a:r>
              <a:rPr lang="fr-BE" sz="1900" dirty="0"/>
              <a:t> de l’outil « teams » préalablement</a:t>
            </a:r>
          </a:p>
          <a:p>
            <a:pPr lvl="1" algn="just"/>
            <a:r>
              <a:rPr lang="fr-BE" sz="1900" dirty="0"/>
              <a:t>Toutes les données complètes sont (choix)</a:t>
            </a:r>
          </a:p>
          <a:p>
            <a:pPr lvl="2" algn="just"/>
            <a:r>
              <a:rPr lang="fr-BE" sz="1900" dirty="0"/>
              <a:t>consultables sur simple demande</a:t>
            </a:r>
          </a:p>
          <a:p>
            <a:pPr lvl="2" algn="just"/>
            <a:r>
              <a:rPr lang="fr-BE" sz="1900" dirty="0"/>
              <a:t>envoyées à tous les opérateurs d’accueil </a:t>
            </a:r>
          </a:p>
          <a:p>
            <a:pPr lvl="2" algn="just"/>
            <a:r>
              <a:rPr lang="fr-BE" sz="1900" dirty="0">
                <a:highlight>
                  <a:srgbClr val="FFFF00"/>
                </a:highlight>
              </a:rPr>
              <a:t>envoyées uniquement à …</a:t>
            </a:r>
          </a:p>
          <a:p>
            <a:pPr lvl="2" algn="just"/>
            <a:r>
              <a:rPr lang="fr-BE" sz="1900" dirty="0">
                <a:highlight>
                  <a:srgbClr val="FFFF00"/>
                </a:highlight>
              </a:rPr>
              <a:t>… à définir …</a:t>
            </a:r>
          </a:p>
          <a:p>
            <a:pPr lvl="1" algn="just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439032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ville de Hannut">
      <a:dk1>
        <a:srgbClr val="006778"/>
      </a:dk1>
      <a:lt1>
        <a:sysClr val="window" lastClr="FFFFFF"/>
      </a:lt1>
      <a:dk2>
        <a:srgbClr val="BED600"/>
      </a:dk2>
      <a:lt2>
        <a:srgbClr val="006778"/>
      </a:lt2>
      <a:accent1>
        <a:srgbClr val="006778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485</Words>
  <Application>Microsoft Office PowerPoint</Application>
  <PresentationFormat>Affichage à l'écran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Thème Office</vt:lpstr>
      <vt:lpstr>1_Thème Office</vt:lpstr>
      <vt:lpstr>Présentation PowerPoint</vt:lpstr>
      <vt:lpstr>Importance de l’Accueil Temps Libre dans la vie d’un enfant</vt:lpstr>
      <vt:lpstr>Ordre du jour</vt:lpstr>
      <vt:lpstr>Etat des lieux (EdL)</vt:lpstr>
      <vt:lpstr>Analyse des besoins</vt:lpstr>
      <vt:lpstr>Analyse des besoins</vt:lpstr>
      <vt:lpstr>Présentation PowerPoint</vt:lpstr>
      <vt:lpstr>Analyse des besoins</vt:lpstr>
      <vt:lpstr>Programme CLE </vt:lpstr>
      <vt:lpstr>Programme CLE </vt:lpstr>
      <vt:lpstr>Programme CLE </vt:lpstr>
      <vt:lpstr>Présentation PowerPoint</vt:lpstr>
    </vt:vector>
  </TitlesOfParts>
  <Company>SOCIETE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Administration</dc:creator>
  <cp:lastModifiedBy>Coordination Plateforme ATL</cp:lastModifiedBy>
  <cp:revision>105</cp:revision>
  <cp:lastPrinted>2020-07-30T11:16:34Z</cp:lastPrinted>
  <dcterms:created xsi:type="dcterms:W3CDTF">2013-11-04T08:30:00Z</dcterms:created>
  <dcterms:modified xsi:type="dcterms:W3CDTF">2024-12-03T16:16:34Z</dcterms:modified>
</cp:coreProperties>
</file>