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54"/>
  </p:notesMasterIdLst>
  <p:sldIdLst>
    <p:sldId id="299" r:id="rId3"/>
    <p:sldId id="379" r:id="rId4"/>
    <p:sldId id="356" r:id="rId5"/>
    <p:sldId id="390" r:id="rId6"/>
    <p:sldId id="333" r:id="rId7"/>
    <p:sldId id="334" r:id="rId8"/>
    <p:sldId id="331" r:id="rId9"/>
    <p:sldId id="357" r:id="rId10"/>
    <p:sldId id="404" r:id="rId11"/>
    <p:sldId id="405" r:id="rId12"/>
    <p:sldId id="329" r:id="rId13"/>
    <p:sldId id="337" r:id="rId14"/>
    <p:sldId id="401" r:id="rId15"/>
    <p:sldId id="360" r:id="rId16"/>
    <p:sldId id="400" r:id="rId17"/>
    <p:sldId id="361" r:id="rId18"/>
    <p:sldId id="363" r:id="rId19"/>
    <p:sldId id="406" r:id="rId20"/>
    <p:sldId id="365" r:id="rId21"/>
    <p:sldId id="386" r:id="rId22"/>
    <p:sldId id="324" r:id="rId23"/>
    <p:sldId id="381" r:id="rId24"/>
    <p:sldId id="382" r:id="rId25"/>
    <p:sldId id="392" r:id="rId26"/>
    <p:sldId id="387" r:id="rId27"/>
    <p:sldId id="389" r:id="rId28"/>
    <p:sldId id="383" r:id="rId29"/>
    <p:sldId id="393" r:id="rId30"/>
    <p:sldId id="402" r:id="rId31"/>
    <p:sldId id="340" r:id="rId32"/>
    <p:sldId id="306" r:id="rId33"/>
    <p:sldId id="366" r:id="rId34"/>
    <p:sldId id="370" r:id="rId35"/>
    <p:sldId id="369" r:id="rId36"/>
    <p:sldId id="371" r:id="rId37"/>
    <p:sldId id="372" r:id="rId38"/>
    <p:sldId id="349" r:id="rId39"/>
    <p:sldId id="407" r:id="rId40"/>
    <p:sldId id="373" r:id="rId41"/>
    <p:sldId id="374" r:id="rId42"/>
    <p:sldId id="347" r:id="rId43"/>
    <p:sldId id="403" r:id="rId44"/>
    <p:sldId id="350" r:id="rId45"/>
    <p:sldId id="352" r:id="rId46"/>
    <p:sldId id="397" r:id="rId47"/>
    <p:sldId id="398" r:id="rId48"/>
    <p:sldId id="375" r:id="rId49"/>
    <p:sldId id="377" r:id="rId50"/>
    <p:sldId id="378" r:id="rId51"/>
    <p:sldId id="395" r:id="rId52"/>
    <p:sldId id="396"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7594" autoAdjust="0"/>
  </p:normalViewPr>
  <p:slideViewPr>
    <p:cSldViewPr>
      <p:cViewPr varScale="1">
        <p:scale>
          <a:sx n="43" d="100"/>
          <a:sy n="43" d="100"/>
        </p:scale>
        <p:origin x="1256" y="36"/>
      </p:cViewPr>
      <p:guideLst>
        <p:guide orient="horz" pos="2160"/>
        <p:guide pos="2880"/>
      </p:guideLst>
    </p:cSldViewPr>
  </p:slideViewPr>
  <p:notesTextViewPr>
    <p:cViewPr>
      <p:scale>
        <a:sx n="1" d="1"/>
        <a:sy n="1" d="1"/>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B7A8-FDF6-4718-93CC-A8FF9D8F0566}" type="datetimeFigureOut">
              <a:rPr lang="fr-BE" smtClean="0"/>
              <a:t>05-02-24</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9B57A-73EF-4653-81D4-D872B3A95B93}" type="slidenum">
              <a:rPr lang="fr-BE" smtClean="0"/>
              <a:t>‹N°›</a:t>
            </a:fld>
            <a:endParaRPr lang="fr-BE"/>
          </a:p>
        </p:txBody>
      </p:sp>
    </p:spTree>
    <p:extLst>
      <p:ext uri="{BB962C8B-B14F-4D97-AF65-F5344CB8AC3E}">
        <p14:creationId xmlns:p14="http://schemas.microsoft.com/office/powerpoint/2010/main" val="140555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efuret.org/EDE/charte/REPRINT%20Declaration%20FR%20FINAL.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ne.be/professionnels/inclusion-et-handicap/dispositif-et-malles-inclusio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one.be/professionnels/inclusion-et-handicap/dispositif-et-malles-inclusion/"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dirty="0"/>
              <a:t>Ce qui est mis en place en termes de réflexion et d’actions concrètes à l’ONE pour développer des lieux qui soient de plus en plus inclusifs pour tout enfant quelles</a:t>
            </a:r>
            <a:r>
              <a:rPr lang="fr-BE" altLang="fr-FR" baseline="0" dirty="0"/>
              <a:t> que soient ses particularités</a:t>
            </a:r>
            <a:endParaRPr lang="fr-BE" altLang="fr-FR" dirty="0"/>
          </a:p>
          <a:p>
            <a:r>
              <a:rPr lang="fr-BE" altLang="fr-FR" dirty="0">
                <a:sym typeface="Wingdings" pitchFamily="2" charset="2"/>
              </a:rPr>
              <a:t> Comment, à partir de la réflexion menée et des orientations prises en matière d’accueil de tous, s’interroger pour que le questionnement local devienne un projet pour tous ?</a:t>
            </a:r>
            <a:endParaRPr lang="fr-BE" altLang="fr-FR" dirty="0"/>
          </a:p>
          <a:p>
            <a:endParaRPr lang="fr-BE" altLang="fr-FR" dirty="0"/>
          </a:p>
          <a:p>
            <a:endParaRPr lang="fr-BE" altLang="fr-FR" dirty="0"/>
          </a:p>
        </p:txBody>
      </p:sp>
      <p:sp>
        <p:nvSpPr>
          <p:cNvPr id="327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A5F2AC-091B-4048-AAF6-ED965ED00A3C}" type="slidenum">
              <a:rPr lang="fr-FR" altLang="fr-FR" smtClean="0"/>
              <a:pPr eaLnBrk="1" hangingPunct="1">
                <a:spcBef>
                  <a:spcPct val="0"/>
                </a:spcBef>
              </a:pPr>
              <a:t>1</a:t>
            </a:fld>
            <a:endParaRPr lang="fr-FR" altLang="fr-FR" dirty="0"/>
          </a:p>
        </p:txBody>
      </p:sp>
    </p:spTree>
    <p:extLst>
      <p:ext uri="{BB962C8B-B14F-4D97-AF65-F5344CB8AC3E}">
        <p14:creationId xmlns:p14="http://schemas.microsoft.com/office/powerpoint/2010/main" val="817821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fr-FR" sz="2000" dirty="0">
              <a:latin typeface="Cambria" panose="020405030504060302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dirty="0"/>
              <a:t>Au sein du chapitre 2 du dossier pédagogique, le 4</a:t>
            </a:r>
            <a:r>
              <a:rPr lang="fr-BE" altLang="fr-FR" baseline="30000" dirty="0"/>
              <a:t>e</a:t>
            </a:r>
            <a:r>
              <a:rPr lang="fr-BE" altLang="fr-FR" dirty="0"/>
              <a:t> titre est dédié aux compétences de base des professionnel-le-s de l’accueil. Voici les thématiques qui y sont développées.</a:t>
            </a:r>
          </a:p>
          <a:p>
            <a:endParaRPr lang="fr-BE" altLang="fr-FR" dirty="0"/>
          </a:p>
          <a:p>
            <a:r>
              <a:rPr lang="fr-BE" altLang="fr-FR" dirty="0"/>
              <a:t>Nb – Chaque titre ne correspond pas nécessairement à une compétence, parfois il renvoie à une situation qui mobilise plusieurs compétences. Il ne s’agit évidemment pas d’un listing exhaustif des compétences des professionnel-le-s, c’est un coup de projecteur sur certaines compétences utiles à l’accueil de tous les enfants.</a:t>
            </a:r>
          </a:p>
          <a:p>
            <a:endParaRPr lang="fr-BE" altLang="fr-FR" dirty="0"/>
          </a:p>
          <a:p>
            <a:r>
              <a:rPr lang="fr-BE" altLang="fr-FR" b="1" dirty="0"/>
              <a:t>4. </a:t>
            </a:r>
            <a:r>
              <a:rPr lang="fr-BE" altLang="fr-FR" b="1" u="sng" dirty="0"/>
              <a:t>Renforcer les compétences de base des professionnel-le-s</a:t>
            </a:r>
          </a:p>
          <a:p>
            <a:endParaRPr lang="fr-BE" altLang="fr-FR" dirty="0"/>
          </a:p>
          <a:p>
            <a:r>
              <a:rPr lang="fr-BE" altLang="fr-FR" dirty="0"/>
              <a:t>4.1. Elaborer et entretenir une relation de confiance avec les parents </a:t>
            </a:r>
          </a:p>
          <a:p>
            <a:r>
              <a:rPr lang="fr-BE" altLang="fr-FR" dirty="0"/>
              <a:t>4.2. Créer un lien avec chaque enfant dès le départ </a:t>
            </a:r>
          </a:p>
          <a:p>
            <a:r>
              <a:rPr lang="fr-BE" altLang="fr-FR" dirty="0"/>
              <a:t>4.3. Réfléchir et mettre en place des aménagements de l’espace raisonnables </a:t>
            </a:r>
          </a:p>
          <a:p>
            <a:r>
              <a:rPr lang="fr-BE" altLang="fr-FR" dirty="0"/>
              <a:t>	4.4. Une situation particulière : accueillir l'enfant en situation de handicap et son-sa frère - </a:t>
            </a:r>
            <a:r>
              <a:rPr lang="fr-BE" altLang="fr-FR" dirty="0" err="1"/>
              <a:t>soeur</a:t>
            </a:r>
            <a:r>
              <a:rPr lang="fr-BE" altLang="fr-FR" dirty="0"/>
              <a:t>  </a:t>
            </a:r>
          </a:p>
          <a:p>
            <a:r>
              <a:rPr lang="fr-BE" altLang="fr-FR" dirty="0"/>
              <a:t>4.5. Accompagner le vécu de chaque enfant  </a:t>
            </a:r>
          </a:p>
          <a:p>
            <a:r>
              <a:rPr lang="fr-BE" altLang="fr-FR" dirty="0"/>
              <a:t>	4.6. Quand la déficience est là ...  </a:t>
            </a:r>
          </a:p>
          <a:p>
            <a:r>
              <a:rPr lang="fr-BE" altLang="fr-FR" dirty="0"/>
              <a:t>4.7. Soutenir activement le « vivre ensemble » avec et entre les enfants  </a:t>
            </a:r>
          </a:p>
          <a:p>
            <a:r>
              <a:rPr lang="fr-BE" altLang="fr-FR" dirty="0"/>
              <a:t>4.8. Observer et documenter ses pratiques  </a:t>
            </a:r>
          </a:p>
          <a:p>
            <a:r>
              <a:rPr lang="fr-BE" altLang="fr-FR" dirty="0"/>
              <a:t>4.9. Travailler la posture et les pratiques professionnelles </a:t>
            </a:r>
          </a:p>
          <a:p>
            <a:r>
              <a:rPr lang="fr-BE" altLang="fr-FR" dirty="0"/>
              <a:t>4.10. Travailler en équipe  </a:t>
            </a:r>
          </a:p>
          <a:p>
            <a:r>
              <a:rPr lang="fr-BE" altLang="fr-FR" dirty="0"/>
              <a:t>4.11. Mettre en place et utiliser un réseau local  </a:t>
            </a:r>
          </a:p>
          <a:p>
            <a:pPr eaLnBrk="1" hangingPunct="1">
              <a:lnSpc>
                <a:spcPct val="90000"/>
              </a:lnSpc>
            </a:pPr>
            <a:endParaRPr lang="fr-FR" alt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44675" y="179388"/>
            <a:ext cx="3135313" cy="2351087"/>
          </a:xfrm>
        </p:spPr>
      </p:sp>
      <p:sp>
        <p:nvSpPr>
          <p:cNvPr id="3" name="Espace réservé des commentaires 2"/>
          <p:cNvSpPr>
            <a:spLocks noGrp="1"/>
          </p:cNvSpPr>
          <p:nvPr>
            <p:ph type="body" idx="1"/>
          </p:nvPr>
        </p:nvSpPr>
        <p:spPr>
          <a:xfrm>
            <a:off x="685800" y="2627784"/>
            <a:ext cx="5839544" cy="5830416"/>
          </a:xfrm>
        </p:spPr>
        <p:txBody>
          <a:bodyPr/>
          <a:lstStyle/>
          <a:p>
            <a:r>
              <a:rPr lang="fr-BE" sz="1600" dirty="0">
                <a:latin typeface="Cambria" panose="02040503050406030204" pitchFamily="18" charset="0"/>
              </a:rPr>
              <a:t>A quelles conditions y arrive-t-on ? Les enfants sont loin de constituer un groupe homogène : quelles que soient leurs particularités, ils n’ont les mêmes besoins, les mêmes projets, les mêmes désirs. </a:t>
            </a:r>
          </a:p>
          <a:p>
            <a:r>
              <a:rPr lang="fr-BE" sz="1600" dirty="0">
                <a:latin typeface="Cambria" panose="02040503050406030204" pitchFamily="18" charset="0"/>
              </a:rPr>
              <a:t>Quelles conditions les professionnel-le-s peuvent-ils-elles aménager pour que chacun puisse participer, à sa mesure et par là, renforcer le sentiment de faire partie d’un groupe et d’être le bienvenu ? </a:t>
            </a:r>
          </a:p>
          <a:p>
            <a:r>
              <a:rPr lang="fr-BE" sz="1600" dirty="0">
                <a:latin typeface="Cambria" panose="02040503050406030204" pitchFamily="18" charset="0"/>
              </a:rPr>
              <a:t> </a:t>
            </a:r>
          </a:p>
          <a:p>
            <a:r>
              <a:rPr lang="fr-BE" sz="1600" dirty="0">
                <a:latin typeface="Cambria" panose="02040503050406030204" pitchFamily="18" charset="0"/>
              </a:rPr>
              <a:t>La connaissance des professionnel-le-s à propos de l’enfant accueilli se construit à la fois sur les connaissances générales concernant les enfants, mais également sur observations menées dans le milieu d’accueil,  les informations échangées avec les parents</a:t>
            </a:r>
            <a:r>
              <a:rPr lang="fr-FR" sz="1600" dirty="0">
                <a:latin typeface="Cambria" panose="02040503050406030204" pitchFamily="18" charset="0"/>
              </a:rPr>
              <a:t> sur ce qui est important à leurs yeux dans l’accueil de leur enfant, … </a:t>
            </a:r>
            <a:r>
              <a:rPr lang="fr-BE" sz="1600" dirty="0">
                <a:latin typeface="Cambria" panose="02040503050406030204" pitchFamily="18" charset="0"/>
              </a:rPr>
              <a:t>Des différences existent entre les enfants accueillis, mais elles ne sont pas problématiques : elles sont rendues visibles, parlées, considérées comme des expressions de la diversité de la société.</a:t>
            </a:r>
          </a:p>
          <a:p>
            <a:r>
              <a:rPr lang="fr-BE" sz="1600" dirty="0">
                <a:latin typeface="Cambria" panose="02040503050406030204" pitchFamily="18" charset="0"/>
              </a:rPr>
              <a:t> </a:t>
            </a:r>
          </a:p>
          <a:p>
            <a:r>
              <a:rPr lang="fr-BE" sz="1600" dirty="0">
                <a:latin typeface="Cambria" panose="02040503050406030204" pitchFamily="18" charset="0"/>
              </a:rPr>
              <a:t>Ces aspects jouent de manière cruciale sur l’image que l’enfant construit de lui-même, de ses capacités et possibilités, de ses compétences à faire partie du groupe. </a:t>
            </a:r>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20</a:t>
            </a:fld>
            <a:endParaRPr lang="fr-BE"/>
          </a:p>
        </p:txBody>
      </p:sp>
    </p:spTree>
    <p:extLst>
      <p:ext uri="{BB962C8B-B14F-4D97-AF65-F5344CB8AC3E}">
        <p14:creationId xmlns:p14="http://schemas.microsoft.com/office/powerpoint/2010/main" val="61144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dirty="0"/>
              <a:t>Dans un milieu d’accueil, on retrouve différents acteurs et chacun d’eux a des ressources : les parents ont des ressources, les enfants ont des ressources, les professionnel-le-s ont des ressources. Ensemble, lorsqu’ils mutualisent leurs ressources, ils peuvent arriver à faire quelque chose : tout acte éducatif s’appuie sur quelque chose qui </a:t>
            </a:r>
            <a:r>
              <a:rPr lang="fr-BE" sz="1100"/>
              <a:t>marche et </a:t>
            </a:r>
            <a:r>
              <a:rPr lang="fr-BE" sz="1100" dirty="0"/>
              <a:t>non sur une béance. L’idée est d’être constructif : si on est ramené à une caractéristique (ne pas savoir parler le français), on est considéré comme incompétent, on ne sert à rien, on peut se sentir « nul » …</a:t>
            </a:r>
          </a:p>
          <a:p>
            <a:r>
              <a:rPr lang="fr-BE" sz="1100" dirty="0"/>
              <a:t>L’enjeu est de créer des lieux qui promeuvent aussi l’image d’un enfant riche au sens où celle-ci a été proposée dans les travaux qui ont donné lieu au manifeste « Vers une approche européenne de la petite enfance ».  L’image de l’enfant qui y est développée correspond à celle décrite par Loris </a:t>
            </a:r>
            <a:r>
              <a:rPr lang="fr-BE" sz="1100" dirty="0" err="1"/>
              <a:t>Malaguzzi</a:t>
            </a:r>
            <a:r>
              <a:rPr lang="fr-BE" sz="1100" dirty="0"/>
              <a:t> lorsqu’il parle de la notion d’enfant « riche », « </a:t>
            </a:r>
            <a:r>
              <a:rPr lang="fr-BE" sz="1100" i="1" dirty="0"/>
              <a:t>désignant non pas un enfant matériellement riche, mais un enfant né avec un potentiel fort qui peut s’exprimer dans une centaine de langages différents ; un enfant actif pour apprendre, et qui, dès la naissance, cherche à comprendre le monde qui l’entoure »</a:t>
            </a:r>
          </a:p>
          <a:p>
            <a:r>
              <a:rPr lang="fr-BE" sz="1100" dirty="0"/>
              <a:t>L’enfant est riche, s’il se développe dans un environnement suffisamment enrichissant. Les professionnel-le-s peuvent agir uniquement sur l’environnement. Ils-elles ne peuvent pas agir sur les émotions. Ce travail est possible en partageant l’expertise de chacun : enfants, parents, professionnel-le-s.</a:t>
            </a:r>
          </a:p>
          <a:p>
            <a:r>
              <a:rPr lang="fr-BE" sz="1100" dirty="0"/>
              <a:t>Le document « Vers une approche européenne de la petite enfance » peut être téléchargé en suivant le lien : </a:t>
            </a:r>
            <a:r>
              <a:rPr lang="fr-BE" sz="1100" u="sng" dirty="0">
                <a:hlinkClick r:id="rId3"/>
              </a:rPr>
              <a:t>http://www.lefuret.org/EDE/charte/REPRINT%20Declaration%20FR%20FINAL.pdf</a:t>
            </a:r>
            <a:r>
              <a:rPr lang="fr-BE" sz="1100" dirty="0"/>
              <a:t>. Le texte en italique en est un extrait.</a:t>
            </a:r>
          </a:p>
          <a:p>
            <a:endParaRPr lang="fr-BE" dirty="0"/>
          </a:p>
        </p:txBody>
      </p:sp>
      <p:sp>
        <p:nvSpPr>
          <p:cNvPr id="4" name="Espace réservé du numéro de diapositive 3"/>
          <p:cNvSpPr>
            <a:spLocks noGrp="1"/>
          </p:cNvSpPr>
          <p:nvPr>
            <p:ph type="sldNum" sz="quarter" idx="10"/>
          </p:nvPr>
        </p:nvSpPr>
        <p:spPr/>
        <p:txBody>
          <a:bodyPr/>
          <a:lstStyle/>
          <a:p>
            <a:fld id="{E59FE9FE-86FF-4785-B300-19729D32BD5B}" type="slidenum">
              <a:rPr lang="fr-BE" smtClean="0"/>
              <a:t>21</a:t>
            </a:fld>
            <a:endParaRPr lang="fr-BE"/>
          </a:p>
        </p:txBody>
      </p:sp>
    </p:spTree>
    <p:extLst>
      <p:ext uri="{BB962C8B-B14F-4D97-AF65-F5344CB8AC3E}">
        <p14:creationId xmlns:p14="http://schemas.microsoft.com/office/powerpoint/2010/main" val="217975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b="1" dirty="0"/>
              <a:t>L’accessibilité devant la porte</a:t>
            </a:r>
            <a:r>
              <a:rPr lang="fr-BE" altLang="fr-FR" dirty="0"/>
              <a:t>, c’est poser la question de l’accès au lieu d’accueil (géographique, financier, culturel, …) </a:t>
            </a:r>
          </a:p>
          <a:p>
            <a:endParaRPr lang="fr-BE" altLang="fr-FR" dirty="0"/>
          </a:p>
          <a:p>
            <a:r>
              <a:rPr lang="fr-BE" altLang="fr-FR" dirty="0"/>
              <a:t>Se demander « </a:t>
            </a:r>
            <a:r>
              <a:rPr lang="fr-BE" altLang="fr-FR" b="1" dirty="0"/>
              <a:t>Qui accueille-t-on ? </a:t>
            </a:r>
            <a:r>
              <a:rPr lang="fr-BE" altLang="fr-FR" dirty="0"/>
              <a:t>», c’est aussi se demander « Qui n’accueille-t-on pas ? ». On peut, pour tout un tas de raisons, accueillir toujours le même type de public. Mais ce public est-il représentatif des besoins de la population locale ? Un état des lieux des besoins en matière d’Accueil Temps-libre (ATL) est réalisé par </a:t>
            </a:r>
            <a:r>
              <a:rPr lang="fr-BE" altLang="fr-FR" dirty="0" err="1"/>
              <a:t>le-la</a:t>
            </a:r>
            <a:r>
              <a:rPr lang="fr-BE" altLang="fr-FR" dirty="0"/>
              <a:t> coordinateur-</a:t>
            </a:r>
            <a:r>
              <a:rPr lang="fr-BE" altLang="fr-FR" dirty="0" err="1"/>
              <a:t>trice</a:t>
            </a:r>
            <a:r>
              <a:rPr lang="fr-BE" altLang="fr-FR" dirty="0"/>
              <a:t> ATL. </a:t>
            </a:r>
          </a:p>
          <a:p>
            <a:r>
              <a:rPr lang="fr-BE" altLang="fr-FR" dirty="0"/>
              <a:t>Cette ressource peut être un tremplin pour approfondir un questionnement crucial pour comparer la population locale avec celle des enfants que l’on accueille au quotidien. </a:t>
            </a:r>
          </a:p>
          <a:p>
            <a:endParaRPr lang="fr-BE" altLang="fr-FR" dirty="0"/>
          </a:p>
          <a:p>
            <a:r>
              <a:rPr lang="fr-BE" altLang="fr-FR" dirty="0"/>
              <a:t>Si, par exemple, on n’accueille aucun enfant dont les parents sont en situation de précarité sociale, est-ce parce qu’il n’y en a pas ? Parce que leur famille ne sait pas que leur enfant peut être accueilli ? Pour une autre raison ? </a:t>
            </a:r>
          </a:p>
          <a:p>
            <a:endParaRPr lang="fr-BE" altLang="fr-FR" dirty="0"/>
          </a:p>
          <a:p>
            <a:r>
              <a:rPr lang="fr-BE" altLang="fr-FR" b="1" i="1" u="sng" dirty="0"/>
              <a:t>La question du « Qui »</a:t>
            </a:r>
          </a:p>
          <a:p>
            <a:endParaRPr lang="fr-BE" altLang="fr-FR" dirty="0"/>
          </a:p>
          <a:p>
            <a:pPr>
              <a:buFontTx/>
              <a:buChar char="•"/>
            </a:pPr>
            <a:r>
              <a:rPr lang="fr-BE" altLang="fr-FR" dirty="0"/>
              <a:t> Qui a accès à notre lieu d’accueil ? </a:t>
            </a:r>
          </a:p>
          <a:p>
            <a:pPr marL="628650" lvl="1" indent="-171450">
              <a:buFontTx/>
              <a:buChar char="•"/>
            </a:pPr>
            <a:r>
              <a:rPr lang="fr-BE" altLang="fr-FR" dirty="0"/>
              <a:t>Est-ce que les enfants et les familles présentes dans notre lieu sont bien représentatifs de la population locale ? </a:t>
            </a:r>
          </a:p>
          <a:p>
            <a:pPr marL="628650" lvl="1" indent="-171450">
              <a:buFontTx/>
              <a:buChar char="•"/>
            </a:pPr>
            <a:r>
              <a:rPr lang="fr-BE" altLang="fr-FR" dirty="0"/>
              <a:t>Pourquoi les personnes qui ont accès à l'information ne fréquentent-elles pas le lieu d’accueil ? Est-ce un choix ? </a:t>
            </a:r>
          </a:p>
          <a:p>
            <a:pPr marL="628650" lvl="1" indent="-171450">
              <a:buFontTx/>
              <a:buChar char="•"/>
            </a:pPr>
            <a:endParaRPr lang="fr-BE" altLang="fr-FR" dirty="0"/>
          </a:p>
          <a:p>
            <a:pPr>
              <a:buFontTx/>
              <a:buChar char="•"/>
            </a:pPr>
            <a:r>
              <a:rPr lang="fr-BE" altLang="fr-FR" dirty="0"/>
              <a:t> Qui n’a pas accès ? </a:t>
            </a:r>
          </a:p>
          <a:p>
            <a:pPr marL="628650" lvl="1" indent="-171450">
              <a:buFontTx/>
              <a:buChar char="•"/>
            </a:pPr>
            <a:r>
              <a:rPr lang="fr-BE" altLang="fr-FR" dirty="0"/>
              <a:t>Qui pourrait ne pas avoir accès à l’accueil que nous offrons ? </a:t>
            </a:r>
          </a:p>
          <a:p>
            <a:pPr marL="628650" lvl="1" indent="-171450">
              <a:buFontTx/>
              <a:buChar char="•"/>
            </a:pPr>
            <a:r>
              <a:rPr lang="fr-BE" altLang="fr-FR" dirty="0"/>
              <a:t>Est-ce qu’il y a des familles qui habitent le quartier que l’on ne voit jamais dans le lieu d’accueil ? </a:t>
            </a:r>
          </a:p>
          <a:p>
            <a:pPr marL="628650" lvl="1" indent="-171450">
              <a:buFontTx/>
              <a:buChar char="•"/>
            </a:pPr>
            <a:r>
              <a:rPr lang="fr-BE" altLang="fr-FR" dirty="0"/>
              <a:t>Sait-on pourquoi elles ne viennent pas ? </a:t>
            </a:r>
          </a:p>
          <a:p>
            <a:pPr marL="628650" lvl="1" indent="-171450">
              <a:buFontTx/>
              <a:buChar char="•"/>
            </a:pPr>
            <a:r>
              <a:rPr lang="fr-BE" altLang="fr-FR" dirty="0"/>
              <a:t>A-t-on la moindre idée des raisons qui amènent les parents (au-delà du fait qu’ils n’aient pas envie, qu’ils préfèrent investir du temps avec leur enfant, ce qui est tout à fait légitime…) à ne pas fréquenter le lieu d’accueil ? </a:t>
            </a:r>
          </a:p>
          <a:p>
            <a:endParaRPr lang="fr-BE" altLang="fr-FR" dirty="0"/>
          </a:p>
          <a:p>
            <a:r>
              <a:rPr lang="fr-BE" altLang="fr-FR" dirty="0"/>
              <a:t>Pour rappel, </a:t>
            </a:r>
            <a:r>
              <a:rPr lang="fr-BE" altLang="fr-FR" b="1" dirty="0"/>
              <a:t>l’accueil de l’enfant est une opportunité, pas une obligation</a:t>
            </a:r>
            <a:r>
              <a:rPr lang="fr-BE" altLang="fr-FR" dirty="0"/>
              <a:t>. Chercher à comprendre les raisons d’une absence d’accueil ne consiste pas à transformer cette opportunité en obligation mais à analyser s’il s’agit d’un choix ou non. </a:t>
            </a:r>
          </a:p>
          <a:p>
            <a:r>
              <a:rPr lang="fr-BE" altLang="fr-FR" dirty="0"/>
              <a:t>Dans de nombreuses situations, les parents ne choisissent pas que leur enfant ne fréquente pas un lieu d’accueil : certains ne connaissent pas leur existence, ne savent pas ce qu’on y propose ou ont des représentations qui ne correspondent pas à la réalité, etc.</a:t>
            </a:r>
          </a:p>
          <a:p>
            <a:r>
              <a:rPr lang="fr-BE" altLang="fr-FR" dirty="0"/>
              <a:t>Aller à la rencontre des familles qui ne fréquentent pas votre lieu d’accueil est donc un enjeu important pour rendre votre lieu plus inclusif.</a:t>
            </a:r>
          </a:p>
          <a:p>
            <a:endParaRPr lang="fr-BE" altLang="fr-FR" sz="1400" dirty="0"/>
          </a:p>
          <a:p>
            <a:r>
              <a:rPr lang="fr-BE" altLang="fr-FR" b="1" i="1" u="sng" dirty="0"/>
              <a:t>La question du « Comment »</a:t>
            </a:r>
          </a:p>
          <a:p>
            <a:endParaRPr lang="fr-BE" altLang="fr-FR" dirty="0"/>
          </a:p>
          <a:p>
            <a:pPr>
              <a:buFontTx/>
              <a:buChar char="•"/>
            </a:pPr>
            <a:r>
              <a:rPr lang="fr-BE" altLang="fr-FR" dirty="0"/>
              <a:t> Comment faire évoluer les conditions d’accueil de telle manière qu’on réponde aux besoins de la population locale ?</a:t>
            </a:r>
          </a:p>
          <a:p>
            <a:pPr>
              <a:buFontTx/>
              <a:buChar char="•"/>
            </a:pPr>
            <a:r>
              <a:rPr lang="fr-BE" altLang="fr-FR" dirty="0"/>
              <a:t> Quelles conditions faut-il travailler </a:t>
            </a:r>
            <a:r>
              <a:rPr lang="fr-BE" altLang="fr-FR" b="1" dirty="0"/>
              <a:t>prioritairement</a:t>
            </a:r>
            <a:r>
              <a:rPr lang="fr-BE" altLang="fr-FR" dirty="0"/>
              <a:t> pour permettre l’accueil de tous les enfants ?</a:t>
            </a:r>
          </a:p>
          <a:p>
            <a:endParaRPr lang="fr-BE" altLang="fr-FR" dirty="0"/>
          </a:p>
          <a:p>
            <a:r>
              <a:rPr lang="fr-BE" altLang="fr-FR" dirty="0"/>
              <a:t>Dans une logique pragmatique, il est compliqué voire inefficace (risque de s’éparpiller) de se lancer dans plusieurs projets simultanément.</a:t>
            </a:r>
          </a:p>
          <a:p>
            <a:r>
              <a:rPr lang="fr-BE" altLang="fr-FR" dirty="0"/>
              <a:t>Une technique efficace pour choisir « par où commencer » consiste à identifier les axes de travail prioritaires et à voir si ceux-ci peuvent être pris en charge compte-tenu des ressources humaines et matérielles disponibles.</a:t>
            </a:r>
          </a:p>
          <a:p>
            <a:pPr>
              <a:buFontTx/>
              <a:buChar char="•"/>
            </a:pPr>
            <a:endParaRPr lang="fr-BE" altLang="fr-FR" dirty="0"/>
          </a:p>
          <a:p>
            <a:r>
              <a:rPr lang="fr-BE" altLang="fr-FR" dirty="0"/>
              <a:t>La formulation même de ces questions indique que leur réponse ne peut être réfléchie qu’en contexte, qu’avec les acteurs locaux.</a:t>
            </a:r>
          </a:p>
          <a:p>
            <a:pPr eaLnBrk="1" hangingPunct="1">
              <a:spcBef>
                <a:spcPct val="0"/>
              </a:spcBef>
            </a:pPr>
            <a:endParaRPr lang="fr-BE" altLang="fr-FR" dirty="0"/>
          </a:p>
        </p:txBody>
      </p:sp>
      <p:sp>
        <p:nvSpPr>
          <p:cNvPr id="399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0AABF0-1B0F-4A9B-BDEF-8DE2442D37A3}" type="slidenum">
              <a:rPr lang="fr-FR" altLang="fr-FR" smtClean="0"/>
              <a:pPr eaLnBrk="1" hangingPunct="1">
                <a:spcBef>
                  <a:spcPct val="0"/>
                </a:spcBef>
              </a:pPr>
              <a:t>22</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BE" altLang="fr-FR" b="1" dirty="0"/>
              <a:t>L’accessibilité derrière la porte</a:t>
            </a:r>
            <a:r>
              <a:rPr lang="fr-BE" altLang="fr-FR" dirty="0"/>
              <a:t>, c’est parler des conditions qui font que les familles se sentent attendues, écoutées, accueillies, prises en compte au sein du lieu d’accueil. Offrir une visibilité sur les services qui sont proposés est très important, mais il est tout aussi important de faire en sorte que chaque famille se sente et soit effectivement la bienvenue dans le lieu d’accueil. </a:t>
            </a:r>
          </a:p>
          <a:p>
            <a:pPr>
              <a:defRPr/>
            </a:pPr>
            <a:r>
              <a:rPr lang="fr-BE" altLang="fr-FR" dirty="0"/>
              <a:t>Cela passe aussi par la manière dont on accueille les parents et les enfants que ce soit dans les premiers contacts ou au quotidien.</a:t>
            </a:r>
          </a:p>
          <a:p>
            <a:pPr>
              <a:defRPr/>
            </a:pPr>
            <a:endParaRPr lang="fr-BE" altLang="fr-FR" dirty="0"/>
          </a:p>
          <a:p>
            <a:pPr>
              <a:defRPr/>
            </a:pPr>
            <a:r>
              <a:rPr lang="fr-BE" altLang="fr-FR" b="1" i="1" u="sng" dirty="0"/>
              <a:t>Quelques questions</a:t>
            </a:r>
          </a:p>
          <a:p>
            <a:pPr>
              <a:defRPr/>
            </a:pPr>
            <a:endParaRPr lang="fr-BE" altLang="fr-FR" b="1" i="1" u="sng" dirty="0"/>
          </a:p>
          <a:p>
            <a:pPr marL="171450" indent="-171450">
              <a:buFont typeface="Arial" panose="020B0604020202020204" pitchFamily="34" charset="0"/>
              <a:buChar char="•"/>
              <a:defRPr/>
            </a:pPr>
            <a:r>
              <a:rPr lang="fr-BE" altLang="fr-FR" dirty="0"/>
              <a:t>Est-ce qu’on prend le temps d’échanger avec chaque famille ? </a:t>
            </a:r>
          </a:p>
          <a:p>
            <a:pPr marL="171450" indent="-171450">
              <a:buFont typeface="Arial" panose="020B0604020202020204" pitchFamily="34" charset="0"/>
              <a:buChar char="•"/>
              <a:defRPr/>
            </a:pPr>
            <a:r>
              <a:rPr lang="fr-BE" altLang="fr-FR" dirty="0"/>
              <a:t>Comment s’organise-t-on pour donner du temps à chacun ? pour laisser la place aux questions et commentaires des parents ? </a:t>
            </a:r>
          </a:p>
          <a:p>
            <a:pPr marL="171450" indent="-171450">
              <a:buFont typeface="Arial" panose="020B0604020202020204" pitchFamily="34" charset="0"/>
              <a:buChar char="•"/>
              <a:defRPr/>
            </a:pPr>
            <a:r>
              <a:rPr lang="fr-BE" altLang="fr-FR" dirty="0"/>
              <a:t>Où les accueille-t-on ? Plutôt dans le hall d’entrée, plutôt dans le lieu de vie, plutôt dans un bureau ? </a:t>
            </a:r>
          </a:p>
          <a:p>
            <a:pPr marL="171450" indent="-171450">
              <a:buFont typeface="Arial" panose="020B0604020202020204" pitchFamily="34" charset="0"/>
              <a:buChar char="•"/>
              <a:defRPr/>
            </a:pPr>
            <a:r>
              <a:rPr lang="fr-BE" altLang="fr-FR" dirty="0"/>
              <a:t>Dans quelles conditions ? Est-ce qu’un temps leur est consacré ou est-ce que d’autres activités « coupent » cette rencontre (téléphone, demandes d’</a:t>
            </a:r>
            <a:r>
              <a:rPr lang="fr-BE" altLang="fr-FR" dirty="0" err="1"/>
              <a:t>un-e</a:t>
            </a:r>
            <a:r>
              <a:rPr lang="fr-BE" altLang="fr-FR" dirty="0"/>
              <a:t> collègue, etc.) ?</a:t>
            </a:r>
          </a:p>
          <a:p>
            <a:pPr marL="742950" lvl="1" indent="-285750">
              <a:buFont typeface="Arial" panose="020B0604020202020204" pitchFamily="34" charset="0"/>
              <a:buChar char="•"/>
              <a:defRPr/>
            </a:pPr>
            <a:endParaRPr lang="fr-BE" altLang="fr-FR" sz="1600" dirty="0"/>
          </a:p>
          <a:p>
            <a:pPr marL="742950" lvl="1" indent="-285750">
              <a:buFont typeface="Arial" panose="020B0604020202020204" pitchFamily="34" charset="0"/>
              <a:buChar char="•"/>
              <a:defRPr/>
            </a:pPr>
            <a:r>
              <a:rPr lang="fr-BE" altLang="fr-FR" sz="1600" i="1" dirty="0"/>
              <a:t>Et vous, si vous deviez être accueilli-e-s dans ce contexte, comment souhaiteriez-vous que cela se passe ? Quels seraient les éléments importants qui vous aideraient à vous sentir à l’aise ?</a:t>
            </a:r>
          </a:p>
          <a:p>
            <a:pPr eaLnBrk="1" hangingPunct="1">
              <a:spcBef>
                <a:spcPct val="0"/>
              </a:spcBef>
            </a:pPr>
            <a:endParaRPr lang="fr-BE" altLang="fr-FR" dirty="0"/>
          </a:p>
        </p:txBody>
      </p:sp>
      <p:sp>
        <p:nvSpPr>
          <p:cNvPr id="399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0AABF0-1B0F-4A9B-BDEF-8DE2442D37A3}" type="slidenum">
              <a:rPr lang="fr-FR" altLang="fr-FR" smtClean="0"/>
              <a:pPr eaLnBrk="1" hangingPunct="1">
                <a:spcBef>
                  <a:spcPct val="0"/>
                </a:spcBef>
              </a:pPr>
              <a:t>23</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65388">
              <a:defRPr/>
            </a:pPr>
            <a:r>
              <a:rPr lang="fr-BE" sz="1900" dirty="0"/>
              <a:t>Pour 1/3 des enfants, la première entrée dans la société, c'est le passage par un lieu d’accueil. L'enfant</a:t>
            </a:r>
            <a:r>
              <a:rPr lang="fr-BE" sz="1900" baseline="0" dirty="0"/>
              <a:t> </a:t>
            </a:r>
            <a:r>
              <a:rPr lang="fr-BE" sz="1900" dirty="0"/>
              <a:t>se retrouve comme devant un miroir qui lui renvoie comment il est perçu par l'autre. </a:t>
            </a:r>
          </a:p>
          <a:p>
            <a:pPr defTabSz="865388">
              <a:defRPr/>
            </a:pPr>
            <a:r>
              <a:rPr lang="fr-BE" sz="1900" dirty="0"/>
              <a:t>C'est là que prend forme la question : "Est-ce que je peux être qui je suis ?". </a:t>
            </a:r>
          </a:p>
          <a:p>
            <a:pPr defTabSz="865388">
              <a:defRPr/>
            </a:pPr>
            <a:r>
              <a:rPr lang="fr-BE" sz="1900" dirty="0"/>
              <a:t>Traiter tous les enfants exactement de la même façon, sans tenir compte de leur diversité, par exemple en ne tenant pas compte de leur histoire familiale (ne pas manger avec les mains), revient à heurter les enfants : comment faire du lieu d’accueil un lieu pour apprendre les choses du vivre ensemble ? pour apprendre la relation à l’autre ?</a:t>
            </a:r>
          </a:p>
          <a:p>
            <a:endParaRPr lang="fr-BE" sz="1500"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25</a:t>
            </a:fld>
            <a:endParaRPr lang="fr-BE"/>
          </a:p>
        </p:txBody>
      </p:sp>
    </p:spTree>
    <p:extLst>
      <p:ext uri="{BB962C8B-B14F-4D97-AF65-F5344CB8AC3E}">
        <p14:creationId xmlns:p14="http://schemas.microsoft.com/office/powerpoint/2010/main" val="1861492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5200"/>
            <a:r>
              <a:rPr lang="fr-BE" altLang="fr-FR" dirty="0"/>
              <a:t>Nous avons voulu travailler plus spécifiquement l’articulation entre deux questions : Qui et comment ?</a:t>
            </a:r>
          </a:p>
          <a:p>
            <a:pPr defTabSz="965200"/>
            <a:r>
              <a:rPr lang="fr-BE" altLang="fr-FR" dirty="0"/>
              <a:t>La question de « qui accueille-t-on » a des répercussions importantes sur le « comment accueille-t-on ».</a:t>
            </a:r>
          </a:p>
          <a:p>
            <a:pPr defTabSz="965200"/>
            <a:endParaRPr lang="fr-BE" altLang="fr-FR" dirty="0"/>
          </a:p>
          <a:p>
            <a:pPr defTabSz="965200"/>
            <a:r>
              <a:rPr lang="fr-BE" altLang="fr-FR" dirty="0"/>
              <a:t>Lors d’un colloque, Marianne, professionnelle d’un lieu d’accueil, raconte l’histoire d’Astrée qui a fréquenté plus de deux ans l’accueil extrascolaire, régulièrement accompagnée par sa maman et ou par sa marraine, lesquelles dialoguaient volontiers avec toute l’équipe. Et pourtant, ce n’est qu’à la fin de l’accueil que les professionnelles réaliseront qu’il s’agissait d’un couple de parents du même sexe.</a:t>
            </a:r>
          </a:p>
          <a:p>
            <a:pPr defTabSz="965200"/>
            <a:r>
              <a:rPr lang="fr-BE" altLang="fr-FR" dirty="0"/>
              <a:t>On peut alors se demander comment Astrée a pu gérer ce hiatus entre son identité vécue dans le cadre familial et celle perçue dans le lieu d’accueil ? Malgré l’accueil bienveillant des professionnelles, les parents et Astrée ne se sont pas sentis autorisés à parler de leur situation familiale. </a:t>
            </a:r>
          </a:p>
          <a:p>
            <a:pPr defTabSz="965200"/>
            <a:endParaRPr lang="fr-BE" altLang="fr-FR" dirty="0"/>
          </a:p>
          <a:p>
            <a:pPr defTabSz="965200"/>
            <a:r>
              <a:rPr lang="fr-BE" altLang="fr-FR" dirty="0"/>
              <a:t>Encourager les parents au dialogue n’est pas de l’intrusion : c’est témoigner un intérêt authentique et prendre en compte l’enfant dans son contexte de vie. C’est donner la chance à l’enfant de pouvoir être fier de lui, de sa famille, lui permettre de vivre une continuité entre le lieu d’accueil et sa maison.</a:t>
            </a:r>
          </a:p>
          <a:p>
            <a:pPr defTabSz="965200"/>
            <a:endParaRPr lang="fr-BE" altLang="fr-FR" dirty="0"/>
          </a:p>
          <a:p>
            <a:pPr defTabSz="965200"/>
            <a:r>
              <a:rPr lang="fr-BE" altLang="fr-FR" dirty="0"/>
              <a:t>(situation retirée des actes du colloque de l’ACEPP à Paris en 2008 dont le titre était « Construire une pédagogie à partir de la diversité des enfants et des familles »),</a:t>
            </a:r>
          </a:p>
          <a:p>
            <a:endParaRPr lang="fr-BE" altLang="fr-FR" dirty="0"/>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712D38-E227-428C-9EF9-DD19B1378CFF}" type="slidenum">
              <a:rPr lang="fr-FR" altLang="fr-FR" smtClean="0"/>
              <a:pPr eaLnBrk="1" hangingPunct="1">
                <a:spcBef>
                  <a:spcPct val="0"/>
                </a:spcBef>
              </a:pPr>
              <a:t>26</a:t>
            </a:fld>
            <a:endParaRPr lang="fr-FR" altLang="fr-FR"/>
          </a:p>
        </p:txBody>
      </p:sp>
    </p:spTree>
    <p:extLst>
      <p:ext uri="{BB962C8B-B14F-4D97-AF65-F5344CB8AC3E}">
        <p14:creationId xmlns:p14="http://schemas.microsoft.com/office/powerpoint/2010/main" val="3071990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27</a:t>
            </a:fld>
            <a:endParaRPr lang="fr-BE"/>
          </a:p>
        </p:txBody>
      </p:sp>
    </p:spTree>
    <p:extLst>
      <p:ext uri="{BB962C8B-B14F-4D97-AF65-F5344CB8AC3E}">
        <p14:creationId xmlns:p14="http://schemas.microsoft.com/office/powerpoint/2010/main" val="85574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ln/>
        </p:spPr>
      </p:sp>
      <p:sp>
        <p:nvSpPr>
          <p:cNvPr id="890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a:t>Le dispositif ne propose une procédure “clef sur porte” avec un guide de “bonnes pratiques”. </a:t>
            </a:r>
          </a:p>
          <a:p>
            <a:r>
              <a:rPr lang="fr-BE" altLang="fr-FR"/>
              <a:t>Cela nous amène à réfléchir à la notion de « bonnes » pratiques : qu’est-ce que signifie « bonne » ? Y aurait-il des « bonnes » et des « mauvaises » pratiques qui pourraient être utilisées dans tous les contextes ? En fonction de quelles normes ? Qui décide de ce qui est « bon » ? Pour qui ? Avec quels critères ?</a:t>
            </a:r>
          </a:p>
          <a:p>
            <a:r>
              <a:rPr lang="fr-BE" altLang="fr-FR"/>
              <a:t>Nous préférons parler de « pratiques pertinentes » en fonction des contextes dans lesquelles elles se déroulent et de leurs objectifs.</a:t>
            </a:r>
          </a:p>
          <a:p>
            <a:endParaRPr lang="fr-BE" altLang="fr-FR"/>
          </a:p>
          <a:p>
            <a:r>
              <a:rPr lang="fr-BE" altLang="fr-FR"/>
              <a:t>Le dispositif s’inscrit dans une logique de </a:t>
            </a:r>
            <a:r>
              <a:rPr lang="fr-BE" altLang="fr-FR" b="1"/>
              <a:t>non substitution</a:t>
            </a:r>
            <a:r>
              <a:rPr lang="fr-BE" altLang="fr-FR"/>
              <a:t>, de </a:t>
            </a:r>
            <a:r>
              <a:rPr lang="fr-BE" altLang="fr-FR" b="1"/>
              <a:t>soutien de la réflexion</a:t>
            </a:r>
            <a:r>
              <a:rPr lang="fr-BE" altLang="fr-FR"/>
              <a:t>. À la fois pour des raisons éthiques et déontologiques mais aussi parce qu’un changement ne peut s’inscrire dans la durée qu’à condition qu’il ait été réfléchi et accepté par les personnes qui vont le porter. </a:t>
            </a:r>
          </a:p>
        </p:txBody>
      </p:sp>
      <p:sp>
        <p:nvSpPr>
          <p:cNvPr id="890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2191" indent="-285458" eaLnBrk="0" hangingPunct="0">
              <a:spcBef>
                <a:spcPct val="30000"/>
              </a:spcBef>
              <a:defRPr sz="1100">
                <a:solidFill>
                  <a:schemeClr val="tx1"/>
                </a:solidFill>
                <a:latin typeface="Arial" charset="0"/>
              </a:defRPr>
            </a:lvl2pPr>
            <a:lvl3pPr marL="1141832" indent="-228366" eaLnBrk="0" hangingPunct="0">
              <a:spcBef>
                <a:spcPct val="30000"/>
              </a:spcBef>
              <a:defRPr sz="1100">
                <a:solidFill>
                  <a:schemeClr val="tx1"/>
                </a:solidFill>
                <a:latin typeface="Arial" charset="0"/>
              </a:defRPr>
            </a:lvl3pPr>
            <a:lvl4pPr marL="1598564" indent="-228366" eaLnBrk="0" hangingPunct="0">
              <a:spcBef>
                <a:spcPct val="30000"/>
              </a:spcBef>
              <a:defRPr sz="1100">
                <a:solidFill>
                  <a:schemeClr val="tx1"/>
                </a:solidFill>
                <a:latin typeface="Arial" charset="0"/>
              </a:defRPr>
            </a:lvl4pPr>
            <a:lvl5pPr marL="2056800" indent="-228366" eaLnBrk="0" hangingPunct="0">
              <a:spcBef>
                <a:spcPct val="30000"/>
              </a:spcBef>
              <a:defRPr sz="1100">
                <a:solidFill>
                  <a:schemeClr val="tx1"/>
                </a:solidFill>
                <a:latin typeface="Arial" charset="0"/>
              </a:defRPr>
            </a:lvl5pPr>
            <a:lvl6pPr marL="2489494" indent="-228366" eaLnBrk="0" fontAlgn="base" hangingPunct="0">
              <a:spcBef>
                <a:spcPct val="30000"/>
              </a:spcBef>
              <a:spcAft>
                <a:spcPct val="0"/>
              </a:spcAft>
              <a:defRPr sz="1100">
                <a:solidFill>
                  <a:schemeClr val="tx1"/>
                </a:solidFill>
                <a:latin typeface="Arial" charset="0"/>
              </a:defRPr>
            </a:lvl6pPr>
            <a:lvl7pPr marL="2922188" indent="-228366" eaLnBrk="0" fontAlgn="base" hangingPunct="0">
              <a:spcBef>
                <a:spcPct val="30000"/>
              </a:spcBef>
              <a:spcAft>
                <a:spcPct val="0"/>
              </a:spcAft>
              <a:defRPr sz="1100">
                <a:solidFill>
                  <a:schemeClr val="tx1"/>
                </a:solidFill>
                <a:latin typeface="Arial" charset="0"/>
              </a:defRPr>
            </a:lvl7pPr>
            <a:lvl8pPr marL="3354882" indent="-228366" eaLnBrk="0" fontAlgn="base" hangingPunct="0">
              <a:spcBef>
                <a:spcPct val="30000"/>
              </a:spcBef>
              <a:spcAft>
                <a:spcPct val="0"/>
              </a:spcAft>
              <a:defRPr sz="1100">
                <a:solidFill>
                  <a:schemeClr val="tx1"/>
                </a:solidFill>
                <a:latin typeface="Arial" charset="0"/>
              </a:defRPr>
            </a:lvl8pPr>
            <a:lvl9pPr marL="3787576" indent="-22836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733D5C2-B451-48DE-9CB7-173A80F12B1E}" type="slidenum">
              <a:rPr lang="fr-FR" altLang="fr-FR" sz="1200"/>
              <a:pPr eaLnBrk="1" hangingPunct="1">
                <a:spcBef>
                  <a:spcPct val="0"/>
                </a:spcBef>
              </a:pPr>
              <a:t>30</a:t>
            </a:fld>
            <a:endParaRPr lang="fr-FR" altLang="fr-FR" sz="1200"/>
          </a:p>
        </p:txBody>
      </p:sp>
    </p:spTree>
    <p:extLst>
      <p:ext uri="{BB962C8B-B14F-4D97-AF65-F5344CB8AC3E}">
        <p14:creationId xmlns:p14="http://schemas.microsoft.com/office/powerpoint/2010/main" val="300702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a:p>
            <a:endParaRPr lang="fr-BE"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3</a:t>
            </a:fld>
            <a:endParaRPr lang="fr-BE"/>
          </a:p>
        </p:txBody>
      </p:sp>
    </p:spTree>
    <p:extLst>
      <p:ext uri="{BB962C8B-B14F-4D97-AF65-F5344CB8AC3E}">
        <p14:creationId xmlns:p14="http://schemas.microsoft.com/office/powerpoint/2010/main" val="392405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48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BE" altLang="fr-FR" dirty="0"/>
              <a:t>Le projet a été construit en lien avec le référentiel </a:t>
            </a:r>
            <a:r>
              <a:rPr lang="fr-BE" altLang="fr-FR" i="1" dirty="0"/>
              <a:t>Accueillir les enfants de 3 à 12 ans, viser la qualité</a:t>
            </a:r>
            <a:r>
              <a:rPr lang="fr-BE" altLang="fr-FR" dirty="0"/>
              <a:t>. Les informations qui figurent dans le dossier pédagogique s’inscrivent dans la continuité des contenus du référentiel. </a:t>
            </a:r>
          </a:p>
          <a:p>
            <a:pPr>
              <a:defRPr/>
            </a:pPr>
            <a:endParaRPr lang="fr-BE" altLang="fr-FR" dirty="0"/>
          </a:p>
          <a:p>
            <a:pPr>
              <a:defRPr/>
            </a:pPr>
            <a:r>
              <a:rPr lang="fr-BE" altLang="fr-FR" dirty="0"/>
              <a:t>Ce référentiel peut toujours être commandé si vous souhaitez travailler les thématiques qui y sont traitées.</a:t>
            </a:r>
          </a:p>
          <a:p>
            <a:pPr>
              <a:defRPr/>
            </a:pPr>
            <a:endParaRPr lang="fr-BE" altLang="fr-FR" dirty="0"/>
          </a:p>
          <a:p>
            <a:pPr marL="171450" indent="-171450">
              <a:buFont typeface="Symbol"/>
              <a:buChar char="Þ"/>
              <a:defRPr/>
            </a:pPr>
            <a:r>
              <a:rPr lang="fr-BE" altLang="fr-FR" dirty="0"/>
              <a:t>Si vous ne disposez pas encore du référentiel sous forme de ses sept livrets, vous pouvez le télécharger sur le site internet de l’ONE ou sur www.centres-de-vacances.be.</a:t>
            </a:r>
          </a:p>
          <a:p>
            <a:pPr marL="171450" indent="-171450">
              <a:buFont typeface="Symbol"/>
              <a:buChar char="Þ"/>
              <a:defRPr/>
            </a:pPr>
            <a:r>
              <a:rPr lang="fr-BE" altLang="fr-FR" dirty="0"/>
              <a:t>Vous pouvez également en commander un / des </a:t>
            </a:r>
            <a:r>
              <a:rPr lang="fr-BE" altLang="fr-FR" dirty="0" err="1"/>
              <a:t>exemplaire-s</a:t>
            </a:r>
            <a:r>
              <a:rPr lang="fr-BE" altLang="fr-FR" dirty="0"/>
              <a:t> papier en envoyant un mail de commande à l’adresse : accueil-extrascolaire@one.be</a:t>
            </a:r>
          </a:p>
        </p:txBody>
      </p:sp>
      <p:sp>
        <p:nvSpPr>
          <p:cNvPr id="348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509AE6-BCCA-46A2-A116-17C8472B447F}" type="slidenum">
              <a:rPr lang="fr-FR" altLang="fr-FR" smtClean="0"/>
              <a:pPr eaLnBrk="1" hangingPunct="1">
                <a:spcBef>
                  <a:spcPct val="0"/>
                </a:spcBef>
              </a:pPr>
              <a:t>31</a:t>
            </a:fld>
            <a:endParaRPr lang="fr-FR" altLang="fr-FR"/>
          </a:p>
        </p:txBody>
      </p:sp>
    </p:spTree>
    <p:extLst>
      <p:ext uri="{BB962C8B-B14F-4D97-AF65-F5344CB8AC3E}">
        <p14:creationId xmlns:p14="http://schemas.microsoft.com/office/powerpoint/2010/main" val="1679782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32</a:t>
            </a:fld>
            <a:endParaRPr lang="fr-BE"/>
          </a:p>
        </p:txBody>
      </p:sp>
    </p:spTree>
    <p:extLst>
      <p:ext uri="{BB962C8B-B14F-4D97-AF65-F5344CB8AC3E}">
        <p14:creationId xmlns:p14="http://schemas.microsoft.com/office/powerpoint/2010/main" val="3919632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a:ln/>
        </p:spPr>
      </p:sp>
      <p:sp>
        <p:nvSpPr>
          <p:cNvPr id="1187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11878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3128" indent="-270434" eaLnBrk="0" hangingPunct="0">
              <a:spcBef>
                <a:spcPct val="30000"/>
              </a:spcBef>
              <a:defRPr sz="1100">
                <a:solidFill>
                  <a:schemeClr val="tx1"/>
                </a:solidFill>
                <a:latin typeface="Arial" charset="0"/>
              </a:defRPr>
            </a:lvl2pPr>
            <a:lvl3pPr marL="1081735" indent="-216347" eaLnBrk="0" hangingPunct="0">
              <a:spcBef>
                <a:spcPct val="30000"/>
              </a:spcBef>
              <a:defRPr sz="1100">
                <a:solidFill>
                  <a:schemeClr val="tx1"/>
                </a:solidFill>
                <a:latin typeface="Arial" charset="0"/>
              </a:defRPr>
            </a:lvl3pPr>
            <a:lvl4pPr marL="1514429" indent="-216347" eaLnBrk="0" hangingPunct="0">
              <a:spcBef>
                <a:spcPct val="30000"/>
              </a:spcBef>
              <a:defRPr sz="1100">
                <a:solidFill>
                  <a:schemeClr val="tx1"/>
                </a:solidFill>
                <a:latin typeface="Arial" charset="0"/>
              </a:defRPr>
            </a:lvl4pPr>
            <a:lvl5pPr marL="1947123" indent="-216347" eaLnBrk="0" hangingPunct="0">
              <a:spcBef>
                <a:spcPct val="30000"/>
              </a:spcBef>
              <a:defRPr sz="1100">
                <a:solidFill>
                  <a:schemeClr val="tx1"/>
                </a:solidFill>
                <a:latin typeface="Arial" charset="0"/>
              </a:defRPr>
            </a:lvl5pPr>
            <a:lvl6pPr marL="2379817" indent="-216347" eaLnBrk="0" fontAlgn="base" hangingPunct="0">
              <a:spcBef>
                <a:spcPct val="30000"/>
              </a:spcBef>
              <a:spcAft>
                <a:spcPct val="0"/>
              </a:spcAft>
              <a:defRPr sz="1100">
                <a:solidFill>
                  <a:schemeClr val="tx1"/>
                </a:solidFill>
                <a:latin typeface="Arial" charset="0"/>
              </a:defRPr>
            </a:lvl6pPr>
            <a:lvl7pPr marL="2812512" indent="-216347" eaLnBrk="0" fontAlgn="base" hangingPunct="0">
              <a:spcBef>
                <a:spcPct val="30000"/>
              </a:spcBef>
              <a:spcAft>
                <a:spcPct val="0"/>
              </a:spcAft>
              <a:defRPr sz="1100">
                <a:solidFill>
                  <a:schemeClr val="tx1"/>
                </a:solidFill>
                <a:latin typeface="Arial" charset="0"/>
              </a:defRPr>
            </a:lvl7pPr>
            <a:lvl8pPr marL="3245206" indent="-216347" eaLnBrk="0" fontAlgn="base" hangingPunct="0">
              <a:spcBef>
                <a:spcPct val="30000"/>
              </a:spcBef>
              <a:spcAft>
                <a:spcPct val="0"/>
              </a:spcAft>
              <a:defRPr sz="1100">
                <a:solidFill>
                  <a:schemeClr val="tx1"/>
                </a:solidFill>
                <a:latin typeface="Arial" charset="0"/>
              </a:defRPr>
            </a:lvl8pPr>
            <a:lvl9pPr marL="3677900" indent="-216347"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C67B389-9B63-462F-8760-FFFEA56AEEDD}" type="slidenum">
              <a:rPr lang="fr-FR" altLang="fr-FR" sz="1200"/>
              <a:pPr eaLnBrk="1" hangingPunct="1">
                <a:spcBef>
                  <a:spcPct val="0"/>
                </a:spcBef>
              </a:pPr>
              <a:t>33</a:t>
            </a:fld>
            <a:endParaRPr lang="fr-FR" altLang="fr-F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34</a:t>
            </a:fld>
            <a:endParaRPr lang="fr-BE"/>
          </a:p>
        </p:txBody>
      </p:sp>
    </p:spTree>
    <p:extLst>
      <p:ext uri="{BB962C8B-B14F-4D97-AF65-F5344CB8AC3E}">
        <p14:creationId xmlns:p14="http://schemas.microsoft.com/office/powerpoint/2010/main" val="663445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fr-BE" dirty="0"/>
              <a:t>Deux types de malles :</a:t>
            </a:r>
          </a:p>
          <a:p>
            <a:pPr marL="171428" indent="-171428">
              <a:buFontTx/>
              <a:buChar char="-"/>
              <a:defRPr/>
            </a:pPr>
            <a:r>
              <a:rPr lang="fr-BE" dirty="0"/>
              <a:t>Sensorimotrices</a:t>
            </a:r>
          </a:p>
          <a:p>
            <a:pPr marL="171428" indent="-171428">
              <a:buFontTx/>
              <a:buChar char="-"/>
              <a:defRPr/>
            </a:pPr>
            <a:r>
              <a:rPr lang="fr-BE" dirty="0"/>
              <a:t>Émotions</a:t>
            </a:r>
          </a:p>
          <a:p>
            <a:pPr marL="0" indent="0">
              <a:buFontTx/>
              <a:buNone/>
              <a:defRPr/>
            </a:pPr>
            <a:endParaRPr lang="fr-BE" dirty="0"/>
          </a:p>
        </p:txBody>
      </p:sp>
      <p:sp>
        <p:nvSpPr>
          <p:cNvPr id="409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5" indent="-285713" eaLnBrk="0" hangingPunct="0">
              <a:spcBef>
                <a:spcPct val="30000"/>
              </a:spcBef>
              <a:defRPr sz="1200">
                <a:solidFill>
                  <a:schemeClr val="tx1"/>
                </a:solidFill>
                <a:latin typeface="Arial" charset="0"/>
              </a:defRPr>
            </a:lvl2pPr>
            <a:lvl3pPr marL="1142854" indent="-228571" eaLnBrk="0" hangingPunct="0">
              <a:spcBef>
                <a:spcPct val="30000"/>
              </a:spcBef>
              <a:defRPr sz="1200">
                <a:solidFill>
                  <a:schemeClr val="tx1"/>
                </a:solidFill>
                <a:latin typeface="Arial" charset="0"/>
              </a:defRPr>
            </a:lvl3pPr>
            <a:lvl4pPr marL="1599994" indent="-228571" eaLnBrk="0" hangingPunct="0">
              <a:spcBef>
                <a:spcPct val="30000"/>
              </a:spcBef>
              <a:defRPr sz="1200">
                <a:solidFill>
                  <a:schemeClr val="tx1"/>
                </a:solidFill>
                <a:latin typeface="Arial" charset="0"/>
              </a:defRPr>
            </a:lvl4pPr>
            <a:lvl5pPr marL="2057136" indent="-228571" eaLnBrk="0" hangingPunct="0">
              <a:spcBef>
                <a:spcPct val="30000"/>
              </a:spcBef>
              <a:defRPr sz="1200">
                <a:solidFill>
                  <a:schemeClr val="tx1"/>
                </a:solidFill>
                <a:latin typeface="Arial" charset="0"/>
              </a:defRPr>
            </a:lvl5pPr>
            <a:lvl6pPr marL="2514277" indent="-228571" eaLnBrk="0" fontAlgn="base" hangingPunct="0">
              <a:spcBef>
                <a:spcPct val="30000"/>
              </a:spcBef>
              <a:spcAft>
                <a:spcPct val="0"/>
              </a:spcAft>
              <a:defRPr sz="1200">
                <a:solidFill>
                  <a:schemeClr val="tx1"/>
                </a:solidFill>
                <a:latin typeface="Arial" charset="0"/>
              </a:defRPr>
            </a:lvl6pPr>
            <a:lvl7pPr marL="2971419" indent="-228571" eaLnBrk="0" fontAlgn="base" hangingPunct="0">
              <a:spcBef>
                <a:spcPct val="30000"/>
              </a:spcBef>
              <a:spcAft>
                <a:spcPct val="0"/>
              </a:spcAft>
              <a:defRPr sz="1200">
                <a:solidFill>
                  <a:schemeClr val="tx1"/>
                </a:solidFill>
                <a:latin typeface="Arial" charset="0"/>
              </a:defRPr>
            </a:lvl7pPr>
            <a:lvl8pPr marL="3428560" indent="-228571" eaLnBrk="0" fontAlgn="base" hangingPunct="0">
              <a:spcBef>
                <a:spcPct val="30000"/>
              </a:spcBef>
              <a:spcAft>
                <a:spcPct val="0"/>
              </a:spcAft>
              <a:defRPr sz="1200">
                <a:solidFill>
                  <a:schemeClr val="tx1"/>
                </a:solidFill>
                <a:latin typeface="Arial" charset="0"/>
              </a:defRPr>
            </a:lvl8pPr>
            <a:lvl9pPr marL="3885701" indent="-22857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2F8D9A-4C57-475D-8C1C-149E2FCC7093}" type="slidenum">
              <a:rPr lang="fr-FR" altLang="fr-FR" smtClean="0"/>
              <a:pPr eaLnBrk="1" hangingPunct="1">
                <a:spcBef>
                  <a:spcPct val="0"/>
                </a:spcBef>
              </a:pPr>
              <a:t>36</a:t>
            </a:fld>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a:ln/>
        </p:spPr>
      </p:sp>
      <p:sp>
        <p:nvSpPr>
          <p:cNvPr id="125955"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fr-BE" altLang="fr-FR" dirty="0"/>
          </a:p>
        </p:txBody>
      </p:sp>
      <p:sp>
        <p:nvSpPr>
          <p:cNvPr id="1024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3128" indent="-270434" eaLnBrk="0" hangingPunct="0">
              <a:spcBef>
                <a:spcPct val="30000"/>
              </a:spcBef>
              <a:defRPr sz="1100">
                <a:solidFill>
                  <a:schemeClr val="tx1"/>
                </a:solidFill>
                <a:latin typeface="Arial" charset="0"/>
              </a:defRPr>
            </a:lvl2pPr>
            <a:lvl3pPr marL="1081735" indent="-216347" eaLnBrk="0" hangingPunct="0">
              <a:spcBef>
                <a:spcPct val="30000"/>
              </a:spcBef>
              <a:defRPr sz="1100">
                <a:solidFill>
                  <a:schemeClr val="tx1"/>
                </a:solidFill>
                <a:latin typeface="Arial" charset="0"/>
              </a:defRPr>
            </a:lvl3pPr>
            <a:lvl4pPr marL="1514429" indent="-216347" eaLnBrk="0" hangingPunct="0">
              <a:spcBef>
                <a:spcPct val="30000"/>
              </a:spcBef>
              <a:defRPr sz="1100">
                <a:solidFill>
                  <a:schemeClr val="tx1"/>
                </a:solidFill>
                <a:latin typeface="Arial" charset="0"/>
              </a:defRPr>
            </a:lvl4pPr>
            <a:lvl5pPr marL="1947123" indent="-216347" eaLnBrk="0" hangingPunct="0">
              <a:spcBef>
                <a:spcPct val="30000"/>
              </a:spcBef>
              <a:defRPr sz="1100">
                <a:solidFill>
                  <a:schemeClr val="tx1"/>
                </a:solidFill>
                <a:latin typeface="Arial" charset="0"/>
              </a:defRPr>
            </a:lvl5pPr>
            <a:lvl6pPr marL="2379817" indent="-216347" eaLnBrk="0" fontAlgn="base" hangingPunct="0">
              <a:spcBef>
                <a:spcPct val="30000"/>
              </a:spcBef>
              <a:spcAft>
                <a:spcPct val="0"/>
              </a:spcAft>
              <a:defRPr sz="1100">
                <a:solidFill>
                  <a:schemeClr val="tx1"/>
                </a:solidFill>
                <a:latin typeface="Arial" charset="0"/>
              </a:defRPr>
            </a:lvl6pPr>
            <a:lvl7pPr marL="2812512" indent="-216347" eaLnBrk="0" fontAlgn="base" hangingPunct="0">
              <a:spcBef>
                <a:spcPct val="30000"/>
              </a:spcBef>
              <a:spcAft>
                <a:spcPct val="0"/>
              </a:spcAft>
              <a:defRPr sz="1100">
                <a:solidFill>
                  <a:schemeClr val="tx1"/>
                </a:solidFill>
                <a:latin typeface="Arial" charset="0"/>
              </a:defRPr>
            </a:lvl7pPr>
            <a:lvl8pPr marL="3245206" indent="-216347" eaLnBrk="0" fontAlgn="base" hangingPunct="0">
              <a:spcBef>
                <a:spcPct val="30000"/>
              </a:spcBef>
              <a:spcAft>
                <a:spcPct val="0"/>
              </a:spcAft>
              <a:defRPr sz="1100">
                <a:solidFill>
                  <a:schemeClr val="tx1"/>
                </a:solidFill>
                <a:latin typeface="Arial" charset="0"/>
              </a:defRPr>
            </a:lvl8pPr>
            <a:lvl9pPr marL="3677900" indent="-216347"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FF7DD7DB-7B15-4E55-9C9A-63AC491B851E}" type="slidenum">
              <a:rPr lang="fr-FR" altLang="fr-FR" sz="1200"/>
              <a:pPr eaLnBrk="1" hangingPunct="1">
                <a:spcBef>
                  <a:spcPct val="0"/>
                </a:spcBef>
              </a:pPr>
              <a:t>37</a:t>
            </a:fld>
            <a:endParaRPr lang="fr-FR" altLang="fr-FR" sz="1200"/>
          </a:p>
        </p:txBody>
      </p:sp>
    </p:spTree>
    <p:extLst>
      <p:ext uri="{BB962C8B-B14F-4D97-AF65-F5344CB8AC3E}">
        <p14:creationId xmlns:p14="http://schemas.microsoft.com/office/powerpoint/2010/main" val="3691673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ce réservé de l'image des diapositives 1"/>
          <p:cNvSpPr>
            <a:spLocks noGrp="1" noRot="1" noChangeAspect="1" noTextEdit="1"/>
          </p:cNvSpPr>
          <p:nvPr>
            <p:ph type="sldImg"/>
          </p:nvPr>
        </p:nvSpPr>
        <p:spPr>
          <a:ln/>
        </p:spPr>
      </p:sp>
      <p:sp>
        <p:nvSpPr>
          <p:cNvPr id="1331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sz="1500" dirty="0"/>
              <a:t>Ce document regroupe une série importante d’outils qui traitent de l’accueil de tous les enfants et des différents formes de diversité. Chaque outil est présenté brièvement pour que vous ayez directement une idée du contenu et que vous sachiez si celui-ci peut répondre à vos besoins.</a:t>
            </a:r>
          </a:p>
          <a:p>
            <a:endParaRPr lang="fr-BE" altLang="fr-FR" sz="1500" dirty="0"/>
          </a:p>
          <a:p>
            <a:r>
              <a:rPr lang="fr-BE" altLang="fr-FR" sz="1500" dirty="0"/>
              <a:t>De plus, pour chaque outil, il est indiqué où celui-ci est accessible (souvent gratuitement via internet).</a:t>
            </a:r>
          </a:p>
          <a:p>
            <a:endParaRPr lang="fr-BE" altLang="fr-FR" sz="1500" dirty="0"/>
          </a:p>
          <a:p>
            <a:pPr marL="0" lvl="1"/>
            <a:r>
              <a:rPr lang="fr-BE" altLang="fr-FR" sz="1500" dirty="0"/>
              <a:t>Ce document est disponible sur le site internet de l’ONE : </a:t>
            </a:r>
            <a:r>
              <a:rPr lang="fr-BE" altLang="fr-FR" u="sng" dirty="0">
                <a:hlinkClick r:id="rId3"/>
              </a:rPr>
              <a:t>http://www.one.be/professionnels/inclusion-et-handicap/dispositif-et-</a:t>
            </a:r>
            <a:r>
              <a:rPr lang="fr-BE" altLang="fr-FR" u="sng" dirty="0"/>
              <a:t>outils</a:t>
            </a:r>
          </a:p>
          <a:p>
            <a:pPr marL="0" lvl="1"/>
            <a:endParaRPr lang="fr-BE" altLang="fr-FR" u="sng" dirty="0"/>
          </a:p>
          <a:p>
            <a:pPr marL="0" lvl="1"/>
            <a:endParaRPr lang="fr-BE" altLang="fr-FR" dirty="0"/>
          </a:p>
          <a:p>
            <a:endParaRPr lang="fr-BE" altLang="fr-FR" sz="1500" dirty="0"/>
          </a:p>
        </p:txBody>
      </p:sp>
      <p:sp>
        <p:nvSpPr>
          <p:cNvPr id="1331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3128" indent="-270434" eaLnBrk="0" hangingPunct="0">
              <a:spcBef>
                <a:spcPct val="30000"/>
              </a:spcBef>
              <a:defRPr sz="1100">
                <a:solidFill>
                  <a:schemeClr val="tx1"/>
                </a:solidFill>
                <a:latin typeface="Arial" charset="0"/>
              </a:defRPr>
            </a:lvl2pPr>
            <a:lvl3pPr marL="1081735" indent="-216347" eaLnBrk="0" hangingPunct="0">
              <a:spcBef>
                <a:spcPct val="30000"/>
              </a:spcBef>
              <a:defRPr sz="1100">
                <a:solidFill>
                  <a:schemeClr val="tx1"/>
                </a:solidFill>
                <a:latin typeface="Arial" charset="0"/>
              </a:defRPr>
            </a:lvl3pPr>
            <a:lvl4pPr marL="1514429" indent="-216347" eaLnBrk="0" hangingPunct="0">
              <a:spcBef>
                <a:spcPct val="30000"/>
              </a:spcBef>
              <a:defRPr sz="1100">
                <a:solidFill>
                  <a:schemeClr val="tx1"/>
                </a:solidFill>
                <a:latin typeface="Arial" charset="0"/>
              </a:defRPr>
            </a:lvl4pPr>
            <a:lvl5pPr marL="1947123" indent="-216347" eaLnBrk="0" hangingPunct="0">
              <a:spcBef>
                <a:spcPct val="30000"/>
              </a:spcBef>
              <a:defRPr sz="1100">
                <a:solidFill>
                  <a:schemeClr val="tx1"/>
                </a:solidFill>
                <a:latin typeface="Arial" charset="0"/>
              </a:defRPr>
            </a:lvl5pPr>
            <a:lvl6pPr marL="2379817" indent="-216347" eaLnBrk="0" fontAlgn="base" hangingPunct="0">
              <a:spcBef>
                <a:spcPct val="30000"/>
              </a:spcBef>
              <a:spcAft>
                <a:spcPct val="0"/>
              </a:spcAft>
              <a:defRPr sz="1100">
                <a:solidFill>
                  <a:schemeClr val="tx1"/>
                </a:solidFill>
                <a:latin typeface="Arial" charset="0"/>
              </a:defRPr>
            </a:lvl6pPr>
            <a:lvl7pPr marL="2812512" indent="-216347" eaLnBrk="0" fontAlgn="base" hangingPunct="0">
              <a:spcBef>
                <a:spcPct val="30000"/>
              </a:spcBef>
              <a:spcAft>
                <a:spcPct val="0"/>
              </a:spcAft>
              <a:defRPr sz="1100">
                <a:solidFill>
                  <a:schemeClr val="tx1"/>
                </a:solidFill>
                <a:latin typeface="Arial" charset="0"/>
              </a:defRPr>
            </a:lvl7pPr>
            <a:lvl8pPr marL="3245206" indent="-216347" eaLnBrk="0" fontAlgn="base" hangingPunct="0">
              <a:spcBef>
                <a:spcPct val="30000"/>
              </a:spcBef>
              <a:spcAft>
                <a:spcPct val="0"/>
              </a:spcAft>
              <a:defRPr sz="1100">
                <a:solidFill>
                  <a:schemeClr val="tx1"/>
                </a:solidFill>
                <a:latin typeface="Arial" charset="0"/>
              </a:defRPr>
            </a:lvl8pPr>
            <a:lvl9pPr marL="3677900" indent="-216347"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7C86CAD-B6D7-455B-B8B7-02D2A09F13FE}" type="slidenum">
              <a:rPr lang="fr-FR" altLang="fr-FR" sz="1200"/>
              <a:pPr eaLnBrk="1" hangingPunct="1">
                <a:spcBef>
                  <a:spcPct val="0"/>
                </a:spcBef>
              </a:pPr>
              <a:t>38</a:t>
            </a:fld>
            <a:endParaRPr lang="fr-FR" altLang="fr-F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endParaRPr lang="fr-BE" sz="1900"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40</a:t>
            </a:fld>
            <a:endParaRPr lang="fr-BE"/>
          </a:p>
        </p:txBody>
      </p:sp>
    </p:spTree>
    <p:extLst>
      <p:ext uri="{BB962C8B-B14F-4D97-AF65-F5344CB8AC3E}">
        <p14:creationId xmlns:p14="http://schemas.microsoft.com/office/powerpoint/2010/main" val="2830903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a:ln/>
        </p:spPr>
      </p:sp>
      <p:sp>
        <p:nvSpPr>
          <p:cNvPr id="1044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z="1700" dirty="0"/>
          </a:p>
        </p:txBody>
      </p:sp>
      <p:sp>
        <p:nvSpPr>
          <p:cNvPr id="1044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2191" indent="-285458" eaLnBrk="0" hangingPunct="0">
              <a:spcBef>
                <a:spcPct val="30000"/>
              </a:spcBef>
              <a:defRPr sz="1100">
                <a:solidFill>
                  <a:schemeClr val="tx1"/>
                </a:solidFill>
                <a:latin typeface="Arial" charset="0"/>
              </a:defRPr>
            </a:lvl2pPr>
            <a:lvl3pPr marL="1141832" indent="-228366" eaLnBrk="0" hangingPunct="0">
              <a:spcBef>
                <a:spcPct val="30000"/>
              </a:spcBef>
              <a:defRPr sz="1100">
                <a:solidFill>
                  <a:schemeClr val="tx1"/>
                </a:solidFill>
                <a:latin typeface="Arial" charset="0"/>
              </a:defRPr>
            </a:lvl3pPr>
            <a:lvl4pPr marL="1598564" indent="-228366" eaLnBrk="0" hangingPunct="0">
              <a:spcBef>
                <a:spcPct val="30000"/>
              </a:spcBef>
              <a:defRPr sz="1100">
                <a:solidFill>
                  <a:schemeClr val="tx1"/>
                </a:solidFill>
                <a:latin typeface="Arial" charset="0"/>
              </a:defRPr>
            </a:lvl4pPr>
            <a:lvl5pPr marL="2056800" indent="-228366" eaLnBrk="0" hangingPunct="0">
              <a:spcBef>
                <a:spcPct val="30000"/>
              </a:spcBef>
              <a:defRPr sz="1100">
                <a:solidFill>
                  <a:schemeClr val="tx1"/>
                </a:solidFill>
                <a:latin typeface="Arial" charset="0"/>
              </a:defRPr>
            </a:lvl5pPr>
            <a:lvl6pPr marL="2489494" indent="-228366" eaLnBrk="0" fontAlgn="base" hangingPunct="0">
              <a:spcBef>
                <a:spcPct val="30000"/>
              </a:spcBef>
              <a:spcAft>
                <a:spcPct val="0"/>
              </a:spcAft>
              <a:defRPr sz="1100">
                <a:solidFill>
                  <a:schemeClr val="tx1"/>
                </a:solidFill>
                <a:latin typeface="Arial" charset="0"/>
              </a:defRPr>
            </a:lvl6pPr>
            <a:lvl7pPr marL="2922188" indent="-228366" eaLnBrk="0" fontAlgn="base" hangingPunct="0">
              <a:spcBef>
                <a:spcPct val="30000"/>
              </a:spcBef>
              <a:spcAft>
                <a:spcPct val="0"/>
              </a:spcAft>
              <a:defRPr sz="1100">
                <a:solidFill>
                  <a:schemeClr val="tx1"/>
                </a:solidFill>
                <a:latin typeface="Arial" charset="0"/>
              </a:defRPr>
            </a:lvl7pPr>
            <a:lvl8pPr marL="3354882" indent="-228366" eaLnBrk="0" fontAlgn="base" hangingPunct="0">
              <a:spcBef>
                <a:spcPct val="30000"/>
              </a:spcBef>
              <a:spcAft>
                <a:spcPct val="0"/>
              </a:spcAft>
              <a:defRPr sz="1100">
                <a:solidFill>
                  <a:schemeClr val="tx1"/>
                </a:solidFill>
                <a:latin typeface="Arial" charset="0"/>
              </a:defRPr>
            </a:lvl8pPr>
            <a:lvl9pPr marL="3787576" indent="-22836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F19E5AF1-AAEC-484E-A804-684013964DB3}" type="slidenum">
              <a:rPr lang="fr-FR" altLang="fr-FR" sz="1200"/>
              <a:pPr eaLnBrk="1" hangingPunct="1">
                <a:spcBef>
                  <a:spcPct val="0"/>
                </a:spcBef>
              </a:pPr>
              <a:t>43</a:t>
            </a:fld>
            <a:endParaRPr lang="fr-FR" altLang="fr-FR" sz="1200"/>
          </a:p>
        </p:txBody>
      </p:sp>
    </p:spTree>
    <p:extLst>
      <p:ext uri="{BB962C8B-B14F-4D97-AF65-F5344CB8AC3E}">
        <p14:creationId xmlns:p14="http://schemas.microsoft.com/office/powerpoint/2010/main" val="529242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BE" dirty="0"/>
              <a:t>La procédure pour l’emprunt des malles est disponible sur le site internet</a:t>
            </a:r>
            <a:r>
              <a:rPr lang="fr-BE" baseline="0" dirty="0"/>
              <a:t> de l’ONE dans le même onglet que les malles : </a:t>
            </a:r>
            <a:r>
              <a:rPr lang="fr-BE" dirty="0">
                <a:hlinkClick r:id="rId3"/>
              </a:rPr>
              <a:t>http://www.one.be/professionnels/inclusion-et-handicap/dispositif-et-malles-inclusion/</a:t>
            </a:r>
            <a:endParaRPr lang="fr-BE" dirty="0"/>
          </a:p>
          <a:p>
            <a:endParaRPr lang="fr-BE"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44</a:t>
            </a:fld>
            <a:endParaRPr lang="fr-BE"/>
          </a:p>
        </p:txBody>
      </p:sp>
    </p:spTree>
    <p:extLst>
      <p:ext uri="{BB962C8B-B14F-4D97-AF65-F5344CB8AC3E}">
        <p14:creationId xmlns:p14="http://schemas.microsoft.com/office/powerpoint/2010/main" val="401457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700" dirty="0"/>
              <a:t>La langue est une des dimensions qui composent notre identité, qui nous donnent une existence mais il y en a bien d’autres : lesquelles ?</a:t>
            </a:r>
          </a:p>
          <a:p>
            <a:pPr lvl="0"/>
            <a:r>
              <a:rPr lang="fr-BE" sz="1700" dirty="0"/>
              <a:t>Le langage souligne / met en évidence/ permet de construire des catégories mentales pour organiser le monde  mais aussi qui stigmatise/ qui peut exclure. </a:t>
            </a:r>
          </a:p>
          <a:p>
            <a:pPr lvl="0"/>
            <a:endParaRPr lang="fr-BE" sz="1700" dirty="0"/>
          </a:p>
          <a:p>
            <a:pPr lvl="0"/>
            <a:r>
              <a:rPr lang="fr-BE" sz="1700" dirty="0"/>
              <a:t>Le langage soutient le développement  de l’identité de chacun</a:t>
            </a:r>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4</a:t>
            </a:fld>
            <a:endParaRPr lang="fr-BE"/>
          </a:p>
        </p:txBody>
      </p:sp>
    </p:spTree>
    <p:extLst>
      <p:ext uri="{BB962C8B-B14F-4D97-AF65-F5344CB8AC3E}">
        <p14:creationId xmlns:p14="http://schemas.microsoft.com/office/powerpoint/2010/main" val="1608224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700"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48</a:t>
            </a:fld>
            <a:endParaRPr lang="fr-BE"/>
          </a:p>
        </p:txBody>
      </p:sp>
    </p:spTree>
    <p:extLst>
      <p:ext uri="{BB962C8B-B14F-4D97-AF65-F5344CB8AC3E}">
        <p14:creationId xmlns:p14="http://schemas.microsoft.com/office/powerpoint/2010/main" val="3184709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Les</a:t>
            </a:r>
            <a:r>
              <a:rPr lang="fr-BE" baseline="0" dirty="0"/>
              <a:t> malles ouvrent la créativité, mais on peut aussi s’inspirer d’autres outils existants …</a:t>
            </a:r>
            <a:endParaRPr lang="fr-BE" dirty="0"/>
          </a:p>
          <a:p>
            <a:endParaRPr lang="fr-BE" dirty="0"/>
          </a:p>
          <a:p>
            <a:r>
              <a:rPr lang="fr-BE" dirty="0"/>
              <a:t>Outil</a:t>
            </a:r>
            <a:r>
              <a:rPr lang="fr-BE" baseline="0" dirty="0"/>
              <a:t> créé par une éducatrice pédagogique, qui peut inspirer d’autres professionnel-le-s</a:t>
            </a:r>
          </a:p>
          <a:p>
            <a:r>
              <a:rPr lang="fr-BE" baseline="0" dirty="0"/>
              <a:t>L’idée est de montrer aux enfants qu’il n’y a pas qu’une manière d’être</a:t>
            </a:r>
          </a:p>
          <a:p>
            <a:r>
              <a:rPr lang="fr-BE" dirty="0"/>
              <a:t>Chaque petite fille ou petit garçon peut se rendre compte, grâce à une célébrité prise en exemple, que les activités</a:t>
            </a:r>
            <a:r>
              <a:rPr lang="fr-BE" baseline="0" dirty="0"/>
              <a:t> habituellement stéréotypées « filles » sont </a:t>
            </a:r>
            <a:r>
              <a:rPr lang="fr-BE" dirty="0"/>
              <a:t>ouvertes à tous et toutes. </a:t>
            </a:r>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50</a:t>
            </a:fld>
            <a:endParaRPr lang="fr-BE"/>
          </a:p>
        </p:txBody>
      </p:sp>
    </p:spTree>
    <p:extLst>
      <p:ext uri="{BB962C8B-B14F-4D97-AF65-F5344CB8AC3E}">
        <p14:creationId xmlns:p14="http://schemas.microsoft.com/office/powerpoint/2010/main" val="1256052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e l'image des diapositives 1"/>
          <p:cNvSpPr>
            <a:spLocks noGrp="1" noRot="1" noChangeAspect="1" noTextEdit="1"/>
          </p:cNvSpPr>
          <p:nvPr>
            <p:ph type="sldImg"/>
          </p:nvPr>
        </p:nvSpPr>
        <p:spPr>
          <a:ln/>
        </p:spPr>
      </p:sp>
      <p:sp>
        <p:nvSpPr>
          <p:cNvPr id="137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137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2191" indent="-285458" eaLnBrk="0" hangingPunct="0">
              <a:spcBef>
                <a:spcPct val="30000"/>
              </a:spcBef>
              <a:defRPr sz="1100">
                <a:solidFill>
                  <a:schemeClr val="tx1"/>
                </a:solidFill>
                <a:latin typeface="Arial" charset="0"/>
              </a:defRPr>
            </a:lvl2pPr>
            <a:lvl3pPr marL="1141832" indent="-228366" eaLnBrk="0" hangingPunct="0">
              <a:spcBef>
                <a:spcPct val="30000"/>
              </a:spcBef>
              <a:defRPr sz="1100">
                <a:solidFill>
                  <a:schemeClr val="tx1"/>
                </a:solidFill>
                <a:latin typeface="Arial" charset="0"/>
              </a:defRPr>
            </a:lvl3pPr>
            <a:lvl4pPr marL="1598564" indent="-228366" eaLnBrk="0" hangingPunct="0">
              <a:spcBef>
                <a:spcPct val="30000"/>
              </a:spcBef>
              <a:defRPr sz="1100">
                <a:solidFill>
                  <a:schemeClr val="tx1"/>
                </a:solidFill>
                <a:latin typeface="Arial" charset="0"/>
              </a:defRPr>
            </a:lvl4pPr>
            <a:lvl5pPr marL="2056800" indent="-228366" eaLnBrk="0" hangingPunct="0">
              <a:spcBef>
                <a:spcPct val="30000"/>
              </a:spcBef>
              <a:defRPr sz="1100">
                <a:solidFill>
                  <a:schemeClr val="tx1"/>
                </a:solidFill>
                <a:latin typeface="Arial" charset="0"/>
              </a:defRPr>
            </a:lvl5pPr>
            <a:lvl6pPr marL="2489494" indent="-228366" eaLnBrk="0" fontAlgn="base" hangingPunct="0">
              <a:spcBef>
                <a:spcPct val="30000"/>
              </a:spcBef>
              <a:spcAft>
                <a:spcPct val="0"/>
              </a:spcAft>
              <a:defRPr sz="1100">
                <a:solidFill>
                  <a:schemeClr val="tx1"/>
                </a:solidFill>
                <a:latin typeface="Arial" charset="0"/>
              </a:defRPr>
            </a:lvl6pPr>
            <a:lvl7pPr marL="2922188" indent="-228366" eaLnBrk="0" fontAlgn="base" hangingPunct="0">
              <a:spcBef>
                <a:spcPct val="30000"/>
              </a:spcBef>
              <a:spcAft>
                <a:spcPct val="0"/>
              </a:spcAft>
              <a:defRPr sz="1100">
                <a:solidFill>
                  <a:schemeClr val="tx1"/>
                </a:solidFill>
                <a:latin typeface="Arial" charset="0"/>
              </a:defRPr>
            </a:lvl7pPr>
            <a:lvl8pPr marL="3354882" indent="-228366" eaLnBrk="0" fontAlgn="base" hangingPunct="0">
              <a:spcBef>
                <a:spcPct val="30000"/>
              </a:spcBef>
              <a:spcAft>
                <a:spcPct val="0"/>
              </a:spcAft>
              <a:defRPr sz="1100">
                <a:solidFill>
                  <a:schemeClr val="tx1"/>
                </a:solidFill>
                <a:latin typeface="Arial" charset="0"/>
              </a:defRPr>
            </a:lvl8pPr>
            <a:lvl9pPr marL="3787576" indent="-228366"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FAAB6539-CCF1-4633-9C08-CCCAA2DE6B6F}" type="slidenum">
              <a:rPr lang="fr-FR" altLang="fr-FR" sz="1200"/>
              <a:pPr eaLnBrk="1" hangingPunct="1">
                <a:spcBef>
                  <a:spcPct val="0"/>
                </a:spcBef>
              </a:pPr>
              <a:t>51</a:t>
            </a:fld>
            <a:endParaRPr lang="fr-FR" alt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dirty="0"/>
              <a:t>Un des objectifs du projet est de faire en sorte que cette diversité soit une opportunité pour se rencontrer, pour parler, pour apprendre à mieux se connaître. Ce n’est pas du tout une intention idéaliste mais bien une manière efficace de créer des conditions propices à un accueil de qualité pour tous.</a:t>
            </a:r>
          </a:p>
          <a:p>
            <a:endParaRPr lang="fr-BE" altLang="fr-FR" dirty="0"/>
          </a:p>
          <a:p>
            <a:pPr defTabSz="965200">
              <a:defRPr/>
            </a:pPr>
            <a:r>
              <a:rPr lang="fr-FR" altLang="fr-FR" sz="1200" b="1" i="1" u="sng" dirty="0"/>
              <a:t>La diversité se cache dans les détails</a:t>
            </a:r>
          </a:p>
          <a:p>
            <a:pPr defTabSz="965200">
              <a:defRPr/>
            </a:pPr>
            <a:endParaRPr lang="fr-FR" altLang="fr-FR" sz="1200" dirty="0"/>
          </a:p>
          <a:p>
            <a:pPr algn="just" defTabSz="965200">
              <a:defRPr/>
            </a:pPr>
            <a:r>
              <a:rPr lang="fr-FR" altLang="fr-FR" sz="1200" dirty="0"/>
              <a:t>Lorsqu’une situation d’accueil pose question, on peut en discuter en équipe pour comprendre chercher à avoir un autre regard sur l’enfant et sa famille.</a:t>
            </a:r>
          </a:p>
          <a:p>
            <a:pPr defTabSz="965200">
              <a:defRPr/>
            </a:pPr>
            <a:endParaRPr lang="fr-FR" altLang="fr-FR" sz="1200" dirty="0"/>
          </a:p>
          <a:p>
            <a:pPr algn="just" defTabSz="965200">
              <a:defRPr/>
            </a:pPr>
            <a:r>
              <a:rPr lang="fr-FR" altLang="fr-FR" sz="1200" dirty="0"/>
              <a:t>Une situation concrète : un papa apporte, pour sa petite fille, un jus pressé qu’il a acheté dans le commerce. Si on analyse cela comme « ce n’est pas diététique, pas bon », il y a un risque de tomber dans une </a:t>
            </a:r>
            <a:r>
              <a:rPr lang="fr-FR" altLang="fr-FR" sz="1200" b="1" u="sng" dirty="0"/>
              <a:t>posture de jugement</a:t>
            </a:r>
            <a:r>
              <a:rPr lang="fr-FR" altLang="fr-FR" sz="1200" dirty="0"/>
              <a:t>. Une alternative est d’adopter une </a:t>
            </a:r>
            <a:r>
              <a:rPr lang="fr-FR" altLang="fr-FR" sz="1200" b="1" u="sng" dirty="0"/>
              <a:t>posture de questionnement</a:t>
            </a:r>
            <a:r>
              <a:rPr lang="fr-FR" altLang="fr-FR" sz="1200" dirty="0"/>
              <a:t>, de </a:t>
            </a:r>
            <a:r>
              <a:rPr lang="fr-FR" altLang="fr-FR" sz="1200" b="1" u="sng" dirty="0"/>
              <a:t>compréhension</a:t>
            </a:r>
            <a:r>
              <a:rPr lang="fr-FR" altLang="fr-FR" sz="1200" dirty="0"/>
              <a:t> des situations vécues par les familles. Il s’agit principalement d’adopter une posture empathique</a:t>
            </a:r>
            <a:r>
              <a:rPr lang="fr-BE" altLang="fr-FR" sz="1200" dirty="0"/>
              <a:t>, de parvenir à se décentrer, d’essayer de comprendre, de s</a:t>
            </a:r>
            <a:r>
              <a:rPr lang="fr-FR" altLang="fr-FR" sz="1200" dirty="0"/>
              <a:t>e mettre dans la peau de… avant d’exposer son point de vue… Au-delà du geste, quelle est l’intention de ce papa ? Qu’est-ce qui se joue dans la relation entre ce père et sa fille ?</a:t>
            </a:r>
          </a:p>
          <a:p>
            <a:pPr algn="just" defTabSz="965200">
              <a:defRPr/>
            </a:pPr>
            <a:endParaRPr lang="fr-FR" altLang="fr-FR" sz="1200" dirty="0"/>
          </a:p>
          <a:p>
            <a:pPr>
              <a:defRPr/>
            </a:pPr>
            <a:r>
              <a:rPr lang="fr-BE" sz="1200" b="1" i="1" u="sng" dirty="0"/>
              <a:t>La diversité a des composantes multiples</a:t>
            </a:r>
          </a:p>
          <a:p>
            <a:pPr>
              <a:defRPr/>
            </a:pPr>
            <a:endParaRPr lang="fr-BE" sz="1200" dirty="0"/>
          </a:p>
          <a:p>
            <a:pPr>
              <a:defRPr/>
            </a:pPr>
            <a:r>
              <a:rPr lang="fr-BE" sz="1200" dirty="0"/>
              <a:t>Ces pistes sont loin d’être exhaustives…</a:t>
            </a:r>
          </a:p>
          <a:p>
            <a:pPr>
              <a:defRPr/>
            </a:pPr>
            <a:endParaRPr lang="fr-BE" sz="1200" dirty="0"/>
          </a:p>
          <a:p>
            <a:pPr marL="285750" indent="-285750">
              <a:buFont typeface="Arial" panose="020B0604020202020204" pitchFamily="34" charset="0"/>
              <a:buChar char="•"/>
              <a:defRPr/>
            </a:pPr>
            <a:r>
              <a:rPr lang="fr-BE" sz="1200" dirty="0"/>
              <a:t>les appartenances</a:t>
            </a:r>
          </a:p>
          <a:p>
            <a:pPr marL="285750" indent="-285750">
              <a:buFont typeface="Arial" panose="020B0604020202020204" pitchFamily="34" charset="0"/>
              <a:buChar char="•"/>
              <a:defRPr/>
            </a:pPr>
            <a:r>
              <a:rPr lang="fr-BE" sz="1200" dirty="0"/>
              <a:t>l’histoire personnelle, </a:t>
            </a:r>
          </a:p>
          <a:p>
            <a:pPr marL="285750" indent="-285750">
              <a:buFont typeface="Arial" panose="020B0604020202020204" pitchFamily="34" charset="0"/>
              <a:buChar char="•"/>
              <a:defRPr/>
            </a:pPr>
            <a:r>
              <a:rPr lang="fr-BE" sz="1200" dirty="0"/>
              <a:t>la dimension culturelle/sociale (alimentation, religion, habillement, habitudes,…) ,</a:t>
            </a:r>
          </a:p>
          <a:p>
            <a:pPr marL="285750" indent="-285750">
              <a:buFont typeface="Arial" panose="020B0604020202020204" pitchFamily="34" charset="0"/>
              <a:buChar char="•"/>
              <a:defRPr/>
            </a:pPr>
            <a:r>
              <a:rPr lang="fr-BE" sz="1200" dirty="0"/>
              <a:t>L’origine familiale : les configurations familiales peuvent être multiples (parent vivant </a:t>
            </a:r>
            <a:r>
              <a:rPr lang="fr-BE" sz="1200" dirty="0" err="1"/>
              <a:t>seul-e</a:t>
            </a:r>
            <a:r>
              <a:rPr lang="fr-BE" sz="1200" dirty="0"/>
              <a:t>, deux parents du même sexe, famille recomposée, enfant vivant chez ses grands parents, enfant adopté, …)</a:t>
            </a:r>
          </a:p>
          <a:p>
            <a:pPr marL="285750" indent="-285750">
              <a:buFont typeface="Arial" panose="020B0604020202020204" pitchFamily="34" charset="0"/>
              <a:buChar char="•"/>
              <a:defRPr/>
            </a:pPr>
            <a:r>
              <a:rPr lang="fr-BE" sz="1200" dirty="0"/>
              <a:t>les particularités comme le port de lunettes, les maladies et déficiences et tous les aspects « particuliers » qui peuvent mener à la stigmatisation si on n’y prête pas attention… </a:t>
            </a:r>
            <a:endParaRPr lang="fr-BE" altLang="fr-FR" sz="1200" dirty="0"/>
          </a:p>
          <a:p>
            <a:pPr algn="just" defTabSz="965200">
              <a:defRPr/>
            </a:pPr>
            <a:endParaRPr lang="fr-BE" altLang="fr-FR" sz="1200" dirty="0"/>
          </a:p>
          <a:p>
            <a:pPr defTabSz="965200">
              <a:defRPr/>
            </a:pPr>
            <a:r>
              <a:rPr lang="fr-FR" altLang="fr-FR" sz="1200" dirty="0"/>
              <a:t> </a:t>
            </a:r>
            <a:endParaRPr lang="fr-BE" altLang="fr-FR" sz="1200" dirty="0"/>
          </a:p>
          <a:p>
            <a:endParaRPr lang="fr-BE" altLang="fr-FR" dirty="0"/>
          </a:p>
        </p:txBody>
      </p:sp>
      <p:sp>
        <p:nvSpPr>
          <p:cNvPr id="809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3128" indent="-270434" eaLnBrk="0" hangingPunct="0">
              <a:spcBef>
                <a:spcPct val="30000"/>
              </a:spcBef>
              <a:defRPr sz="1100">
                <a:solidFill>
                  <a:schemeClr val="tx1"/>
                </a:solidFill>
                <a:latin typeface="Arial" charset="0"/>
              </a:defRPr>
            </a:lvl2pPr>
            <a:lvl3pPr marL="1081735" indent="-216347" eaLnBrk="0" hangingPunct="0">
              <a:spcBef>
                <a:spcPct val="30000"/>
              </a:spcBef>
              <a:defRPr sz="1100">
                <a:solidFill>
                  <a:schemeClr val="tx1"/>
                </a:solidFill>
                <a:latin typeface="Arial" charset="0"/>
              </a:defRPr>
            </a:lvl3pPr>
            <a:lvl4pPr marL="1514429" indent="-216347" eaLnBrk="0" hangingPunct="0">
              <a:spcBef>
                <a:spcPct val="30000"/>
              </a:spcBef>
              <a:defRPr sz="1100">
                <a:solidFill>
                  <a:schemeClr val="tx1"/>
                </a:solidFill>
                <a:latin typeface="Arial" charset="0"/>
              </a:defRPr>
            </a:lvl4pPr>
            <a:lvl5pPr marL="1947123" indent="-216347" eaLnBrk="0" hangingPunct="0">
              <a:spcBef>
                <a:spcPct val="30000"/>
              </a:spcBef>
              <a:defRPr sz="1100">
                <a:solidFill>
                  <a:schemeClr val="tx1"/>
                </a:solidFill>
                <a:latin typeface="Arial" charset="0"/>
              </a:defRPr>
            </a:lvl5pPr>
            <a:lvl6pPr marL="2379817" indent="-216347" eaLnBrk="0" fontAlgn="base" hangingPunct="0">
              <a:spcBef>
                <a:spcPct val="30000"/>
              </a:spcBef>
              <a:spcAft>
                <a:spcPct val="0"/>
              </a:spcAft>
              <a:defRPr sz="1100">
                <a:solidFill>
                  <a:schemeClr val="tx1"/>
                </a:solidFill>
                <a:latin typeface="Arial" charset="0"/>
              </a:defRPr>
            </a:lvl6pPr>
            <a:lvl7pPr marL="2812512" indent="-216347" eaLnBrk="0" fontAlgn="base" hangingPunct="0">
              <a:spcBef>
                <a:spcPct val="30000"/>
              </a:spcBef>
              <a:spcAft>
                <a:spcPct val="0"/>
              </a:spcAft>
              <a:defRPr sz="1100">
                <a:solidFill>
                  <a:schemeClr val="tx1"/>
                </a:solidFill>
                <a:latin typeface="Arial" charset="0"/>
              </a:defRPr>
            </a:lvl7pPr>
            <a:lvl8pPr marL="3245206" indent="-216347" eaLnBrk="0" fontAlgn="base" hangingPunct="0">
              <a:spcBef>
                <a:spcPct val="30000"/>
              </a:spcBef>
              <a:spcAft>
                <a:spcPct val="0"/>
              </a:spcAft>
              <a:defRPr sz="1100">
                <a:solidFill>
                  <a:schemeClr val="tx1"/>
                </a:solidFill>
                <a:latin typeface="Arial" charset="0"/>
              </a:defRPr>
            </a:lvl8pPr>
            <a:lvl9pPr marL="3677900" indent="-216347"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9084E09-FD9F-42CC-A751-B05BD3175EEB}" type="slidenum">
              <a:rPr lang="fr-FR" altLang="fr-FR" sz="1200"/>
              <a:pPr eaLnBrk="1" hangingPunct="1">
                <a:spcBef>
                  <a:spcPct val="0"/>
                </a:spcBef>
              </a:pPr>
              <a:t>7</a:t>
            </a:fld>
            <a:endParaRPr lang="fr-FR" altLang="fr-FR" sz="1200"/>
          </a:p>
        </p:txBody>
      </p:sp>
    </p:spTree>
    <p:extLst>
      <p:ext uri="{BB962C8B-B14F-4D97-AF65-F5344CB8AC3E}">
        <p14:creationId xmlns:p14="http://schemas.microsoft.com/office/powerpoint/2010/main" val="258542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dirty="0"/>
              <a:t>Concernant l’usage des doigts : l’usage de la fourchette en France a été introduite par les rois de France qui trouvaient cela pratique pour ne pas tacher leur collerette et pourtant, il reste des aliments que l’on continue à manger avec les doigts : les frites, le poulet </a:t>
            </a:r>
          </a:p>
          <a:p>
            <a:r>
              <a:rPr lang="fr-BE" sz="1100" dirty="0"/>
              <a:t>Comment à la fois permettre de rendre la pratique la bienvenue et en même temps, établir des manières de faire communes. On peut autoriser l’usage pour certains plats.</a:t>
            </a:r>
          </a:p>
          <a:p>
            <a:r>
              <a:rPr lang="fr-BE" sz="1100" dirty="0"/>
              <a:t>Manger avec les mains augmente la gustation :</a:t>
            </a:r>
            <a:r>
              <a:rPr lang="fr-BE" dirty="0">
                <a:effectLst/>
              </a:rPr>
              <a:t> </a:t>
            </a:r>
            <a:r>
              <a:rPr lang="fr-BE" sz="1100" dirty="0"/>
              <a:t>combinaison de quatre sens au lieu de trois, évite de se brûler la langue –les doigts prennent en premier. </a:t>
            </a:r>
            <a:r>
              <a:rPr lang="fr-BE" dirty="0">
                <a:effectLst/>
              </a:rPr>
              <a:t> </a:t>
            </a:r>
          </a:p>
          <a:p>
            <a:r>
              <a:rPr lang="fr-BE" dirty="0">
                <a:effectLst/>
              </a:rPr>
              <a:t>On peut aussi proposer de s’aider</a:t>
            </a:r>
            <a:r>
              <a:rPr lang="fr-BE" baseline="0" dirty="0">
                <a:effectLst/>
              </a:rPr>
              <a:t> avec une galette de pain (</a:t>
            </a:r>
            <a:r>
              <a:rPr lang="fr-BE" baseline="0" dirty="0" err="1">
                <a:effectLst/>
              </a:rPr>
              <a:t>chapati</a:t>
            </a:r>
            <a:r>
              <a:rPr lang="fr-BE" baseline="0" dirty="0">
                <a:effectLst/>
              </a:rPr>
              <a:t>) ou un morceau de pain </a:t>
            </a:r>
            <a:r>
              <a:rPr lang="fr-BE" sz="1100" dirty="0"/>
              <a:t>pour rassembler et enfourner la nourriture</a:t>
            </a:r>
            <a:r>
              <a:rPr lang="fr-BE" dirty="0">
                <a:effectLst/>
              </a:rPr>
              <a:t> </a:t>
            </a:r>
          </a:p>
          <a:p>
            <a:endParaRPr lang="fr-BE"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8</a:t>
            </a:fld>
            <a:endParaRPr lang="fr-BE"/>
          </a:p>
        </p:txBody>
      </p:sp>
    </p:spTree>
    <p:extLst>
      <p:ext uri="{BB962C8B-B14F-4D97-AF65-F5344CB8AC3E}">
        <p14:creationId xmlns:p14="http://schemas.microsoft.com/office/powerpoint/2010/main" val="145110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Il </a:t>
            </a:r>
            <a:r>
              <a:rPr lang="fr-BE" baseline="0" dirty="0"/>
              <a:t>est important d’indiquer que ces situations sont des situations vécues et rapportées par des coordinatrices ATL. Une manière de travailler ces questions de diversité (ici les cheveux courts) peut être de l’aborder au travers de la lecture d’un mini roman (ici, la fille aux cheveux courts) qui peut, par exemple, servir de base pour le projet d’une pièce de théâtre menée par les enfants.</a:t>
            </a:r>
            <a:endParaRPr lang="fr-BE"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9</a:t>
            </a:fld>
            <a:endParaRPr lang="fr-BE"/>
          </a:p>
        </p:txBody>
      </p:sp>
    </p:spTree>
    <p:extLst>
      <p:ext uri="{BB962C8B-B14F-4D97-AF65-F5344CB8AC3E}">
        <p14:creationId xmlns:p14="http://schemas.microsoft.com/office/powerpoint/2010/main" val="145110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10</a:t>
            </a:fld>
            <a:endParaRPr lang="fr-BE"/>
          </a:p>
        </p:txBody>
      </p:sp>
    </p:spTree>
    <p:extLst>
      <p:ext uri="{BB962C8B-B14F-4D97-AF65-F5344CB8AC3E}">
        <p14:creationId xmlns:p14="http://schemas.microsoft.com/office/powerpoint/2010/main" val="145110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Le fondement</a:t>
            </a:r>
            <a:r>
              <a:rPr lang="fr-BE" baseline="0" dirty="0"/>
              <a:t> de toute démarche scientifique</a:t>
            </a:r>
          </a:p>
          <a:p>
            <a:endParaRPr lang="fr-BE" baseline="0" dirty="0"/>
          </a:p>
          <a:p>
            <a:r>
              <a:rPr lang="fr-BE" baseline="0" dirty="0"/>
              <a:t>La diversité est partout : </a:t>
            </a:r>
          </a:p>
          <a:p>
            <a:pPr marL="171450" indent="-171450">
              <a:buFontTx/>
              <a:buChar char="-"/>
            </a:pPr>
            <a:r>
              <a:rPr lang="fr-BE" baseline="0" dirty="0"/>
              <a:t>Au niveau des enfants</a:t>
            </a:r>
          </a:p>
          <a:p>
            <a:pPr marL="171450" indent="-171450">
              <a:buFontTx/>
              <a:buChar char="-"/>
            </a:pPr>
            <a:r>
              <a:rPr lang="fr-BE" baseline="0" dirty="0"/>
              <a:t>Au niveau des parents</a:t>
            </a:r>
          </a:p>
          <a:p>
            <a:pPr marL="171450" indent="-171450">
              <a:buFontTx/>
              <a:buChar char="-"/>
            </a:pPr>
            <a:r>
              <a:rPr lang="fr-BE" baseline="0" dirty="0"/>
              <a:t>Au niveau des professionnel-le-s</a:t>
            </a:r>
          </a:p>
          <a:p>
            <a:endParaRPr lang="fr-BE" baseline="0" dirty="0"/>
          </a:p>
          <a:p>
            <a:r>
              <a:rPr lang="fr-BE" baseline="0" dirty="0"/>
              <a:t>Les professionnel-le-s, dans un contexte de diversité, sont amené-e-s à interroger leurs pratiques, les évidences (on a toujours fait comme cela) </a:t>
            </a:r>
          </a:p>
          <a:p>
            <a:endParaRPr lang="fr-BE" baseline="0" dirty="0">
              <a:sym typeface="Wingdings" panose="05000000000000000000" pitchFamily="2" charset="2"/>
            </a:endParaRPr>
          </a:p>
          <a:p>
            <a:r>
              <a:rPr lang="fr-BE" baseline="0" dirty="0">
                <a:sym typeface="Wingdings" panose="05000000000000000000" pitchFamily="2" charset="2"/>
              </a:rPr>
              <a:t> la rencontre de la diversité / les questions posées par la particularité (réfugiés, handicap, pauvreté, …) obligent à </a:t>
            </a:r>
          </a:p>
          <a:p>
            <a:pPr marL="171450" indent="-171450">
              <a:buFont typeface="Arial" charset="0"/>
              <a:buChar char="•"/>
            </a:pPr>
            <a:r>
              <a:rPr lang="fr-BE" baseline="0" dirty="0">
                <a:sym typeface="Wingdings" panose="05000000000000000000" pitchFamily="2" charset="2"/>
              </a:rPr>
              <a:t>remettre l’ouvrage sur le métier (Boileau)</a:t>
            </a:r>
          </a:p>
          <a:p>
            <a:pPr marL="171450" indent="-171450">
              <a:buFont typeface="Arial" charset="0"/>
              <a:buChar char="•"/>
            </a:pPr>
            <a:r>
              <a:rPr lang="fr-BE" baseline="0" dirty="0">
                <a:sym typeface="Wingdings" panose="05000000000000000000" pitchFamily="2" charset="2"/>
              </a:rPr>
              <a:t>Réfléchir aux pratiques</a:t>
            </a:r>
          </a:p>
          <a:p>
            <a:endParaRPr lang="fr-BE" dirty="0"/>
          </a:p>
          <a:p>
            <a:r>
              <a:rPr lang="fr-BE" dirty="0"/>
              <a:t>Que</a:t>
            </a:r>
            <a:r>
              <a:rPr lang="fr-BE" baseline="0" dirty="0"/>
              <a:t> faisons-nous ? Sommes-nous confortées dans nos pratiques ? (les garder) Sommes nous amené-e-s à ajuster nos pratiques ? Sommes-nous amené-e-s à innover ? À abandonner  ? A changer ? </a:t>
            </a:r>
            <a:r>
              <a:rPr lang="fr-BE" baseline="0" dirty="0">
                <a:sym typeface="Wingdings" panose="05000000000000000000" pitchFamily="2" charset="2"/>
              </a:rPr>
              <a:t> </a:t>
            </a:r>
            <a:r>
              <a:rPr lang="fr-BE" baseline="0" dirty="0" err="1">
                <a:sym typeface="Wingdings" panose="05000000000000000000" pitchFamily="2" charset="2"/>
              </a:rPr>
              <a:t>meaning</a:t>
            </a:r>
            <a:r>
              <a:rPr lang="fr-BE" baseline="0" dirty="0">
                <a:sym typeface="Wingdings" panose="05000000000000000000" pitchFamily="2" charset="2"/>
              </a:rPr>
              <a:t> </a:t>
            </a:r>
            <a:r>
              <a:rPr lang="fr-BE" baseline="0" dirty="0" err="1">
                <a:sym typeface="Wingdings" panose="05000000000000000000" pitchFamily="2" charset="2"/>
              </a:rPr>
              <a:t>making</a:t>
            </a:r>
            <a:r>
              <a:rPr lang="fr-BE" baseline="0" dirty="0">
                <a:sym typeface="Wingdings" panose="05000000000000000000" pitchFamily="2" charset="2"/>
              </a:rPr>
              <a:t> (Moss)</a:t>
            </a:r>
            <a:endParaRPr lang="fr-BE"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11</a:t>
            </a:fld>
            <a:endParaRPr lang="fr-BE"/>
          </a:p>
        </p:txBody>
      </p:sp>
    </p:spTree>
    <p:extLst>
      <p:ext uri="{BB962C8B-B14F-4D97-AF65-F5344CB8AC3E}">
        <p14:creationId xmlns:p14="http://schemas.microsoft.com/office/powerpoint/2010/main" val="234683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52650" y="685800"/>
            <a:ext cx="2552700" cy="1914525"/>
          </a:xfrm>
        </p:spPr>
      </p:sp>
      <p:sp>
        <p:nvSpPr>
          <p:cNvPr id="3" name="Espace réservé des commentaires 2"/>
          <p:cNvSpPr>
            <a:spLocks noGrp="1"/>
          </p:cNvSpPr>
          <p:nvPr>
            <p:ph type="body" idx="1"/>
          </p:nvPr>
        </p:nvSpPr>
        <p:spPr>
          <a:xfrm>
            <a:off x="776370" y="3191856"/>
            <a:ext cx="5844863" cy="4666200"/>
          </a:xfrm>
        </p:spPr>
        <p:txBody>
          <a:bodyPr/>
          <a:lstStyle/>
          <a:p>
            <a:endParaRPr lang="fr-BE" sz="1500" dirty="0"/>
          </a:p>
        </p:txBody>
      </p:sp>
      <p:sp>
        <p:nvSpPr>
          <p:cNvPr id="4" name="Espace réservé du numéro de diapositive 3"/>
          <p:cNvSpPr>
            <a:spLocks noGrp="1"/>
          </p:cNvSpPr>
          <p:nvPr>
            <p:ph type="sldNum" sz="quarter" idx="10"/>
          </p:nvPr>
        </p:nvSpPr>
        <p:spPr/>
        <p:txBody>
          <a:bodyPr/>
          <a:lstStyle/>
          <a:p>
            <a:fld id="{9D49B57A-73EF-4653-81D4-D872B3A95B93}" type="slidenum">
              <a:rPr lang="fr-BE" smtClean="0"/>
              <a:t>12</a:t>
            </a:fld>
            <a:endParaRPr lang="fr-BE"/>
          </a:p>
        </p:txBody>
      </p:sp>
    </p:spTree>
    <p:extLst>
      <p:ext uri="{BB962C8B-B14F-4D97-AF65-F5344CB8AC3E}">
        <p14:creationId xmlns:p14="http://schemas.microsoft.com/office/powerpoint/2010/main" val="306936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139F462-EB74-43CB-8014-A3231525CD7C}" type="datetimeFigureOut">
              <a:rPr lang="fr-BE" smtClean="0"/>
              <a:t>05-02-24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139F462-EB74-43CB-8014-A3231525CD7C}" type="datetimeFigureOut">
              <a:rPr lang="fr-BE" smtClean="0"/>
              <a:t>05-02-24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139F462-EB74-43CB-8014-A3231525CD7C}" type="datetimeFigureOut">
              <a:rPr lang="fr-BE" smtClean="0"/>
              <a:t>05-02-24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Modifiez le style du titre</a:t>
            </a:r>
            <a:endParaRPr lang="fr-BE"/>
          </a:p>
        </p:txBody>
      </p:sp>
      <p:sp>
        <p:nvSpPr>
          <p:cNvPr id="3" name="Espace réservé du tableau 2"/>
          <p:cNvSpPr>
            <a:spLocks noGrp="1"/>
          </p:cNvSpPr>
          <p:nvPr>
            <p:ph type="tbl" idx="1"/>
          </p:nvPr>
        </p:nvSpPr>
        <p:spPr>
          <a:xfrm>
            <a:off x="457200" y="1981200"/>
            <a:ext cx="8229600" cy="3886200"/>
          </a:xfrm>
          <a:prstGeom prst="rect">
            <a:avLst/>
          </a:prstGeom>
        </p:spPr>
        <p:txBody>
          <a:bodyPr/>
          <a:lstStyle/>
          <a:p>
            <a:pPr lvl="0"/>
            <a:endParaRPr lang="fr-BE" noProof="0"/>
          </a:p>
        </p:txBody>
      </p:sp>
      <p:sp>
        <p:nvSpPr>
          <p:cNvPr id="4" name="Espace réservé du pied de page 3"/>
          <p:cNvSpPr>
            <a:spLocks noGrp="1"/>
          </p:cNvSpPr>
          <p:nvPr>
            <p:ph type="ftr" sz="quarter" idx="10"/>
          </p:nvPr>
        </p:nvSpPr>
        <p:spPr>
          <a:xfrm>
            <a:off x="3124200" y="6248400"/>
            <a:ext cx="2895600" cy="457200"/>
          </a:xfrm>
          <a:prstGeom prst="rect">
            <a:avLst/>
          </a:prstGeom>
        </p:spPr>
        <p:txBody>
          <a:bodyPr/>
          <a:lstStyle>
            <a:lvl1pPr>
              <a:defRPr/>
            </a:lvl1pPr>
          </a:lstStyle>
          <a:p>
            <a:pPr>
              <a:defRPr/>
            </a:pPr>
            <a:endParaRPr lang="fr-FR"/>
          </a:p>
        </p:txBody>
      </p:sp>
      <p:sp>
        <p:nvSpPr>
          <p:cNvPr id="5" name="Espace réservé du numéro de diapositive 4"/>
          <p:cNvSpPr>
            <a:spLocks noGrp="1"/>
          </p:cNvSpPr>
          <p:nvPr>
            <p:ph type="sldNum" sz="quarter" idx="11"/>
          </p:nvPr>
        </p:nvSpPr>
        <p:spPr>
          <a:xfrm>
            <a:off x="6553200" y="6248400"/>
            <a:ext cx="2133600" cy="457200"/>
          </a:xfrm>
          <a:prstGeom prst="bracketPair">
            <a:avLst>
              <a:gd name="adj" fmla="val 17949"/>
            </a:avLst>
          </a:prstGeom>
        </p:spPr>
        <p:txBody>
          <a:bodyPr/>
          <a:lstStyle>
            <a:lvl1pPr>
              <a:defRPr/>
            </a:lvl1pPr>
          </a:lstStyle>
          <a:p>
            <a:pPr>
              <a:defRPr/>
            </a:pPr>
            <a:fld id="{7379F70C-12FB-4893-A0FB-E03D2110365D}" type="slidenum">
              <a:rPr lang="fr-FR"/>
              <a:pPr>
                <a:defRPr/>
              </a:pPr>
              <a:t>‹N°›</a:t>
            </a:fld>
            <a:endParaRPr lang="fr-FR"/>
          </a:p>
        </p:txBody>
      </p:sp>
      <p:sp>
        <p:nvSpPr>
          <p:cNvPr id="6" name="Espace réservé de la date 5"/>
          <p:cNvSpPr>
            <a:spLocks noGrp="1"/>
          </p:cNvSpPr>
          <p:nvPr>
            <p:ph type="dt" sz="half" idx="12"/>
          </p:nvPr>
        </p:nvSpPr>
        <p:spPr>
          <a:xfrm>
            <a:off x="457200" y="6245225"/>
            <a:ext cx="2133600" cy="476250"/>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241011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BE"/>
          </a:p>
        </p:txBody>
      </p:sp>
    </p:spTree>
    <p:extLst>
      <p:ext uri="{BB962C8B-B14F-4D97-AF65-F5344CB8AC3E}">
        <p14:creationId xmlns:p14="http://schemas.microsoft.com/office/powerpoint/2010/main" val="4183383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361614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147538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253148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1625268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Tree>
    <p:extLst>
      <p:ext uri="{BB962C8B-B14F-4D97-AF65-F5344CB8AC3E}">
        <p14:creationId xmlns:p14="http://schemas.microsoft.com/office/powerpoint/2010/main" val="3413815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68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139F462-EB74-43CB-8014-A3231525CD7C}" type="datetimeFigureOut">
              <a:rPr lang="fr-BE" smtClean="0"/>
              <a:t>05-02-24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43756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054454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1180607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2300" y="620713"/>
            <a:ext cx="2171700" cy="5505450"/>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620713"/>
            <a:ext cx="6362700" cy="550545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3801936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Modifiez le style du titre</a:t>
            </a:r>
            <a:endParaRPr lang="fr-BE"/>
          </a:p>
        </p:txBody>
      </p:sp>
      <p:sp>
        <p:nvSpPr>
          <p:cNvPr id="3" name="Espace réservé du tableau 2"/>
          <p:cNvSpPr>
            <a:spLocks noGrp="1"/>
          </p:cNvSpPr>
          <p:nvPr>
            <p:ph type="tbl" idx="1"/>
          </p:nvPr>
        </p:nvSpPr>
        <p:spPr>
          <a:xfrm>
            <a:off x="457200" y="1981200"/>
            <a:ext cx="8229600" cy="3886200"/>
          </a:xfrm>
          <a:prstGeom prst="rect">
            <a:avLst/>
          </a:prstGeom>
        </p:spPr>
        <p:txBody>
          <a:bodyPr/>
          <a:lstStyle/>
          <a:p>
            <a:pPr lvl="0"/>
            <a:endParaRPr lang="fr-BE" noProof="0"/>
          </a:p>
        </p:txBody>
      </p:sp>
      <p:sp>
        <p:nvSpPr>
          <p:cNvPr id="4" name="Espace réservé du pied de page 3"/>
          <p:cNvSpPr>
            <a:spLocks noGrp="1"/>
          </p:cNvSpPr>
          <p:nvPr>
            <p:ph type="ftr" sz="quarter" idx="10"/>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fr-FR" sz="4800" b="1">
              <a:solidFill>
                <a:srgbClr val="E2003C"/>
              </a:solidFill>
              <a:latin typeface="Trebuchet MS" pitchFamily="34" charset="0"/>
            </a:endParaRPr>
          </a:p>
        </p:txBody>
      </p:sp>
      <p:sp>
        <p:nvSpPr>
          <p:cNvPr id="5" name="Espace réservé du numéro de diapositive 4"/>
          <p:cNvSpPr>
            <a:spLocks noGrp="1"/>
          </p:cNvSpPr>
          <p:nvPr>
            <p:ph type="sldNum" sz="quarter" idx="11"/>
          </p:nvPr>
        </p:nvSpPr>
        <p:spPr>
          <a:xfrm>
            <a:off x="6553200" y="6248400"/>
            <a:ext cx="2133600" cy="457200"/>
          </a:xfrm>
          <a:prstGeom prst="bracketPair">
            <a:avLst>
              <a:gd name="adj" fmla="val 17949"/>
            </a:avLst>
          </a:prstGeom>
        </p:spPr>
        <p:txBody>
          <a:bodyPr/>
          <a:lstStyle>
            <a:lvl1pPr>
              <a:defRPr/>
            </a:lvl1pPr>
          </a:lstStyle>
          <a:p>
            <a:pPr fontAlgn="base">
              <a:spcBef>
                <a:spcPct val="0"/>
              </a:spcBef>
              <a:spcAft>
                <a:spcPct val="0"/>
              </a:spcAft>
              <a:defRPr/>
            </a:pPr>
            <a:fld id="{7379F70C-12FB-4893-A0FB-E03D2110365D}" type="slidenum">
              <a:rPr lang="fr-FR" sz="4800" b="1">
                <a:solidFill>
                  <a:srgbClr val="E2003C"/>
                </a:solidFill>
                <a:latin typeface="Trebuchet MS" pitchFamily="34" charset="0"/>
              </a:rPr>
              <a:pPr fontAlgn="base">
                <a:spcBef>
                  <a:spcPct val="0"/>
                </a:spcBef>
                <a:spcAft>
                  <a:spcPct val="0"/>
                </a:spcAft>
                <a:defRPr/>
              </a:pPr>
              <a:t>‹N°›</a:t>
            </a:fld>
            <a:endParaRPr lang="fr-FR" sz="4800" b="1">
              <a:solidFill>
                <a:srgbClr val="E2003C"/>
              </a:solidFill>
              <a:latin typeface="Trebuchet MS" pitchFamily="34" charset="0"/>
            </a:endParaRPr>
          </a:p>
        </p:txBody>
      </p:sp>
      <p:sp>
        <p:nvSpPr>
          <p:cNvPr id="6" name="Espace réservé de la date 5"/>
          <p:cNvSpPr>
            <a:spLocks noGrp="1"/>
          </p:cNvSpPr>
          <p:nvPr>
            <p:ph type="dt" sz="half" idx="12"/>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fr-FR" sz="4800" b="1">
              <a:solidFill>
                <a:srgbClr val="E2003C"/>
              </a:solidFill>
              <a:latin typeface="Trebuchet MS" pitchFamily="34" charset="0"/>
            </a:endParaRPr>
          </a:p>
        </p:txBody>
      </p:sp>
    </p:spTree>
    <p:extLst>
      <p:ext uri="{BB962C8B-B14F-4D97-AF65-F5344CB8AC3E}">
        <p14:creationId xmlns:p14="http://schemas.microsoft.com/office/powerpoint/2010/main" val="193140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139F462-EB74-43CB-8014-A3231525CD7C}" type="datetimeFigureOut">
              <a:rPr lang="fr-BE" smtClean="0"/>
              <a:t>05-02-24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139F462-EB74-43CB-8014-A3231525CD7C}" type="datetimeFigureOut">
              <a:rPr lang="fr-BE" smtClean="0"/>
              <a:t>05-02-24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3139F462-EB74-43CB-8014-A3231525CD7C}" type="datetimeFigureOut">
              <a:rPr lang="fr-BE" smtClean="0"/>
              <a:t>05-02-24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3139F462-EB74-43CB-8014-A3231525CD7C}" type="datetimeFigureOut">
              <a:rPr lang="fr-BE" smtClean="0"/>
              <a:t>05-02-24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9F462-EB74-43CB-8014-A3231525CD7C}" type="datetimeFigureOut">
              <a:rPr lang="fr-BE" smtClean="0"/>
              <a:t>05-02-24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DB3A77EA-36D1-45C3-BA52-EB3AB5F0D7AB}"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139F462-EB74-43CB-8014-A3231525CD7C}" type="datetimeFigureOut">
              <a:rPr lang="fr-BE" smtClean="0"/>
              <a:t>05-02-24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DB3A77EA-36D1-45C3-BA52-EB3AB5F0D7AB}" type="slidenum">
              <a:rPr lang="fr-BE" smtClean="0"/>
              <a:t>‹N°›</a:t>
            </a:fld>
            <a:endParaRPr lang="fr-BE"/>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3139F462-EB74-43CB-8014-A3231525CD7C}" type="datetimeFigureOut">
              <a:rPr lang="fr-BE" smtClean="0"/>
              <a:t>05-02-24</a:t>
            </a:fld>
            <a:endParaRPr lang="fr-BE"/>
          </a:p>
        </p:txBody>
      </p:sp>
      <p:sp>
        <p:nvSpPr>
          <p:cNvPr id="9" name="Slide Number Placeholder 8"/>
          <p:cNvSpPr>
            <a:spLocks noGrp="1"/>
          </p:cNvSpPr>
          <p:nvPr>
            <p:ph type="sldNum" sz="quarter" idx="11"/>
          </p:nvPr>
        </p:nvSpPr>
        <p:spPr/>
        <p:txBody>
          <a:bodyPr/>
          <a:lstStyle/>
          <a:p>
            <a:fld id="{DB3A77EA-36D1-45C3-BA52-EB3AB5F0D7AB}" type="slidenum">
              <a:rPr lang="fr-BE" smtClean="0"/>
              <a:t>‹N°›</a:t>
            </a:fld>
            <a:endParaRPr lang="fr-BE"/>
          </a:p>
        </p:txBody>
      </p:sp>
      <p:sp>
        <p:nvSpPr>
          <p:cNvPr id="10" name="Footer Placeholder 9"/>
          <p:cNvSpPr>
            <a:spLocks noGrp="1"/>
          </p:cNvSpPr>
          <p:nvPr>
            <p:ph type="ftr" sz="quarter" idx="12"/>
          </p:nvPr>
        </p:nvSpPr>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B3A77EA-36D1-45C3-BA52-EB3AB5F0D7AB}" type="slidenum">
              <a:rPr lang="fr-BE" smtClean="0"/>
              <a:t>‹N°›</a:t>
            </a:fld>
            <a:endParaRPr lang="fr-B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B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139F462-EB74-43CB-8014-A3231525CD7C}" type="datetimeFigureOut">
              <a:rPr lang="fr-BE" smtClean="0"/>
              <a:t>05-02-24</a:t>
            </a:fld>
            <a:endParaRPr lang="fr-BE"/>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81"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20713"/>
            <a:ext cx="8229600" cy="433387"/>
          </a:xfrm>
          <a:prstGeom prst="rect">
            <a:avLst/>
          </a:prstGeom>
          <a:solidFill>
            <a:srgbClr val="0096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Tree>
    <p:extLst>
      <p:ext uri="{BB962C8B-B14F-4D97-AF65-F5344CB8AC3E}">
        <p14:creationId xmlns:p14="http://schemas.microsoft.com/office/powerpoint/2010/main" val="12275961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0" fontAlgn="base" hangingPunct="0">
        <a:spcBef>
          <a:spcPct val="0"/>
        </a:spcBef>
        <a:spcAft>
          <a:spcPct val="0"/>
        </a:spcAft>
        <a:defRPr sz="2500" b="1">
          <a:solidFill>
            <a:schemeClr val="bg1"/>
          </a:solidFill>
          <a:latin typeface="+mj-lt"/>
          <a:ea typeface="+mj-ea"/>
          <a:cs typeface="+mj-cs"/>
        </a:defRPr>
      </a:lvl1pPr>
      <a:lvl2pPr algn="l" rtl="0" eaLnBrk="0" fontAlgn="base" hangingPunct="0">
        <a:spcBef>
          <a:spcPct val="0"/>
        </a:spcBef>
        <a:spcAft>
          <a:spcPct val="0"/>
        </a:spcAft>
        <a:defRPr sz="2500" b="1">
          <a:solidFill>
            <a:schemeClr val="bg1"/>
          </a:solidFill>
          <a:latin typeface="Trebuchet MS" pitchFamily="34" charset="0"/>
        </a:defRPr>
      </a:lvl2pPr>
      <a:lvl3pPr algn="l" rtl="0" eaLnBrk="0" fontAlgn="base" hangingPunct="0">
        <a:spcBef>
          <a:spcPct val="0"/>
        </a:spcBef>
        <a:spcAft>
          <a:spcPct val="0"/>
        </a:spcAft>
        <a:defRPr sz="2500" b="1">
          <a:solidFill>
            <a:schemeClr val="bg1"/>
          </a:solidFill>
          <a:latin typeface="Trebuchet MS" pitchFamily="34" charset="0"/>
        </a:defRPr>
      </a:lvl3pPr>
      <a:lvl4pPr algn="l" rtl="0" eaLnBrk="0" fontAlgn="base" hangingPunct="0">
        <a:spcBef>
          <a:spcPct val="0"/>
        </a:spcBef>
        <a:spcAft>
          <a:spcPct val="0"/>
        </a:spcAft>
        <a:defRPr sz="2500" b="1">
          <a:solidFill>
            <a:schemeClr val="bg1"/>
          </a:solidFill>
          <a:latin typeface="Trebuchet MS" pitchFamily="34" charset="0"/>
        </a:defRPr>
      </a:lvl4pPr>
      <a:lvl5pPr algn="l" rtl="0" eaLnBrk="0" fontAlgn="base" hangingPunct="0">
        <a:spcBef>
          <a:spcPct val="0"/>
        </a:spcBef>
        <a:spcAft>
          <a:spcPct val="0"/>
        </a:spcAft>
        <a:defRPr sz="2500" b="1">
          <a:solidFill>
            <a:schemeClr val="bg1"/>
          </a:solidFill>
          <a:latin typeface="Trebuchet MS" pitchFamily="34" charset="0"/>
        </a:defRPr>
      </a:lvl5pPr>
      <a:lvl6pPr marL="457200" algn="l" rtl="0" fontAlgn="base">
        <a:spcBef>
          <a:spcPct val="0"/>
        </a:spcBef>
        <a:spcAft>
          <a:spcPct val="0"/>
        </a:spcAft>
        <a:defRPr sz="2500" b="1">
          <a:solidFill>
            <a:schemeClr val="bg1"/>
          </a:solidFill>
          <a:latin typeface="Trebuchet MS" pitchFamily="34" charset="0"/>
        </a:defRPr>
      </a:lvl6pPr>
      <a:lvl7pPr marL="914400" algn="l" rtl="0" fontAlgn="base">
        <a:spcBef>
          <a:spcPct val="0"/>
        </a:spcBef>
        <a:spcAft>
          <a:spcPct val="0"/>
        </a:spcAft>
        <a:defRPr sz="2500" b="1">
          <a:solidFill>
            <a:schemeClr val="bg1"/>
          </a:solidFill>
          <a:latin typeface="Trebuchet MS" pitchFamily="34" charset="0"/>
        </a:defRPr>
      </a:lvl7pPr>
      <a:lvl8pPr marL="1371600" algn="l" rtl="0" fontAlgn="base">
        <a:spcBef>
          <a:spcPct val="0"/>
        </a:spcBef>
        <a:spcAft>
          <a:spcPct val="0"/>
        </a:spcAft>
        <a:defRPr sz="2500" b="1">
          <a:solidFill>
            <a:schemeClr val="bg1"/>
          </a:solidFill>
          <a:latin typeface="Trebuchet MS" pitchFamily="34" charset="0"/>
        </a:defRPr>
      </a:lvl8pPr>
      <a:lvl9pPr marL="1828800" algn="l" rtl="0" fontAlgn="base">
        <a:spcBef>
          <a:spcPct val="0"/>
        </a:spcBef>
        <a:spcAft>
          <a:spcPct val="0"/>
        </a:spcAft>
        <a:defRPr sz="25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one.be/professionnels/inclusion-et-handicap/dispositif-et-malles-inclus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ctrTitle"/>
          </p:nvPr>
        </p:nvSpPr>
        <p:spPr>
          <a:xfrm>
            <a:off x="683568" y="384969"/>
            <a:ext cx="7543800" cy="1419300"/>
          </a:xfrm>
        </p:spPr>
        <p:txBody>
          <a:bodyPr/>
          <a:lstStyle/>
          <a:p>
            <a:pPr algn="ctr"/>
            <a:br>
              <a:rPr lang="fr-BE" altLang="fr-FR" sz="4000" dirty="0"/>
            </a:br>
            <a:br>
              <a:rPr lang="fr-BE" altLang="fr-FR" sz="2400" dirty="0"/>
            </a:br>
            <a:endParaRPr lang="fr-BE" altLang="fr-FR" sz="2400" dirty="0"/>
          </a:p>
        </p:txBody>
      </p:sp>
      <p:sp>
        <p:nvSpPr>
          <p:cNvPr id="6147" name="Sous-titre 2"/>
          <p:cNvSpPr>
            <a:spLocks noGrp="1"/>
          </p:cNvSpPr>
          <p:nvPr>
            <p:ph type="subTitle" idx="1"/>
          </p:nvPr>
        </p:nvSpPr>
        <p:spPr>
          <a:xfrm>
            <a:off x="4932040" y="3212976"/>
            <a:ext cx="3096246" cy="3015417"/>
          </a:xfrm>
        </p:spPr>
        <p:txBody>
          <a:bodyPr>
            <a:noAutofit/>
          </a:bodyPr>
          <a:lstStyle/>
          <a:p>
            <a:pPr algn="l">
              <a:lnSpc>
                <a:spcPct val="90000"/>
              </a:lnSpc>
            </a:pPr>
            <a:r>
              <a:rPr lang="fr-BE" altLang="fr-FR" sz="2400" dirty="0">
                <a:solidFill>
                  <a:schemeClr val="accent4">
                    <a:lumMod val="75000"/>
                  </a:schemeClr>
                </a:solidFill>
                <a:latin typeface="Calibri" panose="020F0502020204030204" pitchFamily="34" charset="0"/>
              </a:rPr>
              <a:t>Power point de présentation à destination des coordinateurs-</a:t>
            </a:r>
            <a:r>
              <a:rPr lang="fr-BE" altLang="fr-FR" sz="2400" dirty="0" err="1">
                <a:solidFill>
                  <a:schemeClr val="accent4">
                    <a:lumMod val="75000"/>
                  </a:schemeClr>
                </a:solidFill>
                <a:latin typeface="Calibri" panose="020F0502020204030204" pitchFamily="34" charset="0"/>
              </a:rPr>
              <a:t>trices</a:t>
            </a:r>
            <a:r>
              <a:rPr lang="fr-BE" altLang="fr-FR" sz="2400" dirty="0">
                <a:solidFill>
                  <a:schemeClr val="accent4">
                    <a:lumMod val="75000"/>
                  </a:schemeClr>
                </a:solidFill>
                <a:latin typeface="Calibri" panose="020F0502020204030204" pitchFamily="34" charset="0"/>
              </a:rPr>
              <a:t> ATL / des opérateurs-</a:t>
            </a:r>
            <a:r>
              <a:rPr lang="fr-BE" altLang="fr-FR" sz="2400" dirty="0" err="1">
                <a:solidFill>
                  <a:schemeClr val="accent4">
                    <a:lumMod val="75000"/>
                  </a:schemeClr>
                </a:solidFill>
                <a:latin typeface="Calibri" panose="020F0502020204030204" pitchFamily="34" charset="0"/>
              </a:rPr>
              <a:t>trices</a:t>
            </a:r>
            <a:r>
              <a:rPr lang="fr-BE" altLang="fr-FR" sz="2400" dirty="0">
                <a:solidFill>
                  <a:schemeClr val="accent4">
                    <a:lumMod val="75000"/>
                  </a:schemeClr>
                </a:solidFill>
                <a:latin typeface="Calibri" panose="020F0502020204030204" pitchFamily="34" charset="0"/>
              </a:rPr>
              <a:t> de formation / des accompagnateurs-</a:t>
            </a:r>
            <a:r>
              <a:rPr lang="fr-BE" altLang="fr-FR" sz="2400" dirty="0" err="1">
                <a:solidFill>
                  <a:schemeClr val="accent4">
                    <a:lumMod val="75000"/>
                  </a:schemeClr>
                </a:solidFill>
                <a:latin typeface="Calibri" panose="020F0502020204030204" pitchFamily="34" charset="0"/>
              </a:rPr>
              <a:t>trices</a:t>
            </a:r>
            <a:endParaRPr lang="fr-BE" altLang="fr-FR" sz="2400" dirty="0">
              <a:solidFill>
                <a:schemeClr val="accent4">
                  <a:lumMod val="75000"/>
                </a:schemeClr>
              </a:solidFill>
              <a:latin typeface="Calibri" panose="020F0502020204030204" pitchFamily="34" charset="0"/>
            </a:endParaRPr>
          </a:p>
        </p:txBody>
      </p:sp>
      <p:sp>
        <p:nvSpPr>
          <p:cNvPr id="6" name="Rectangle 2"/>
          <p:cNvSpPr txBox="1">
            <a:spLocks noChangeArrowheads="1"/>
          </p:cNvSpPr>
          <p:nvPr/>
        </p:nvSpPr>
        <p:spPr bwMode="auto">
          <a:xfrm>
            <a:off x="395536" y="76746"/>
            <a:ext cx="8078539" cy="117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rtl="0" eaLnBrk="0" fontAlgn="base" hangingPunct="0">
              <a:spcBef>
                <a:spcPct val="0"/>
              </a:spcBef>
              <a:spcAft>
                <a:spcPct val="0"/>
              </a:spcAft>
              <a:defRPr sz="4400" b="1">
                <a:solidFill>
                  <a:srgbClr val="E2003C"/>
                </a:solidFill>
                <a:latin typeface="+mj-lt"/>
                <a:ea typeface="+mj-ea"/>
                <a:cs typeface="+mj-cs"/>
              </a:defRPr>
            </a:lvl1pPr>
            <a:lvl2pPr algn="l" rtl="0" eaLnBrk="0" fontAlgn="base" hangingPunct="0">
              <a:spcBef>
                <a:spcPct val="0"/>
              </a:spcBef>
              <a:spcAft>
                <a:spcPct val="0"/>
              </a:spcAft>
              <a:defRPr sz="4400" b="1">
                <a:solidFill>
                  <a:srgbClr val="E2003C"/>
                </a:solidFill>
                <a:latin typeface="Trebuchet MS" pitchFamily="34" charset="0"/>
              </a:defRPr>
            </a:lvl2pPr>
            <a:lvl3pPr algn="l" rtl="0" eaLnBrk="0" fontAlgn="base" hangingPunct="0">
              <a:spcBef>
                <a:spcPct val="0"/>
              </a:spcBef>
              <a:spcAft>
                <a:spcPct val="0"/>
              </a:spcAft>
              <a:defRPr sz="4400" b="1">
                <a:solidFill>
                  <a:srgbClr val="E2003C"/>
                </a:solidFill>
                <a:latin typeface="Trebuchet MS" pitchFamily="34" charset="0"/>
              </a:defRPr>
            </a:lvl3pPr>
            <a:lvl4pPr algn="l" rtl="0" eaLnBrk="0" fontAlgn="base" hangingPunct="0">
              <a:spcBef>
                <a:spcPct val="0"/>
              </a:spcBef>
              <a:spcAft>
                <a:spcPct val="0"/>
              </a:spcAft>
              <a:defRPr sz="4400" b="1">
                <a:solidFill>
                  <a:srgbClr val="E2003C"/>
                </a:solidFill>
                <a:latin typeface="Trebuchet MS" pitchFamily="34" charset="0"/>
              </a:defRPr>
            </a:lvl4pPr>
            <a:lvl5pPr algn="l" rtl="0" eaLnBrk="0" fontAlgn="base" hangingPunct="0">
              <a:spcBef>
                <a:spcPct val="0"/>
              </a:spcBef>
              <a:spcAft>
                <a:spcPct val="0"/>
              </a:spcAft>
              <a:defRPr sz="4400" b="1">
                <a:solidFill>
                  <a:srgbClr val="E2003C"/>
                </a:solidFill>
                <a:latin typeface="Trebuchet MS" pitchFamily="34" charset="0"/>
              </a:defRPr>
            </a:lvl5pPr>
            <a:lvl6pPr marL="457200" algn="l" rtl="0" fontAlgn="base">
              <a:spcBef>
                <a:spcPct val="0"/>
              </a:spcBef>
              <a:spcAft>
                <a:spcPct val="0"/>
              </a:spcAft>
              <a:defRPr sz="4400" b="1">
                <a:solidFill>
                  <a:srgbClr val="E2003C"/>
                </a:solidFill>
                <a:latin typeface="Trebuchet MS" pitchFamily="34" charset="0"/>
              </a:defRPr>
            </a:lvl6pPr>
            <a:lvl7pPr marL="914400" algn="l" rtl="0" fontAlgn="base">
              <a:spcBef>
                <a:spcPct val="0"/>
              </a:spcBef>
              <a:spcAft>
                <a:spcPct val="0"/>
              </a:spcAft>
              <a:defRPr sz="4400" b="1">
                <a:solidFill>
                  <a:srgbClr val="E2003C"/>
                </a:solidFill>
                <a:latin typeface="Trebuchet MS" pitchFamily="34" charset="0"/>
              </a:defRPr>
            </a:lvl7pPr>
            <a:lvl8pPr marL="1371600" algn="l" rtl="0" fontAlgn="base">
              <a:spcBef>
                <a:spcPct val="0"/>
              </a:spcBef>
              <a:spcAft>
                <a:spcPct val="0"/>
              </a:spcAft>
              <a:defRPr sz="4400" b="1">
                <a:solidFill>
                  <a:srgbClr val="E2003C"/>
                </a:solidFill>
                <a:latin typeface="Trebuchet MS" pitchFamily="34" charset="0"/>
              </a:defRPr>
            </a:lvl8pPr>
            <a:lvl9pPr marL="1828800" algn="l" rtl="0" fontAlgn="base">
              <a:spcBef>
                <a:spcPct val="0"/>
              </a:spcBef>
              <a:spcAft>
                <a:spcPct val="0"/>
              </a:spcAft>
              <a:defRPr sz="4400" b="1">
                <a:solidFill>
                  <a:srgbClr val="E2003C"/>
                </a:solidFill>
                <a:latin typeface="Trebuchet MS" pitchFamily="34" charset="0"/>
              </a:defRPr>
            </a:lvl9pPr>
          </a:lstStyle>
          <a:p>
            <a:pPr algn="ctr" eaLnBrk="1" hangingPunct="1">
              <a:defRPr/>
            </a:pPr>
            <a:r>
              <a:rPr lang="fr-BE" sz="2800" dirty="0"/>
              <a:t>Ensemble, visons des lieux d’accueil plus inclusifs pour tous les enfants</a:t>
            </a:r>
            <a:r>
              <a:rPr lang="fr-BE" sz="3200" dirty="0"/>
              <a:t> </a:t>
            </a:r>
            <a:endParaRPr lang="fr-BE" altLang="fr-FR" sz="3200" kern="0" dirty="0"/>
          </a:p>
        </p:txBody>
      </p:sp>
      <p:pic>
        <p:nvPicPr>
          <p:cNvPr id="3" name="Image 2"/>
          <p:cNvPicPr>
            <a:picLocks noChangeAspect="1"/>
          </p:cNvPicPr>
          <p:nvPr/>
        </p:nvPicPr>
        <p:blipFill>
          <a:blip r:embed="rId3"/>
          <a:stretch>
            <a:fillRect/>
          </a:stretch>
        </p:blipFill>
        <p:spPr>
          <a:xfrm>
            <a:off x="395536" y="1248569"/>
            <a:ext cx="3888432" cy="5464637"/>
          </a:xfrm>
          <a:prstGeom prst="rect">
            <a:avLst/>
          </a:prstGeom>
        </p:spPr>
      </p:pic>
    </p:spTree>
    <p:extLst>
      <p:ext uri="{BB962C8B-B14F-4D97-AF65-F5344CB8AC3E}">
        <p14:creationId xmlns:p14="http://schemas.microsoft.com/office/powerpoint/2010/main" val="386399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dirty="0"/>
              <a:t>Des situations qui questionnent</a:t>
            </a:r>
          </a:p>
        </p:txBody>
      </p:sp>
      <p:sp>
        <p:nvSpPr>
          <p:cNvPr id="3" name="Espace réservé du contenu 2"/>
          <p:cNvSpPr>
            <a:spLocks noGrp="1"/>
          </p:cNvSpPr>
          <p:nvPr>
            <p:ph idx="1"/>
          </p:nvPr>
        </p:nvSpPr>
        <p:spPr>
          <a:xfrm>
            <a:off x="397105" y="1268760"/>
            <a:ext cx="7620000" cy="2016224"/>
          </a:xfrm>
        </p:spPr>
        <p:txBody>
          <a:bodyPr>
            <a:noAutofit/>
          </a:bodyPr>
          <a:lstStyle/>
          <a:p>
            <a:pPr marL="114300" indent="0">
              <a:buNone/>
            </a:pPr>
            <a:endParaRPr lang="fr-BE" sz="2400" dirty="0"/>
          </a:p>
          <a:p>
            <a:pPr marL="114300" indent="0">
              <a:buNone/>
            </a:pPr>
            <a:endParaRPr lang="fr-BE" sz="2400" dirty="0"/>
          </a:p>
        </p:txBody>
      </p:sp>
      <p:sp>
        <p:nvSpPr>
          <p:cNvPr id="4" name="Rectangle 3"/>
          <p:cNvSpPr/>
          <p:nvPr/>
        </p:nvSpPr>
        <p:spPr>
          <a:xfrm>
            <a:off x="611560" y="1332097"/>
            <a:ext cx="5616624" cy="2031325"/>
          </a:xfrm>
          <a:prstGeom prst="rect">
            <a:avLst/>
          </a:prstGeom>
        </p:spPr>
        <p:txBody>
          <a:bodyPr wrap="square">
            <a:spAutoFit/>
          </a:bodyPr>
          <a:lstStyle/>
          <a:p>
            <a:r>
              <a:rPr lang="fr-BE" dirty="0"/>
              <a:t>Dans nos lieux d’accueil, on avait l’intention d’accueillir des enfants en situation de handicap mais on se trouvait tout le temps bloqués parce qu’on ne savait pas comment faire pour trouver des activités qui puissent leur convenir. À chaque fois qu’on pensait à une activité qu’on faisait généralement, on se disait « Ah non, ils ne sauront pas faire cela, donc ce n’est pas possible… ». </a:t>
            </a:r>
          </a:p>
        </p:txBody>
      </p:sp>
      <p:sp>
        <p:nvSpPr>
          <p:cNvPr id="5" name="ZoneTexte 4"/>
          <p:cNvSpPr txBox="1"/>
          <p:nvPr/>
        </p:nvSpPr>
        <p:spPr>
          <a:xfrm>
            <a:off x="95670" y="3086424"/>
            <a:ext cx="8299650" cy="3693319"/>
          </a:xfrm>
          <a:prstGeom prst="rect">
            <a:avLst/>
          </a:prstGeom>
          <a:noFill/>
        </p:spPr>
        <p:txBody>
          <a:bodyPr wrap="square" rtlCol="0">
            <a:spAutoFit/>
          </a:bodyPr>
          <a:lstStyle/>
          <a:p>
            <a:endParaRPr lang="fr-BE" dirty="0"/>
          </a:p>
          <a:p>
            <a:pPr algn="just"/>
            <a:r>
              <a:rPr lang="fr-BE" b="1" i="1" dirty="0"/>
              <a:t>Allions-nous rester sur ce constat limitant ? </a:t>
            </a:r>
            <a:endParaRPr lang="fr-BE" dirty="0"/>
          </a:p>
          <a:p>
            <a:pPr algn="just"/>
            <a:r>
              <a:rPr lang="fr-BE" i="1" dirty="0"/>
              <a:t>On en a parlé à notre coordinatrice ATL pour savoir ce qu’on pourrait faire et elle nous a dit : « Vous me parlez de tout ce que ces enfants ne pourraient pas faire s’ils venaient sur votre plaine mais si on prenait la situation dans l’autre sens, qu’est-ce que ces enfants pourraient faire ? Au fait que peuvent-ils faire ? Qu’aiment-ils faire ? Quels sont leurs intérêts ? Est-ce que vous leur avez déjà posé la question directement </a:t>
            </a:r>
            <a:r>
              <a:rPr lang="fr-BE" b="1" i="1" dirty="0"/>
              <a:t>à eux </a:t>
            </a:r>
            <a:r>
              <a:rPr lang="fr-BE" i="1" dirty="0"/>
              <a:t>ou à leurs parents ? » </a:t>
            </a:r>
            <a:endParaRPr lang="fr-BE" dirty="0"/>
          </a:p>
          <a:p>
            <a:pPr algn="just"/>
            <a:r>
              <a:rPr lang="fr-BE" i="1" dirty="0"/>
              <a:t>Cette petite question de « Et eux, ils en pensent quoi ? », qui nous a semblé anodine, a été notre point de départ pour revoir toutes nos activités. À partir de là, on a trouvé, avec </a:t>
            </a:r>
            <a:r>
              <a:rPr lang="fr-BE" b="1" i="1" dirty="0"/>
              <a:t>tous les enfants </a:t>
            </a:r>
            <a:r>
              <a:rPr lang="fr-BE" i="1" dirty="0"/>
              <a:t>et certains parents, plein d’idées que l’on pouvait ajuster facilement pour que tout le monde puisse pleinement en profiter. En s’y mettant tous, on peut donner la place aux compétence de chacun. </a:t>
            </a:r>
            <a:endParaRPr lang="fr-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65543"/>
            <a:ext cx="2476603" cy="240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51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5092" y="0"/>
            <a:ext cx="7620000" cy="1054584"/>
          </a:xfrm>
        </p:spPr>
        <p:txBody>
          <a:bodyPr/>
          <a:lstStyle/>
          <a:p>
            <a:r>
              <a:rPr lang="fr-BE" sz="3200" dirty="0"/>
              <a:t>Déconstruire et reconstruire le rapport à la norme dans un contexte de diversité</a:t>
            </a:r>
          </a:p>
        </p:txBody>
      </p:sp>
      <p:sp>
        <p:nvSpPr>
          <p:cNvPr id="3" name="Espace réservé du contenu 2"/>
          <p:cNvSpPr>
            <a:spLocks noGrp="1"/>
          </p:cNvSpPr>
          <p:nvPr>
            <p:ph idx="1"/>
          </p:nvPr>
        </p:nvSpPr>
        <p:spPr>
          <a:xfrm>
            <a:off x="179512" y="980728"/>
            <a:ext cx="8352928" cy="5132672"/>
          </a:xfrm>
        </p:spPr>
        <p:txBody>
          <a:bodyPr>
            <a:normAutofit/>
          </a:bodyPr>
          <a:lstStyle/>
          <a:p>
            <a:r>
              <a:rPr lang="fr-BE" sz="2400" dirty="0"/>
              <a:t>Ca se discute </a:t>
            </a:r>
            <a:r>
              <a:rPr lang="fr-BE" sz="2400" dirty="0">
                <a:sym typeface="Wingdings" panose="05000000000000000000" pitchFamily="2" charset="2"/>
              </a:rPr>
              <a:t> « Let us </a:t>
            </a:r>
            <a:r>
              <a:rPr lang="fr-BE" sz="2400" dirty="0" err="1">
                <a:sym typeface="Wingdings" panose="05000000000000000000" pitchFamily="2" charset="2"/>
              </a:rPr>
              <a:t>disagree</a:t>
            </a:r>
            <a:r>
              <a:rPr lang="fr-BE" sz="2400" dirty="0">
                <a:sym typeface="Wingdings" panose="05000000000000000000" pitchFamily="2" charset="2"/>
              </a:rPr>
              <a:t> » (Vandenbroeck, 2009, 17, 2, 165-170)</a:t>
            </a:r>
          </a:p>
          <a:p>
            <a:pPr marL="114300" indent="0">
              <a:buNone/>
            </a:pPr>
            <a:endParaRPr lang="fr-BE" sz="2400" dirty="0"/>
          </a:p>
        </p:txBody>
      </p:sp>
      <p:sp>
        <p:nvSpPr>
          <p:cNvPr id="4" name="Triangle isocèle 3"/>
          <p:cNvSpPr/>
          <p:nvPr/>
        </p:nvSpPr>
        <p:spPr>
          <a:xfrm>
            <a:off x="2480494" y="2702731"/>
            <a:ext cx="2016224" cy="14904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space réservé du contenu 2"/>
          <p:cNvSpPr txBox="1">
            <a:spLocks/>
          </p:cNvSpPr>
          <p:nvPr/>
        </p:nvSpPr>
        <p:spPr>
          <a:xfrm>
            <a:off x="-4501008" y="700143"/>
            <a:ext cx="5665440" cy="318782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endParaRPr lang="fr-BE" sz="2400" dirty="0"/>
          </a:p>
        </p:txBody>
      </p:sp>
      <p:sp>
        <p:nvSpPr>
          <p:cNvPr id="6" name="Espace réservé du contenu 2"/>
          <p:cNvSpPr txBox="1">
            <a:spLocks/>
          </p:cNvSpPr>
          <p:nvPr/>
        </p:nvSpPr>
        <p:spPr>
          <a:xfrm>
            <a:off x="2712120" y="2074053"/>
            <a:ext cx="1552972" cy="44000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BE" sz="2400" dirty="0"/>
              <a:t>Enfants</a:t>
            </a:r>
          </a:p>
          <a:p>
            <a:pPr marL="114300" indent="0">
              <a:buFont typeface="Arial" pitchFamily="34" charset="0"/>
              <a:buNone/>
            </a:pPr>
            <a:endParaRPr lang="fr-BE" sz="2400" dirty="0"/>
          </a:p>
        </p:txBody>
      </p:sp>
      <p:sp>
        <p:nvSpPr>
          <p:cNvPr id="7" name="Espace réservé du contenu 2"/>
          <p:cNvSpPr txBox="1">
            <a:spLocks/>
          </p:cNvSpPr>
          <p:nvPr/>
        </p:nvSpPr>
        <p:spPr>
          <a:xfrm>
            <a:off x="4657328" y="1685965"/>
            <a:ext cx="2827188" cy="1656184"/>
          </a:xfrm>
          <a:prstGeom prst="rect">
            <a:avLst/>
          </a:prstGeom>
          <a:solidFill>
            <a:schemeClr val="accent3">
              <a:lumMod val="20000"/>
              <a:lumOff val="80000"/>
            </a:schemeClr>
          </a:solidFill>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BE" sz="2000" dirty="0"/>
              <a:t>Les besoins</a:t>
            </a:r>
          </a:p>
          <a:p>
            <a:pPr marL="114300" indent="0">
              <a:buFont typeface="Arial" pitchFamily="34" charset="0"/>
              <a:buNone/>
            </a:pPr>
            <a:r>
              <a:rPr lang="fr-BE" sz="2000" dirty="0"/>
              <a:t>Les composantes de son identité</a:t>
            </a:r>
          </a:p>
          <a:p>
            <a:pPr marL="114300" indent="0">
              <a:buFont typeface="Arial" pitchFamily="34" charset="0"/>
              <a:buNone/>
            </a:pPr>
            <a:r>
              <a:rPr lang="fr-BE" sz="2000" dirty="0"/>
              <a:t>Ce qu’il exprime / manifeste</a:t>
            </a:r>
          </a:p>
          <a:p>
            <a:pPr marL="114300" indent="0">
              <a:buFont typeface="Arial" pitchFamily="34" charset="0"/>
              <a:buNone/>
            </a:pPr>
            <a:endParaRPr lang="fr-BE" sz="2400" dirty="0"/>
          </a:p>
        </p:txBody>
      </p:sp>
      <p:sp>
        <p:nvSpPr>
          <p:cNvPr id="8" name="Espace réservé du contenu 2"/>
          <p:cNvSpPr txBox="1">
            <a:spLocks/>
          </p:cNvSpPr>
          <p:nvPr/>
        </p:nvSpPr>
        <p:spPr>
          <a:xfrm>
            <a:off x="1164432" y="4206515"/>
            <a:ext cx="1316062" cy="58177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BE" sz="2400" dirty="0"/>
              <a:t>Parents</a:t>
            </a:r>
          </a:p>
          <a:p>
            <a:pPr marL="114300" indent="0">
              <a:buFont typeface="Arial" pitchFamily="34" charset="0"/>
              <a:buNone/>
            </a:pPr>
            <a:endParaRPr lang="fr-BE" sz="2400" dirty="0"/>
          </a:p>
        </p:txBody>
      </p:sp>
      <p:sp>
        <p:nvSpPr>
          <p:cNvPr id="9" name="Espace réservé du contenu 2"/>
          <p:cNvSpPr txBox="1">
            <a:spLocks/>
          </p:cNvSpPr>
          <p:nvPr/>
        </p:nvSpPr>
        <p:spPr>
          <a:xfrm>
            <a:off x="439800" y="5050904"/>
            <a:ext cx="2717428" cy="1379128"/>
          </a:xfrm>
          <a:prstGeom prst="rect">
            <a:avLst/>
          </a:prstGeom>
          <a:solidFill>
            <a:srgbClr val="FDFDD9"/>
          </a:solidFill>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BE" sz="2000" dirty="0"/>
              <a:t>Les demandes</a:t>
            </a:r>
          </a:p>
          <a:p>
            <a:pPr marL="114300" indent="0">
              <a:buFont typeface="Arial" pitchFamily="34" charset="0"/>
              <a:buNone/>
            </a:pPr>
            <a:r>
              <a:rPr lang="fr-BE" sz="2000" dirty="0"/>
              <a:t>Les besoins, les attentes</a:t>
            </a:r>
          </a:p>
          <a:p>
            <a:pPr marL="114300" indent="0">
              <a:buFont typeface="Arial" pitchFamily="34" charset="0"/>
              <a:buNone/>
            </a:pPr>
            <a:endParaRPr lang="fr-BE" sz="2400" dirty="0"/>
          </a:p>
        </p:txBody>
      </p:sp>
      <p:sp>
        <p:nvSpPr>
          <p:cNvPr id="10" name="Espace réservé du contenu 2"/>
          <p:cNvSpPr txBox="1">
            <a:spLocks/>
          </p:cNvSpPr>
          <p:nvPr/>
        </p:nvSpPr>
        <p:spPr>
          <a:xfrm>
            <a:off x="4662760" y="4657743"/>
            <a:ext cx="3560588" cy="1751744"/>
          </a:xfrm>
          <a:prstGeom prst="rect">
            <a:avLst/>
          </a:prstGeom>
          <a:solidFill>
            <a:schemeClr val="accent1">
              <a:lumMod val="20000"/>
              <a:lumOff val="80000"/>
            </a:schemeClr>
          </a:solidFill>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BE" sz="2000" dirty="0"/>
              <a:t>Le projet éducatif</a:t>
            </a:r>
          </a:p>
          <a:p>
            <a:pPr marL="114300" indent="0">
              <a:buFont typeface="Arial" pitchFamily="34" charset="0"/>
              <a:buNone/>
            </a:pPr>
            <a:r>
              <a:rPr lang="fr-BE" sz="2000" dirty="0">
                <a:sym typeface="Wingdings" panose="05000000000000000000" pitchFamily="2" charset="2"/>
              </a:rPr>
              <a:t> </a:t>
            </a:r>
            <a:r>
              <a:rPr lang="fr-BE" sz="2000" dirty="0"/>
              <a:t>Pratiques fondées sur des connaissances  scientifiques</a:t>
            </a:r>
          </a:p>
          <a:p>
            <a:pPr marL="114300" indent="0">
              <a:buFont typeface="Arial" pitchFamily="34" charset="0"/>
              <a:buNone/>
            </a:pPr>
            <a:endParaRPr lang="fr-BE" sz="2000" dirty="0"/>
          </a:p>
          <a:p>
            <a:pPr marL="114300" indent="0">
              <a:buFont typeface="Arial" pitchFamily="34" charset="0"/>
              <a:buNone/>
            </a:pPr>
            <a:r>
              <a:rPr lang="fr-BE" sz="2000" dirty="0"/>
              <a:t>Organisation au service des pratiques</a:t>
            </a:r>
          </a:p>
          <a:p>
            <a:pPr marL="114300" indent="0">
              <a:buFont typeface="Arial" pitchFamily="34" charset="0"/>
              <a:buNone/>
            </a:pPr>
            <a:endParaRPr lang="fr-BE" sz="2400" dirty="0"/>
          </a:p>
        </p:txBody>
      </p:sp>
      <p:sp>
        <p:nvSpPr>
          <p:cNvPr id="11" name="Espace réservé du contenu 2"/>
          <p:cNvSpPr txBox="1">
            <a:spLocks/>
          </p:cNvSpPr>
          <p:nvPr/>
        </p:nvSpPr>
        <p:spPr>
          <a:xfrm>
            <a:off x="4657328" y="3933056"/>
            <a:ext cx="3227040" cy="74523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BE" sz="2400" dirty="0"/>
              <a:t>Professionnels-le-s</a:t>
            </a:r>
          </a:p>
          <a:p>
            <a:pPr marL="114300" indent="0">
              <a:buFont typeface="Arial" pitchFamily="34" charset="0"/>
              <a:buNone/>
            </a:pPr>
            <a:endParaRPr lang="fr-BE" sz="2400" dirty="0"/>
          </a:p>
        </p:txBody>
      </p:sp>
      <p:cxnSp>
        <p:nvCxnSpPr>
          <p:cNvPr id="13" name="Connecteur droit avec flèche 12"/>
          <p:cNvCxnSpPr>
            <a:stCxn id="6" idx="3"/>
            <a:endCxn id="7" idx="1"/>
          </p:cNvCxnSpPr>
          <p:nvPr/>
        </p:nvCxnSpPr>
        <p:spPr>
          <a:xfrm>
            <a:off x="4265092" y="2294055"/>
            <a:ext cx="392236" cy="220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076056" y="4305672"/>
            <a:ext cx="432048" cy="2457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1822463" y="4657743"/>
            <a:ext cx="1" cy="393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88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48680"/>
            <a:ext cx="7620000" cy="5386610"/>
          </a:xfrm>
        </p:spPr>
        <p:txBody>
          <a:bodyPr/>
          <a:lstStyle/>
          <a:p>
            <a:pPr algn="ctr"/>
            <a:r>
              <a:rPr lang="fr-FR" sz="4000" dirty="0"/>
              <a:t>Existe-t-il une situation quotidienne qui puisse ne pas  interpeller sur les questions de diversité ?</a:t>
            </a:r>
            <a:br>
              <a:rPr lang="fr-FR" sz="4000" dirty="0"/>
            </a:br>
            <a:br>
              <a:rPr lang="fr-FR" sz="4000" dirty="0"/>
            </a:br>
            <a:r>
              <a:rPr lang="fr-FR" sz="4000" dirty="0"/>
              <a:t>Au niveau des enfants ?</a:t>
            </a:r>
            <a:br>
              <a:rPr lang="fr-FR" sz="4000" dirty="0"/>
            </a:br>
            <a:r>
              <a:rPr lang="fr-FR" sz="4000" dirty="0"/>
              <a:t>Au niveau des parents ?</a:t>
            </a:r>
            <a:br>
              <a:rPr lang="fr-FR" sz="4000" dirty="0"/>
            </a:br>
            <a:r>
              <a:rPr lang="fr-FR" sz="4000" dirty="0"/>
              <a:t>Au niveau de l’équipe des professionnel-le-s ?</a:t>
            </a:r>
            <a:br>
              <a:rPr lang="fr-BE" sz="4000" dirty="0"/>
            </a:br>
            <a:endParaRPr lang="fr-BE" sz="4000" dirty="0"/>
          </a:p>
        </p:txBody>
      </p:sp>
    </p:spTree>
    <p:extLst>
      <p:ext uri="{BB962C8B-B14F-4D97-AF65-F5344CB8AC3E}">
        <p14:creationId xmlns:p14="http://schemas.microsoft.com/office/powerpoint/2010/main" val="259041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Plan de la présentation		</a:t>
            </a:r>
          </a:p>
        </p:txBody>
      </p:sp>
      <p:sp>
        <p:nvSpPr>
          <p:cNvPr id="3" name="Espace réservé du contenu 2"/>
          <p:cNvSpPr>
            <a:spLocks noGrp="1"/>
          </p:cNvSpPr>
          <p:nvPr>
            <p:ph idx="1"/>
          </p:nvPr>
        </p:nvSpPr>
        <p:spPr>
          <a:xfrm>
            <a:off x="457200" y="1196752"/>
            <a:ext cx="8867328" cy="5760640"/>
          </a:xfrm>
        </p:spPr>
        <p:txBody>
          <a:bodyPr>
            <a:normAutofit/>
          </a:bodyPr>
          <a:lstStyle/>
          <a:p>
            <a:pPr marL="571500" indent="-457200">
              <a:buAutoNum type="arabicParenR"/>
            </a:pPr>
            <a:r>
              <a:rPr lang="fr-BE" dirty="0"/>
              <a:t>Le contexte : la diversité</a:t>
            </a:r>
          </a:p>
          <a:p>
            <a:pPr marL="571500" indent="-457200">
              <a:buAutoNum type="arabicParenR"/>
            </a:pPr>
            <a:r>
              <a:rPr lang="fr-BE" b="1" dirty="0">
                <a:solidFill>
                  <a:srgbClr val="FF0000"/>
                </a:solidFill>
              </a:rPr>
              <a:t>La vision inclusive de l’ONE</a:t>
            </a:r>
          </a:p>
          <a:p>
            <a:pPr marL="868680" lvl="1" indent="-457200">
              <a:buAutoNum type="arabicParenR"/>
            </a:pPr>
            <a:r>
              <a:rPr lang="fr-BE" dirty="0"/>
              <a:t>Définition d’un lieu inclusif</a:t>
            </a:r>
          </a:p>
          <a:p>
            <a:pPr marL="868680" lvl="1" indent="-457200">
              <a:buAutoNum type="arabicParenR"/>
            </a:pPr>
            <a:r>
              <a:rPr lang="fr-BE" dirty="0"/>
              <a:t>Quelques notions clés</a:t>
            </a:r>
          </a:p>
          <a:p>
            <a:pPr marL="1234440" lvl="2" indent="-457200">
              <a:buFont typeface="Arial" pitchFamily="34" charset="0"/>
              <a:buAutoNum type="arabicParenR"/>
            </a:pPr>
            <a:r>
              <a:rPr lang="fr-BE" dirty="0"/>
              <a:t>Une approche orientée sur les compétences</a:t>
            </a:r>
          </a:p>
          <a:p>
            <a:pPr marL="1234440" lvl="2" indent="-457200">
              <a:buAutoNum type="arabicParenR"/>
            </a:pPr>
            <a:r>
              <a:rPr lang="fr-BE" dirty="0"/>
              <a:t>Accessibilité primaire et secondaire</a:t>
            </a:r>
          </a:p>
          <a:p>
            <a:pPr marL="1234440" lvl="2" indent="-457200">
              <a:buAutoNum type="arabicParenR"/>
            </a:pPr>
            <a:r>
              <a:rPr lang="fr-BE" dirty="0"/>
              <a:t>Se confronter au regard de l’autre</a:t>
            </a:r>
          </a:p>
          <a:p>
            <a:pPr marL="1234440" lvl="2" indent="-457200">
              <a:buAutoNum type="arabicParenR"/>
            </a:pPr>
            <a:r>
              <a:rPr lang="fr-BE" dirty="0"/>
              <a:t>Qui accueille-t-on ? Comment ?</a:t>
            </a:r>
          </a:p>
          <a:p>
            <a:pPr marL="1234440" lvl="2" indent="-457200">
              <a:buAutoNum type="arabicParenR"/>
            </a:pPr>
            <a:r>
              <a:rPr lang="fr-BE" dirty="0"/>
              <a:t>Adopter une approche valorisant la diversité</a:t>
            </a:r>
          </a:p>
          <a:p>
            <a:pPr marL="571500" indent="-457200">
              <a:buAutoNum type="arabicParenR"/>
            </a:pPr>
            <a:r>
              <a:rPr lang="fr-BE" dirty="0"/>
              <a:t>Les outils d’accompagnement</a:t>
            </a:r>
          </a:p>
          <a:p>
            <a:pPr marL="868680" lvl="1" indent="-457200">
              <a:buAutoNum type="arabicParenR"/>
            </a:pPr>
            <a:r>
              <a:rPr lang="fr-BE" dirty="0"/>
              <a:t>Dossier pédagogique</a:t>
            </a:r>
          </a:p>
          <a:p>
            <a:pPr marL="868680" lvl="1" indent="-457200">
              <a:buAutoNum type="arabicParenR"/>
            </a:pPr>
            <a:r>
              <a:rPr lang="fr-BE" dirty="0"/>
              <a:t>Malles pédagogiques</a:t>
            </a:r>
          </a:p>
          <a:p>
            <a:pPr marL="1234440" lvl="2" indent="-457200">
              <a:buAutoNum type="arabicParenR"/>
            </a:pPr>
            <a:r>
              <a:rPr lang="fr-BE" dirty="0"/>
              <a:t>Objets</a:t>
            </a:r>
          </a:p>
          <a:p>
            <a:pPr marL="1234440" lvl="2" indent="-457200">
              <a:buAutoNum type="arabicParenR"/>
            </a:pPr>
            <a:r>
              <a:rPr lang="fr-BE" dirty="0"/>
              <a:t>Fiches d’activités</a:t>
            </a:r>
          </a:p>
          <a:p>
            <a:pPr marL="1234440" lvl="2" indent="-457200">
              <a:buAutoNum type="arabicParenR"/>
            </a:pPr>
            <a:r>
              <a:rPr lang="fr-BE" dirty="0"/>
              <a:t>Fiches DIY</a:t>
            </a:r>
          </a:p>
          <a:p>
            <a:pPr marL="571500" indent="-457200">
              <a:buAutoNum type="arabicParenR"/>
            </a:pPr>
            <a:r>
              <a:rPr lang="fr-BE" dirty="0"/>
              <a:t>L’accompagnement</a:t>
            </a:r>
          </a:p>
        </p:txBody>
      </p:sp>
    </p:spTree>
    <p:extLst>
      <p:ext uri="{BB962C8B-B14F-4D97-AF65-F5344CB8AC3E}">
        <p14:creationId xmlns:p14="http://schemas.microsoft.com/office/powerpoint/2010/main" val="34927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BE" sz="2800" dirty="0"/>
              <a:t>Un lieu inclusif est ….</a:t>
            </a:r>
            <a:endParaRPr lang="fr-FR" sz="2800" dirty="0">
              <a:effectLst/>
            </a:endParaRPr>
          </a:p>
        </p:txBody>
      </p:sp>
      <p:sp>
        <p:nvSpPr>
          <p:cNvPr id="87043" name="Rectangle 3"/>
          <p:cNvSpPr>
            <a:spLocks noGrp="1"/>
          </p:cNvSpPr>
          <p:nvPr>
            <p:ph type="body" idx="4294967295"/>
          </p:nvPr>
        </p:nvSpPr>
        <p:spPr/>
        <p:txBody>
          <a:bodyPr>
            <a:normAutofit fontScale="85000" lnSpcReduction="10000"/>
          </a:bodyPr>
          <a:lstStyle/>
          <a:p>
            <a:pPr marL="114300" indent="0" algn="just">
              <a:buNone/>
            </a:pPr>
            <a:r>
              <a:rPr lang="fr-BE" sz="2400" dirty="0"/>
              <a:t>« </a:t>
            </a:r>
            <a:r>
              <a:rPr lang="fr-BE" sz="2700" i="1" dirty="0">
                <a:latin typeface="Cambria" panose="02040503050406030204" pitchFamily="18" charset="0"/>
              </a:rPr>
              <a:t>Un lieu inclusif est un lieu qui prend en considération les différentes composantes de l’identité (genre, appartenance culturelle, caractéristiques propres, besoins spécifiques, …) dont chacun est porteur, qui considère chacun comme le bienvenu quelles que soient ses caractéristiques, qui facilite l’accès. </a:t>
            </a:r>
          </a:p>
          <a:p>
            <a:pPr marL="114300" indent="0" algn="just">
              <a:buNone/>
            </a:pPr>
            <a:r>
              <a:rPr lang="fr-BE" sz="2700" i="1" dirty="0">
                <a:latin typeface="Cambria" panose="02040503050406030204" pitchFamily="18" charset="0"/>
              </a:rPr>
              <a:t>C’est un lieu où chacun peut apprendre de l’autre et s’enrichir des apports de tous, où il peut participer activement, en fonction de ses compétences et de ses intérêts et prendre la parole sans être discriminé ou jugé comme devant rattraper un retard, manquant de quelque chose.  </a:t>
            </a:r>
          </a:p>
          <a:p>
            <a:pPr marL="114300" indent="0" algn="just">
              <a:buNone/>
            </a:pPr>
            <a:r>
              <a:rPr lang="fr-BE" sz="2700" i="1" dirty="0">
                <a:latin typeface="Cambria" panose="02040503050406030204" pitchFamily="18" charset="0"/>
              </a:rPr>
              <a:t>Ce lieu est inséré dans la communauté locale : des actions sont mises en place afin que les familles soient au courant des services proposés et de leur droit à en bénéficier.</a:t>
            </a:r>
            <a:r>
              <a:rPr lang="fr-BE" sz="2400" dirty="0"/>
              <a:t> »</a:t>
            </a:r>
          </a:p>
          <a:p>
            <a:pPr>
              <a:lnSpc>
                <a:spcPct val="80000"/>
              </a:lnSpc>
              <a:buNone/>
            </a:pPr>
            <a:endParaRPr lang="fr-BE" sz="2400" dirty="0"/>
          </a:p>
        </p:txBody>
      </p:sp>
    </p:spTree>
    <p:extLst>
      <p:ext uri="{BB962C8B-B14F-4D97-AF65-F5344CB8AC3E}">
        <p14:creationId xmlns:p14="http://schemas.microsoft.com/office/powerpoint/2010/main" val="3573821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88840"/>
            <a:ext cx="7620000" cy="2290266"/>
          </a:xfrm>
        </p:spPr>
        <p:txBody>
          <a:bodyPr/>
          <a:lstStyle/>
          <a:p>
            <a:pPr algn="ctr"/>
            <a:r>
              <a:rPr lang="fr-BE" sz="6400" dirty="0"/>
              <a:t>QUELQUES NOTIONS CLES</a:t>
            </a:r>
          </a:p>
        </p:txBody>
      </p:sp>
    </p:spTree>
    <p:extLst>
      <p:ext uri="{BB962C8B-B14F-4D97-AF65-F5344CB8AC3E}">
        <p14:creationId xmlns:p14="http://schemas.microsoft.com/office/powerpoint/2010/main" val="383969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075240" cy="1143000"/>
          </a:xfrm>
        </p:spPr>
        <p:txBody>
          <a:bodyPr/>
          <a:lstStyle/>
          <a:p>
            <a:r>
              <a:rPr lang="en-US" sz="2400" dirty="0" err="1"/>
              <a:t>Arrêter</a:t>
            </a:r>
            <a:r>
              <a:rPr lang="en-US" sz="2400" dirty="0"/>
              <a:t> de se </a:t>
            </a:r>
            <a:r>
              <a:rPr lang="en-US" sz="2400" dirty="0" err="1"/>
              <a:t>centrer</a:t>
            </a:r>
            <a:r>
              <a:rPr lang="en-US" sz="2400" dirty="0"/>
              <a:t> sur le </a:t>
            </a:r>
            <a:r>
              <a:rPr lang="en-US" sz="2400" dirty="0" err="1"/>
              <a:t>manque</a:t>
            </a:r>
            <a:r>
              <a:rPr lang="en-US" sz="2400" dirty="0"/>
              <a:t>, sur la </a:t>
            </a:r>
            <a:r>
              <a:rPr lang="en-US" sz="2400" dirty="0" err="1"/>
              <a:t>déficience</a:t>
            </a:r>
            <a:r>
              <a:rPr lang="en-US" sz="2400" dirty="0"/>
              <a:t> … Comment </a:t>
            </a:r>
            <a:r>
              <a:rPr lang="en-US" sz="2400" dirty="0" err="1"/>
              <a:t>pouvons</a:t>
            </a:r>
            <a:r>
              <a:rPr lang="en-US" sz="2400" dirty="0"/>
              <a:t>-nous </a:t>
            </a:r>
            <a:r>
              <a:rPr lang="en-US" sz="2400" dirty="0" err="1"/>
              <a:t>éviter</a:t>
            </a:r>
            <a:r>
              <a:rPr lang="en-US" sz="2400" dirty="0"/>
              <a:t> </a:t>
            </a:r>
            <a:r>
              <a:rPr lang="en-US" sz="2400" dirty="0" err="1"/>
              <a:t>d’enfermer</a:t>
            </a:r>
            <a:r>
              <a:rPr lang="en-US" sz="2400" dirty="0"/>
              <a:t> les </a:t>
            </a:r>
            <a:r>
              <a:rPr lang="en-US" sz="2400" dirty="0" err="1"/>
              <a:t>enfants</a:t>
            </a:r>
            <a:r>
              <a:rPr lang="en-US" sz="2400" dirty="0"/>
              <a:t> </a:t>
            </a:r>
            <a:r>
              <a:rPr lang="en-US" sz="2400" dirty="0" err="1"/>
              <a:t>dans</a:t>
            </a:r>
            <a:r>
              <a:rPr lang="en-US" sz="2400" dirty="0"/>
              <a:t> </a:t>
            </a:r>
            <a:r>
              <a:rPr lang="en-US" sz="2400" dirty="0" err="1"/>
              <a:t>cette</a:t>
            </a:r>
            <a:r>
              <a:rPr lang="en-US" sz="2400" dirty="0"/>
              <a:t> </a:t>
            </a:r>
            <a:r>
              <a:rPr lang="en-US" sz="2400" dirty="0" err="1"/>
              <a:t>manière</a:t>
            </a:r>
            <a:r>
              <a:rPr lang="en-US" sz="2400" dirty="0"/>
              <a:t> de </a:t>
            </a:r>
            <a:r>
              <a:rPr lang="en-US" sz="2400" dirty="0" err="1"/>
              <a:t>penser</a:t>
            </a:r>
            <a:r>
              <a:rPr lang="en-US" sz="2400" dirty="0"/>
              <a:t> limitative ?</a:t>
            </a:r>
          </a:p>
        </p:txBody>
      </p:sp>
      <p:sp>
        <p:nvSpPr>
          <p:cNvPr id="6" name="ZoneTexte 5"/>
          <p:cNvSpPr txBox="1"/>
          <p:nvPr/>
        </p:nvSpPr>
        <p:spPr>
          <a:xfrm>
            <a:off x="5875523" y="1342111"/>
            <a:ext cx="2380460" cy="369332"/>
          </a:xfrm>
          <a:prstGeom prst="rect">
            <a:avLst/>
          </a:prstGeom>
          <a:noFill/>
        </p:spPr>
        <p:txBody>
          <a:bodyPr wrap="none" rtlCol="0">
            <a:spAutoFit/>
          </a:bodyPr>
          <a:lstStyle/>
          <a:p>
            <a:r>
              <a:rPr lang="fr-BE" dirty="0"/>
              <a:t>Ponti, C. (1993). </a:t>
            </a:r>
            <a:r>
              <a:rPr lang="fr-BE" dirty="0" err="1"/>
              <a:t>Okilélé</a:t>
            </a:r>
            <a:endParaRPr lang="fr-BE" dirty="0"/>
          </a:p>
        </p:txBody>
      </p:sp>
      <p:pic>
        <p:nvPicPr>
          <p:cNvPr id="7" name="Picture 2" descr="C:\Users\camus\Saved Games\Pictures\okilél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11443"/>
            <a:ext cx="8112234" cy="500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2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12776"/>
            <a:ext cx="7620000" cy="3087216"/>
          </a:xfrm>
        </p:spPr>
        <p:txBody>
          <a:bodyPr/>
          <a:lstStyle/>
          <a:p>
            <a:r>
              <a:rPr lang="fr-BE" dirty="0"/>
              <a:t>Tout acte éducatif s’appuie sur </a:t>
            </a:r>
            <a:r>
              <a:rPr lang="fr-BE" u="sng" dirty="0"/>
              <a:t>des compétences </a:t>
            </a:r>
            <a:r>
              <a:rPr lang="fr-BE" b="1" dirty="0"/>
              <a:t>et non </a:t>
            </a:r>
            <a:r>
              <a:rPr lang="fr-BE" dirty="0"/>
              <a:t>sur une béance / sur un manque …</a:t>
            </a:r>
            <a:br>
              <a:rPr lang="fr-BE" dirty="0"/>
            </a:br>
            <a:endParaRPr lang="fr-BE" dirty="0"/>
          </a:p>
        </p:txBody>
      </p:sp>
    </p:spTree>
    <p:extLst>
      <p:ext uri="{BB962C8B-B14F-4D97-AF65-F5344CB8AC3E}">
        <p14:creationId xmlns:p14="http://schemas.microsoft.com/office/powerpoint/2010/main" val="416252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388" y="188913"/>
            <a:ext cx="8065020" cy="949325"/>
          </a:xfrm>
        </p:spPr>
        <p:txBody>
          <a:bodyPr/>
          <a:lstStyle/>
          <a:p>
            <a:pPr eaLnBrk="1" hangingPunct="1"/>
            <a:r>
              <a:rPr lang="fr-BE" altLang="fr-FR" sz="2400" dirty="0"/>
              <a:t>Passer d’une approche centrée sur la particularité à une vision de l’accueil de tous centrée sur les compétences</a:t>
            </a:r>
            <a:br>
              <a:rPr lang="fr-BE" altLang="fr-FR" sz="2400" dirty="0"/>
            </a:br>
            <a:r>
              <a:rPr lang="fr-BE" altLang="fr-FR" sz="1600" dirty="0"/>
              <a:t>Source :  livret « l’accueil de l’enfant ayant des besoins spécifiques », VBJK, 2010</a:t>
            </a:r>
            <a:endParaRPr lang="fr-FR" altLang="fr-FR" sz="1600" dirty="0"/>
          </a:p>
        </p:txBody>
      </p:sp>
      <p:graphicFrame>
        <p:nvGraphicFramePr>
          <p:cNvPr id="164892" name="Group 28"/>
          <p:cNvGraphicFramePr>
            <a:graphicFrameLocks noGrp="1"/>
          </p:cNvGraphicFramePr>
          <p:nvPr>
            <p:ph idx="1"/>
            <p:extLst>
              <p:ext uri="{D42A27DB-BD31-4B8C-83A1-F6EECF244321}">
                <p14:modId xmlns:p14="http://schemas.microsoft.com/office/powerpoint/2010/main" val="450514827"/>
              </p:ext>
            </p:extLst>
          </p:nvPr>
        </p:nvGraphicFramePr>
        <p:xfrm>
          <a:off x="179512" y="1412776"/>
          <a:ext cx="8280400" cy="5211415"/>
        </p:xfrm>
        <a:graphic>
          <a:graphicData uri="http://schemas.openxmlformats.org/drawingml/2006/table">
            <a:tbl>
              <a:tblPr/>
              <a:tblGrid>
                <a:gridCol w="1380067">
                  <a:extLst>
                    <a:ext uri="{9D8B030D-6E8A-4147-A177-3AD203B41FA5}">
                      <a16:colId xmlns:a16="http://schemas.microsoft.com/office/drawing/2014/main" val="20000"/>
                    </a:ext>
                  </a:extLst>
                </a:gridCol>
                <a:gridCol w="3330369">
                  <a:extLst>
                    <a:ext uri="{9D8B030D-6E8A-4147-A177-3AD203B41FA5}">
                      <a16:colId xmlns:a16="http://schemas.microsoft.com/office/drawing/2014/main" val="20001"/>
                    </a:ext>
                  </a:extLst>
                </a:gridCol>
                <a:gridCol w="3569964">
                  <a:extLst>
                    <a:ext uri="{9D8B030D-6E8A-4147-A177-3AD203B41FA5}">
                      <a16:colId xmlns:a16="http://schemas.microsoft.com/office/drawing/2014/main" val="20002"/>
                    </a:ext>
                  </a:extLst>
                </a:gridCol>
              </a:tblGrid>
              <a:tr h="1149949">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fr-BE" altLang="fr-FR" sz="1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2000" b="0" i="0" u="none" strike="noStrike" cap="none" normalizeH="0" baseline="0" dirty="0">
                          <a:ln>
                            <a:noFill/>
                          </a:ln>
                          <a:solidFill>
                            <a:schemeClr val="tx1"/>
                          </a:solidFill>
                          <a:effectLst/>
                          <a:latin typeface="+mj-lt"/>
                        </a:rPr>
                        <a:t>Image</a:t>
                      </a:r>
                      <a:endParaRPr kumimoji="0" lang="fr-FR" altLang="fr-FR" sz="2000" b="0" i="0" u="none" strike="noStrike" cap="none" normalizeH="0" baseline="0" dirty="0">
                        <a:ln>
                          <a:noFill/>
                        </a:ln>
                        <a:solidFill>
                          <a:schemeClr val="tx1"/>
                        </a:solidFill>
                        <a:effectLst/>
                        <a:latin typeface="+mj-lt"/>
                      </a:endParaRPr>
                    </a:p>
                  </a:txBody>
                  <a:tcPr marL="91432" marR="9143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2000" b="0" i="0" u="none" strike="noStrike" cap="none" normalizeH="0" baseline="0" dirty="0">
                          <a:ln>
                            <a:noFill/>
                          </a:ln>
                          <a:solidFill>
                            <a:schemeClr val="tx1"/>
                          </a:solidFill>
                          <a:effectLst/>
                          <a:latin typeface="+mj-lt"/>
                        </a:rPr>
                        <a:t>centrée sur une particularité (déficience, traits de la personne, …)</a:t>
                      </a:r>
                      <a:endParaRPr kumimoji="0" lang="fr-FR" altLang="fr-FR" sz="2000" b="0" i="0" u="none" strike="noStrike" cap="none" normalizeH="0" baseline="0" dirty="0">
                        <a:ln>
                          <a:noFill/>
                        </a:ln>
                        <a:solidFill>
                          <a:schemeClr val="tx1"/>
                        </a:solidFill>
                        <a:effectLst/>
                        <a:latin typeface="+mj-lt"/>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2000" b="0" i="0" u="none" strike="noStrike" cap="none" normalizeH="0" baseline="0" dirty="0">
                          <a:ln>
                            <a:noFill/>
                          </a:ln>
                          <a:solidFill>
                            <a:schemeClr val="tx1"/>
                          </a:solidFill>
                          <a:effectLst/>
                          <a:latin typeface="+mj-lt"/>
                        </a:rPr>
                        <a:t>centrée sur les compétences</a:t>
                      </a:r>
                      <a:endParaRPr kumimoji="0" lang="fr-FR" altLang="fr-FR" sz="2000" b="0" i="0" u="none" strike="noStrike" cap="none" normalizeH="0" baseline="0" dirty="0">
                        <a:ln>
                          <a:noFill/>
                        </a:ln>
                        <a:solidFill>
                          <a:schemeClr val="tx1"/>
                        </a:solidFill>
                        <a:effectLst/>
                        <a:latin typeface="+mj-lt"/>
                      </a:endParaRPr>
                    </a:p>
                  </a:txBody>
                  <a:tcPr marL="91432" marR="9143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0170">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a:ln>
                            <a:noFill/>
                          </a:ln>
                          <a:solidFill>
                            <a:schemeClr val="tx1"/>
                          </a:solidFill>
                          <a:effectLst/>
                          <a:latin typeface="+mj-lt"/>
                        </a:rPr>
                        <a:t>de l’enfant</a:t>
                      </a:r>
                      <a:endParaRPr kumimoji="0" lang="fr-FR" altLang="fr-FR" sz="1800" b="0" i="0" u="none" strike="noStrike" cap="none" normalizeH="0" baseline="0">
                        <a:ln>
                          <a:noFill/>
                        </a:ln>
                        <a:solidFill>
                          <a:schemeClr val="tx1"/>
                        </a:solidFill>
                        <a:effectLst/>
                        <a:latin typeface="+mj-lt"/>
                      </a:endParaRPr>
                    </a:p>
                  </a:txBody>
                  <a:tcPr marL="91432" marR="9143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a:ln>
                            <a:noFill/>
                          </a:ln>
                          <a:solidFill>
                            <a:schemeClr val="tx1"/>
                          </a:solidFill>
                          <a:effectLst/>
                          <a:latin typeface="+mj-lt"/>
                        </a:rPr>
                        <a:t>Accent mis sur le </a:t>
                      </a:r>
                      <a:r>
                        <a:rPr kumimoji="0" lang="fr-BE" altLang="fr-FR" sz="1800" b="1" i="0" u="none" strike="noStrike" cap="none" normalizeH="0" baseline="0" dirty="0">
                          <a:ln>
                            <a:noFill/>
                          </a:ln>
                          <a:solidFill>
                            <a:schemeClr val="tx1"/>
                          </a:solidFill>
                          <a:effectLst/>
                          <a:latin typeface="+mj-lt"/>
                        </a:rPr>
                        <a:t>manque</a:t>
                      </a:r>
                      <a:r>
                        <a:rPr kumimoji="0" lang="fr-BE" altLang="fr-FR" sz="1800" b="0" i="0" u="none" strike="noStrike" cap="none" normalizeH="0" baseline="0" dirty="0">
                          <a:ln>
                            <a:noFill/>
                          </a:ln>
                          <a:solidFill>
                            <a:schemeClr val="tx1"/>
                          </a:solidFill>
                          <a:effectLst/>
                          <a:latin typeface="+mj-lt"/>
                        </a:rPr>
                        <a:t> de l’enfant … comment le normaliser au plus vite ?</a:t>
                      </a:r>
                      <a:endParaRPr kumimoji="0" lang="fr-FR" altLang="fr-FR" sz="1800" b="0" i="0" u="none" strike="noStrike" cap="none" normalizeH="0" baseline="0" dirty="0">
                        <a:ln>
                          <a:noFill/>
                        </a:ln>
                        <a:solidFill>
                          <a:schemeClr val="tx1"/>
                        </a:solidFill>
                        <a:effectLst/>
                        <a:latin typeface="+mj-lt"/>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a:ln>
                            <a:noFill/>
                          </a:ln>
                          <a:solidFill>
                            <a:schemeClr val="tx1"/>
                          </a:solidFill>
                          <a:effectLst/>
                          <a:latin typeface="+mj-lt"/>
                        </a:rPr>
                        <a:t>un </a:t>
                      </a:r>
                      <a:r>
                        <a:rPr kumimoji="0" lang="fr-BE" altLang="fr-FR" sz="1800" b="1" i="0" u="none" strike="noStrike" cap="none" normalizeH="0" baseline="0" dirty="0">
                          <a:ln>
                            <a:noFill/>
                          </a:ln>
                          <a:solidFill>
                            <a:schemeClr val="tx1"/>
                          </a:solidFill>
                          <a:effectLst/>
                          <a:latin typeface="+mj-lt"/>
                        </a:rPr>
                        <a:t>enfant avant tout</a:t>
                      </a:r>
                      <a:r>
                        <a:rPr kumimoji="0" lang="fr-BE" altLang="fr-FR" sz="1800" b="0" i="0" u="none" strike="noStrike" cap="none" normalizeH="0" baseline="0" dirty="0">
                          <a:ln>
                            <a:noFill/>
                          </a:ln>
                          <a:solidFill>
                            <a:schemeClr val="tx1"/>
                          </a:solidFill>
                          <a:effectLst/>
                          <a:latin typeface="+mj-lt"/>
                        </a:rPr>
                        <a:t> (diversité) qui a des droits de l’enfant (éducation, accès, …)</a:t>
                      </a:r>
                      <a:endParaRPr kumimoji="0" lang="fr-FR" altLang="fr-FR" sz="1800" b="0" i="0" u="none" strike="noStrike" cap="none" normalizeH="0" baseline="0" dirty="0">
                        <a:ln>
                          <a:noFill/>
                        </a:ln>
                        <a:solidFill>
                          <a:schemeClr val="tx1"/>
                        </a:solidFill>
                        <a:effectLst/>
                        <a:latin typeface="+mj-lt"/>
                      </a:endParaRPr>
                    </a:p>
                  </a:txBody>
                  <a:tcPr marL="91432" marR="9143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6195">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a:ln>
                            <a:noFill/>
                          </a:ln>
                          <a:solidFill>
                            <a:schemeClr val="tx1"/>
                          </a:solidFill>
                          <a:effectLst/>
                          <a:latin typeface="+mj-lt"/>
                        </a:rPr>
                        <a:t>des parents</a:t>
                      </a:r>
                      <a:endParaRPr kumimoji="0" lang="fr-FR" altLang="fr-FR" sz="1800" b="0" i="0" u="none" strike="noStrike" cap="none" normalizeH="0" baseline="0">
                        <a:ln>
                          <a:noFill/>
                        </a:ln>
                        <a:solidFill>
                          <a:schemeClr val="tx1"/>
                        </a:solidFill>
                        <a:effectLst/>
                        <a:latin typeface="+mj-lt"/>
                      </a:endParaRPr>
                    </a:p>
                  </a:txBody>
                  <a:tcPr marL="91432" marR="9143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a:ln>
                            <a:noFill/>
                          </a:ln>
                          <a:solidFill>
                            <a:schemeClr val="tx1"/>
                          </a:solidFill>
                          <a:effectLst/>
                          <a:latin typeface="+mj-lt"/>
                        </a:rPr>
                        <a:t>dépossédés - invités à suivre les conseils</a:t>
                      </a:r>
                      <a:endParaRPr kumimoji="0" lang="fr-FR" altLang="fr-FR" sz="1800" b="0" i="0" u="none" strike="noStrike" cap="none" normalizeH="0" baseline="0" dirty="0">
                        <a:ln>
                          <a:noFill/>
                        </a:ln>
                        <a:solidFill>
                          <a:schemeClr val="tx1"/>
                        </a:solidFill>
                        <a:effectLst/>
                        <a:latin typeface="+mj-lt"/>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a:ln>
                            <a:noFill/>
                          </a:ln>
                          <a:solidFill>
                            <a:schemeClr val="tx1"/>
                          </a:solidFill>
                          <a:effectLst/>
                          <a:latin typeface="+mj-lt"/>
                        </a:rPr>
                        <a:t>experts de leur enfant  - au centre du réseau qui s’établit pour prendre soin de leur enfant</a:t>
                      </a:r>
                      <a:endParaRPr kumimoji="0" lang="fr-FR" altLang="fr-FR" sz="1800" b="0" i="0" u="none" strike="noStrike" cap="none" normalizeH="0" baseline="0" dirty="0">
                        <a:ln>
                          <a:noFill/>
                        </a:ln>
                        <a:solidFill>
                          <a:schemeClr val="tx1"/>
                        </a:solidFill>
                        <a:effectLst/>
                        <a:latin typeface="+mj-lt"/>
                      </a:endParaRPr>
                    </a:p>
                  </a:txBody>
                  <a:tcPr marL="91432" marR="9143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35101">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a:ln>
                            <a:noFill/>
                          </a:ln>
                          <a:solidFill>
                            <a:schemeClr val="tx1"/>
                          </a:solidFill>
                          <a:effectLst/>
                          <a:latin typeface="+mj-lt"/>
                        </a:rPr>
                        <a:t>Des professionnel-le-s</a:t>
                      </a:r>
                      <a:endParaRPr kumimoji="0" lang="fr-FR" altLang="fr-FR" sz="1800" b="0" i="0" u="none" strike="noStrike" cap="none" normalizeH="0" baseline="0" dirty="0">
                        <a:ln>
                          <a:noFill/>
                        </a:ln>
                        <a:solidFill>
                          <a:schemeClr val="tx1"/>
                        </a:solidFill>
                        <a:effectLst/>
                        <a:latin typeface="+mj-lt"/>
                      </a:endParaRPr>
                    </a:p>
                  </a:txBody>
                  <a:tcPr marL="91432" marR="9143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a:ln>
                            <a:noFill/>
                          </a:ln>
                          <a:solidFill>
                            <a:schemeClr val="tx1"/>
                          </a:solidFill>
                          <a:effectLst/>
                          <a:latin typeface="+mj-lt"/>
                        </a:rPr>
                        <a:t>un spécialiste de la problématique de l’enfant ? Doit connaitre les différents types de handicap…</a:t>
                      </a:r>
                      <a:endParaRPr kumimoji="0" lang="fr-FR" altLang="fr-FR" sz="1800" b="0" i="0" u="none" strike="noStrike" cap="none" normalizeH="0" baseline="0" dirty="0">
                        <a:ln>
                          <a:noFill/>
                        </a:ln>
                        <a:solidFill>
                          <a:schemeClr val="tx1"/>
                        </a:solidFill>
                        <a:effectLst/>
                        <a:latin typeface="+mj-lt"/>
                      </a:endParaRPr>
                    </a:p>
                  </a:txBody>
                  <a:tcPr marL="91432" marR="9143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charset="0"/>
                        </a:defRPr>
                      </a:lvl1pPr>
                      <a:lvl2pPr eaLnBrk="0" hangingPunct="0">
                        <a:spcBef>
                          <a:spcPct val="20000"/>
                        </a:spcBef>
                        <a:buClr>
                          <a:schemeClr val="accent2"/>
                        </a:buClr>
                        <a:buSzPct val="80000"/>
                        <a:buFont typeface="Wingdings" pitchFamily="2" charset="2"/>
                        <a:defRPr sz="2400">
                          <a:solidFill>
                            <a:schemeClr val="tx1"/>
                          </a:solidFill>
                          <a:latin typeface="Arial" charset="0"/>
                        </a:defRPr>
                      </a:lvl2pPr>
                      <a:lvl3pPr eaLnBrk="0" hangingPunct="0">
                        <a:spcBef>
                          <a:spcPct val="20000"/>
                        </a:spcBef>
                        <a:buClr>
                          <a:schemeClr val="bg2"/>
                        </a:buClr>
                        <a:buSzPct val="65000"/>
                        <a:buFont typeface="Wingdings" pitchFamily="2" charset="2"/>
                        <a:defRPr sz="2000">
                          <a:solidFill>
                            <a:schemeClr val="tx1"/>
                          </a:solidFill>
                          <a:latin typeface="Arial" charset="0"/>
                        </a:defRPr>
                      </a:lvl3pPr>
                      <a:lvl4pPr eaLnBrk="0" hangingPunct="0">
                        <a:spcBef>
                          <a:spcPct val="20000"/>
                        </a:spcBef>
                        <a:buClr>
                          <a:schemeClr val="accent2"/>
                        </a:buClr>
                        <a:buSzPct val="70000"/>
                        <a:buFont typeface="Wingdings" pitchFamily="2" charset="2"/>
                        <a:defRPr>
                          <a:solidFill>
                            <a:schemeClr val="tx1"/>
                          </a:solidFill>
                          <a:latin typeface="Arial" charset="0"/>
                        </a:defRPr>
                      </a:lvl4pPr>
                      <a:lvl5pPr eaLnBrk="0" hangingPunct="0">
                        <a:spcBef>
                          <a:spcPct val="20000"/>
                        </a:spcBef>
                        <a:buClr>
                          <a:schemeClr val="bg2"/>
                        </a:buClr>
                        <a:buFont typeface="Wingdings" pitchFamily="2" charset="2"/>
                        <a:defRPr>
                          <a:solidFill>
                            <a:schemeClr val="tx1"/>
                          </a:solidFill>
                          <a:latin typeface="Arial" charset="0"/>
                        </a:defRPr>
                      </a:lvl5pPr>
                      <a:lvl6pPr eaLnBrk="0" fontAlgn="base" hangingPunct="0">
                        <a:spcBef>
                          <a:spcPct val="20000"/>
                        </a:spcBef>
                        <a:spcAft>
                          <a:spcPct val="0"/>
                        </a:spcAft>
                        <a:buClr>
                          <a:schemeClr val="bg2"/>
                        </a:buClr>
                        <a:buFont typeface="Wingdings" pitchFamily="2" charset="2"/>
                        <a:defRPr>
                          <a:solidFill>
                            <a:schemeClr val="tx1"/>
                          </a:solidFill>
                          <a:latin typeface="Arial" charset="0"/>
                        </a:defRPr>
                      </a:lvl6pPr>
                      <a:lvl7pPr eaLnBrk="0" fontAlgn="base" hangingPunct="0">
                        <a:spcBef>
                          <a:spcPct val="20000"/>
                        </a:spcBef>
                        <a:spcAft>
                          <a:spcPct val="0"/>
                        </a:spcAft>
                        <a:buClr>
                          <a:schemeClr val="bg2"/>
                        </a:buClr>
                        <a:buFont typeface="Wingdings" pitchFamily="2" charset="2"/>
                        <a:defRPr>
                          <a:solidFill>
                            <a:schemeClr val="tx1"/>
                          </a:solidFill>
                          <a:latin typeface="Arial" charset="0"/>
                        </a:defRPr>
                      </a:lvl7pPr>
                      <a:lvl8pPr eaLnBrk="0" fontAlgn="base" hangingPunct="0">
                        <a:spcBef>
                          <a:spcPct val="20000"/>
                        </a:spcBef>
                        <a:spcAft>
                          <a:spcPct val="0"/>
                        </a:spcAft>
                        <a:buClr>
                          <a:schemeClr val="bg2"/>
                        </a:buClr>
                        <a:buFont typeface="Wingdings" pitchFamily="2" charset="2"/>
                        <a:defRPr>
                          <a:solidFill>
                            <a:schemeClr val="tx1"/>
                          </a:solidFill>
                          <a:latin typeface="Arial" charset="0"/>
                        </a:defRPr>
                      </a:lvl8pPr>
                      <a:lvl9pPr eaLnBrk="0" fontAlgn="base" hangingPunct="0">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fr-BE" altLang="fr-FR" sz="1800" b="0" i="0" u="none" strike="noStrike" cap="none" normalizeH="0" baseline="0" dirty="0">
                          <a:ln>
                            <a:noFill/>
                          </a:ln>
                          <a:solidFill>
                            <a:schemeClr val="tx1"/>
                          </a:solidFill>
                          <a:effectLst/>
                          <a:latin typeface="+mj-lt"/>
                        </a:rPr>
                        <a:t>des professionnel-le-s de </a:t>
                      </a:r>
                      <a:r>
                        <a:rPr kumimoji="0" lang="fr-BE" altLang="fr-FR" sz="1800" b="0" i="0" u="none" strike="noStrike" kern="1200" cap="none" normalizeH="0" baseline="0" dirty="0">
                          <a:ln>
                            <a:noFill/>
                          </a:ln>
                          <a:solidFill>
                            <a:schemeClr val="tx1"/>
                          </a:solidFill>
                          <a:effectLst/>
                          <a:latin typeface="+mj-lt"/>
                          <a:ea typeface="+mn-ea"/>
                          <a:cs typeface="+mn-cs"/>
                        </a:rPr>
                        <a:t>l’accueil  - Leur mission : garantir des conditions d’accueil de qualité  valables pour TOUS (observer, entrer en relation avec les familles, travailler en équipe, en réseau, …</a:t>
                      </a:r>
                      <a:endParaRPr kumimoji="0" lang="fr-FR" altLang="fr-FR" sz="1800" b="0" i="0" u="none" strike="noStrike" kern="1200" cap="none" normalizeH="0" baseline="0" dirty="0">
                        <a:ln>
                          <a:noFill/>
                        </a:ln>
                        <a:solidFill>
                          <a:schemeClr val="tx1"/>
                        </a:solidFill>
                        <a:effectLst/>
                        <a:latin typeface="+mj-lt"/>
                        <a:ea typeface="+mn-ea"/>
                        <a:cs typeface="+mn-cs"/>
                      </a:endParaRPr>
                    </a:p>
                  </a:txBody>
                  <a:tcPr marL="91432" marR="9143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5254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200" dirty="0"/>
              <a:t>Pas “UNE”, </a:t>
            </a:r>
            <a:r>
              <a:rPr lang="en-US" sz="3200" dirty="0" err="1"/>
              <a:t>mais</a:t>
            </a:r>
            <a:r>
              <a:rPr lang="en-US" sz="3200" dirty="0"/>
              <a:t> </a:t>
            </a:r>
            <a:r>
              <a:rPr lang="en-US" sz="3200" dirty="0" err="1"/>
              <a:t>plusieurs</a:t>
            </a:r>
            <a:r>
              <a:rPr lang="en-US" sz="3200" dirty="0"/>
              <a:t> </a:t>
            </a:r>
            <a:r>
              <a:rPr lang="en-US" sz="3200" dirty="0" err="1"/>
              <a:t>façons</a:t>
            </a:r>
            <a:r>
              <a:rPr lang="en-US" sz="3200" dirty="0"/>
              <a:t> de </a:t>
            </a:r>
            <a:r>
              <a:rPr lang="en-US" sz="3200" dirty="0" err="1"/>
              <a:t>danser</a:t>
            </a:r>
            <a:r>
              <a:rPr lang="en-US" sz="3200" dirty="0"/>
              <a:t>…</a:t>
            </a:r>
          </a:p>
        </p:txBody>
      </p:sp>
      <p:pic>
        <p:nvPicPr>
          <p:cNvPr id="1026" name="Picture 2" descr="C:\Users\camus\Saved Games\Pictures\aaaa.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819189" y="3933056"/>
            <a:ext cx="3863728" cy="21636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mus\Saved Games\Pictures\aaa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3171" y="141277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amus\Saved Games\Pictures\aaa.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3171" y="397435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amus\Saved Games\Pictures\aaaa.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0" y="170080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3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Plan de la présentation		</a:t>
            </a:r>
          </a:p>
        </p:txBody>
      </p:sp>
      <p:sp>
        <p:nvSpPr>
          <p:cNvPr id="3" name="Espace réservé du contenu 2"/>
          <p:cNvSpPr>
            <a:spLocks noGrp="1"/>
          </p:cNvSpPr>
          <p:nvPr>
            <p:ph idx="1"/>
          </p:nvPr>
        </p:nvSpPr>
        <p:spPr>
          <a:xfrm>
            <a:off x="457200" y="1196752"/>
            <a:ext cx="8867328" cy="5760640"/>
          </a:xfrm>
        </p:spPr>
        <p:txBody>
          <a:bodyPr>
            <a:normAutofit/>
          </a:bodyPr>
          <a:lstStyle/>
          <a:p>
            <a:pPr marL="571500" indent="-457200">
              <a:buAutoNum type="arabicParenR"/>
            </a:pPr>
            <a:r>
              <a:rPr lang="fr-BE" b="1" dirty="0">
                <a:solidFill>
                  <a:srgbClr val="FF0000"/>
                </a:solidFill>
              </a:rPr>
              <a:t>Le contexte : la diversité</a:t>
            </a:r>
          </a:p>
          <a:p>
            <a:pPr marL="571500" indent="-457200">
              <a:buAutoNum type="arabicParenR"/>
            </a:pPr>
            <a:r>
              <a:rPr lang="fr-BE" dirty="0"/>
              <a:t>La vision inclusive de l’ONE</a:t>
            </a:r>
          </a:p>
          <a:p>
            <a:pPr marL="868680" lvl="1" indent="-457200">
              <a:buAutoNum type="arabicParenR"/>
            </a:pPr>
            <a:r>
              <a:rPr lang="fr-BE" dirty="0"/>
              <a:t>Définition d’un lieu inclusif</a:t>
            </a:r>
          </a:p>
          <a:p>
            <a:pPr marL="868680" lvl="1" indent="-457200">
              <a:buAutoNum type="arabicParenR"/>
            </a:pPr>
            <a:r>
              <a:rPr lang="fr-BE" dirty="0"/>
              <a:t>Quelques notions clés</a:t>
            </a:r>
          </a:p>
          <a:p>
            <a:pPr marL="1234440" lvl="2" indent="-457200">
              <a:buFont typeface="Arial" pitchFamily="34" charset="0"/>
              <a:buAutoNum type="arabicParenR"/>
            </a:pPr>
            <a:r>
              <a:rPr lang="fr-BE" dirty="0"/>
              <a:t>Une approche orientée sur les compétences</a:t>
            </a:r>
          </a:p>
          <a:p>
            <a:pPr marL="1234440" lvl="2" indent="-457200">
              <a:buAutoNum type="arabicParenR"/>
            </a:pPr>
            <a:r>
              <a:rPr lang="fr-BE" dirty="0"/>
              <a:t>Accessibilité primaire et secondaire</a:t>
            </a:r>
          </a:p>
          <a:p>
            <a:pPr marL="1234440" lvl="2" indent="-457200">
              <a:buAutoNum type="arabicParenR"/>
            </a:pPr>
            <a:r>
              <a:rPr lang="fr-BE" dirty="0"/>
              <a:t>Se confronter au regard de l’autre</a:t>
            </a:r>
          </a:p>
          <a:p>
            <a:pPr marL="1234440" lvl="2" indent="-457200">
              <a:buAutoNum type="arabicParenR"/>
            </a:pPr>
            <a:r>
              <a:rPr lang="fr-BE" dirty="0"/>
              <a:t>Qui accueille-t-on ? Comment ?</a:t>
            </a:r>
          </a:p>
          <a:p>
            <a:pPr marL="1234440" lvl="2" indent="-457200">
              <a:buAutoNum type="arabicParenR"/>
            </a:pPr>
            <a:r>
              <a:rPr lang="fr-BE" dirty="0"/>
              <a:t>Adopter une approche valorisant la diversité</a:t>
            </a:r>
          </a:p>
          <a:p>
            <a:pPr marL="571500" indent="-457200">
              <a:buAutoNum type="arabicParenR"/>
            </a:pPr>
            <a:r>
              <a:rPr lang="fr-BE" dirty="0"/>
              <a:t>Les outils d’accompagnement</a:t>
            </a:r>
          </a:p>
          <a:p>
            <a:pPr marL="868680" lvl="1" indent="-457200">
              <a:buAutoNum type="arabicParenR"/>
            </a:pPr>
            <a:r>
              <a:rPr lang="fr-BE" dirty="0"/>
              <a:t>Dossier pédagogique</a:t>
            </a:r>
          </a:p>
          <a:p>
            <a:pPr marL="868680" lvl="1" indent="-457200">
              <a:buAutoNum type="arabicParenR"/>
            </a:pPr>
            <a:r>
              <a:rPr lang="fr-BE" dirty="0"/>
              <a:t>Malles pédagogiques</a:t>
            </a:r>
          </a:p>
          <a:p>
            <a:pPr marL="1234440" lvl="2" indent="-457200">
              <a:buAutoNum type="arabicParenR"/>
            </a:pPr>
            <a:r>
              <a:rPr lang="fr-BE" dirty="0"/>
              <a:t>Objets</a:t>
            </a:r>
          </a:p>
          <a:p>
            <a:pPr marL="1234440" lvl="2" indent="-457200">
              <a:buAutoNum type="arabicParenR"/>
            </a:pPr>
            <a:r>
              <a:rPr lang="fr-BE" dirty="0"/>
              <a:t>Fiches d’activités</a:t>
            </a:r>
          </a:p>
          <a:p>
            <a:pPr marL="1234440" lvl="2" indent="-457200">
              <a:buAutoNum type="arabicParenR"/>
            </a:pPr>
            <a:r>
              <a:rPr lang="fr-BE" dirty="0"/>
              <a:t>Fiches DIY</a:t>
            </a:r>
          </a:p>
          <a:p>
            <a:pPr marL="571500" indent="-457200">
              <a:buAutoNum type="arabicParenR"/>
            </a:pPr>
            <a:r>
              <a:rPr lang="fr-BE" dirty="0"/>
              <a:t>L’accompagnement</a:t>
            </a:r>
          </a:p>
        </p:txBody>
      </p:sp>
    </p:spTree>
    <p:extLst>
      <p:ext uri="{BB962C8B-B14F-4D97-AF65-F5344CB8AC3E}">
        <p14:creationId xmlns:p14="http://schemas.microsoft.com/office/powerpoint/2010/main" val="952471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542" y="188640"/>
            <a:ext cx="7467600" cy="652934"/>
          </a:xfrm>
        </p:spPr>
        <p:txBody>
          <a:bodyPr>
            <a:noAutofit/>
          </a:bodyPr>
          <a:lstStyle/>
          <a:p>
            <a:r>
              <a:rPr lang="fr-BE" sz="3200" dirty="0"/>
              <a:t>Qui suis-je ? Comment l’autre me voit-il ?</a:t>
            </a:r>
          </a:p>
        </p:txBody>
      </p:sp>
      <p:pic>
        <p:nvPicPr>
          <p:cNvPr id="12290" name="Picture 2" descr="C:\Users\camus\Pictures\le genre idéal.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663" y="1582386"/>
            <a:ext cx="7392369" cy="4158208"/>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a:spLocks/>
          </p:cNvSpPr>
          <p:nvPr/>
        </p:nvSpPr>
        <p:spPr>
          <a:xfrm>
            <a:off x="2411760" y="6021288"/>
            <a:ext cx="5531768" cy="8623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BE" sz="1800" dirty="0"/>
              <a:t>Photo du film « le genre idéal » (crèche </a:t>
            </a:r>
            <a:r>
              <a:rPr lang="fr-BE" sz="1800" dirty="0" err="1"/>
              <a:t>Bourdarias</a:t>
            </a:r>
            <a:r>
              <a:rPr lang="fr-BE" sz="1800" dirty="0"/>
              <a:t>, Saint-Ouen)</a:t>
            </a:r>
          </a:p>
        </p:txBody>
      </p:sp>
    </p:spTree>
    <p:extLst>
      <p:ext uri="{BB962C8B-B14F-4D97-AF65-F5344CB8AC3E}">
        <p14:creationId xmlns:p14="http://schemas.microsoft.com/office/powerpoint/2010/main" val="349628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7467600" cy="792088"/>
          </a:xfrm>
        </p:spPr>
        <p:txBody>
          <a:bodyPr>
            <a:noAutofit/>
          </a:bodyPr>
          <a:lstStyle/>
          <a:p>
            <a:r>
              <a:rPr lang="fr-BE" sz="3600" dirty="0"/>
              <a:t>La compétence de chacun des acteurs quelles que soient les particularités </a:t>
            </a:r>
          </a:p>
        </p:txBody>
      </p:sp>
      <p:sp>
        <p:nvSpPr>
          <p:cNvPr id="3" name="Espace réservé du contenu 2"/>
          <p:cNvSpPr>
            <a:spLocks noGrp="1"/>
          </p:cNvSpPr>
          <p:nvPr>
            <p:ph idx="1"/>
          </p:nvPr>
        </p:nvSpPr>
        <p:spPr>
          <a:xfrm>
            <a:off x="251351" y="1268760"/>
            <a:ext cx="6995120" cy="5213546"/>
          </a:xfrm>
        </p:spPr>
        <p:txBody>
          <a:bodyPr/>
          <a:lstStyle/>
          <a:p>
            <a:r>
              <a:rPr lang="fr-BE" sz="2400" dirty="0">
                <a:cs typeface="Tahoma" pitchFamily="34" charset="0"/>
              </a:rPr>
              <a:t>Personne  ne peut être réduit à une seule de ses caractéristiques : « l’immigrée », « la femme », « le brabançon », … (DECET)</a:t>
            </a:r>
          </a:p>
          <a:p>
            <a:r>
              <a:rPr lang="fr-BE" sz="2400" dirty="0">
                <a:cs typeface="Tahoma" pitchFamily="34" charset="0"/>
              </a:rPr>
              <a:t>la notion de compétence est centrale dans l’approche des diversités :</a:t>
            </a:r>
          </a:p>
          <a:p>
            <a:pPr lvl="1"/>
            <a:r>
              <a:rPr lang="fr-BE" dirty="0">
                <a:cs typeface="Tahoma" pitchFamily="34" charset="0"/>
              </a:rPr>
              <a:t>Quelles que soient ses spécificités, l’enfant est vu comme « riche », « explorateur », « un agent de sa propre vie », pouvant prendre part à son environnement … (</a:t>
            </a:r>
            <a:r>
              <a:rPr lang="fr-BE" dirty="0" err="1">
                <a:cs typeface="Tahoma" pitchFamily="34" charset="0"/>
              </a:rPr>
              <a:t>cfr</a:t>
            </a:r>
            <a:r>
              <a:rPr lang="fr-BE" dirty="0">
                <a:cs typeface="Tahoma" pitchFamily="34" charset="0"/>
              </a:rPr>
              <a:t> L. </a:t>
            </a:r>
            <a:r>
              <a:rPr lang="fr-BE" dirty="0" err="1">
                <a:cs typeface="Tahoma" pitchFamily="34" charset="0"/>
              </a:rPr>
              <a:t>Malaguzzi</a:t>
            </a:r>
            <a:r>
              <a:rPr lang="fr-BE" dirty="0">
                <a:cs typeface="Tahoma" pitchFamily="34" charset="0"/>
              </a:rPr>
              <a:t>, </a:t>
            </a:r>
            <a:r>
              <a:rPr lang="fr-BE" dirty="0" err="1">
                <a:cs typeface="Tahoma" pitchFamily="34" charset="0"/>
              </a:rPr>
              <a:t>Reggio</a:t>
            </a:r>
            <a:r>
              <a:rPr lang="fr-BE" dirty="0">
                <a:cs typeface="Tahoma" pitchFamily="34" charset="0"/>
              </a:rPr>
              <a:t>, Italie)</a:t>
            </a:r>
            <a:endParaRPr lang="fr-BE" dirty="0"/>
          </a:p>
          <a:p>
            <a:r>
              <a:rPr lang="fr-BE" sz="2400" dirty="0">
                <a:cs typeface="Tahoma" pitchFamily="34" charset="0"/>
              </a:rPr>
              <a:t>La particularité (ici la déficience) n’est qu’une composante de l’identité multiple qui a de multiples facettes.</a:t>
            </a:r>
          </a:p>
          <a:p>
            <a:endParaRPr lang="fr-B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10" y="4430078"/>
            <a:ext cx="2427922" cy="242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677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0638"/>
            <a:ext cx="5113338" cy="6354762"/>
          </a:xfrm>
        </p:spPr>
        <p:txBody>
          <a:bodyPr>
            <a:normAutofit lnSpcReduction="10000"/>
          </a:bodyPr>
          <a:lstStyle/>
          <a:p>
            <a:pPr marL="114300" indent="0">
              <a:buNone/>
            </a:pPr>
            <a:endParaRPr lang="fr-BE" sz="2400" b="1" dirty="0"/>
          </a:p>
          <a:p>
            <a:pPr marL="114300" indent="0">
              <a:buNone/>
            </a:pPr>
            <a:r>
              <a:rPr lang="fr-BE" sz="2400" b="1" dirty="0"/>
              <a:t>L’accessibilité primaire </a:t>
            </a:r>
            <a:r>
              <a:rPr lang="fr-BE" sz="2400" dirty="0"/>
              <a:t>(</a:t>
            </a:r>
            <a:r>
              <a:rPr lang="fr-BE" sz="2400" dirty="0" err="1"/>
              <a:t>Humblet</a:t>
            </a:r>
            <a:r>
              <a:rPr lang="fr-BE" sz="2400" dirty="0"/>
              <a:t>, </a:t>
            </a:r>
            <a:r>
              <a:rPr lang="fr-BE" sz="2400" dirty="0" err="1"/>
              <a:t>Laevers</a:t>
            </a:r>
            <a:r>
              <a:rPr lang="fr-BE" sz="2400" dirty="0"/>
              <a:t>, 2013)  </a:t>
            </a:r>
            <a:r>
              <a:rPr lang="fr-BE" sz="2400" b="1" dirty="0"/>
              <a:t>« devant la porte» </a:t>
            </a:r>
          </a:p>
          <a:p>
            <a:pPr marL="114300" indent="0">
              <a:buNone/>
            </a:pPr>
            <a:endParaRPr lang="fr-BE" sz="2400" dirty="0"/>
          </a:p>
          <a:p>
            <a:r>
              <a:rPr lang="fr-BE" sz="2400" dirty="0"/>
              <a:t>Qui a accès à notre service ? </a:t>
            </a:r>
          </a:p>
          <a:p>
            <a:r>
              <a:rPr lang="fr-BE" sz="2400" dirty="0"/>
              <a:t>Qui ne voit-on jamais dans notre lieu d’accueil ? Pourquoi ? Est-ce un choix ? </a:t>
            </a:r>
          </a:p>
          <a:p>
            <a:r>
              <a:rPr lang="fr-BE" sz="2400" dirty="0"/>
              <a:t>Est-ce que les familles comprennent notre offre d’accueil ? Savent qu’elles sont les bienvenues ? Que leur enfant peut participer à nos activités ? </a:t>
            </a:r>
          </a:p>
          <a:p>
            <a:r>
              <a:rPr lang="fr-BE" sz="2400" dirty="0"/>
              <a:t>Que pouvons-nous faire pour aller à la rencontre de tous ? Faire en sorte que chacun puisse se faire des images de ce qu’on fait ? </a:t>
            </a:r>
          </a:p>
          <a:p>
            <a:endParaRPr lang="fr-BE" sz="2400" dirty="0"/>
          </a:p>
          <a:p>
            <a:pPr lvl="1">
              <a:defRPr/>
            </a:pPr>
            <a:endParaRPr lang="fr-BE" altLang="fr-FR" sz="2400" dirty="0">
              <a:latin typeface="+mj-lt"/>
            </a:endParaRPr>
          </a:p>
          <a:p>
            <a:pPr>
              <a:defRPr/>
            </a:pPr>
            <a:endParaRPr lang="fr-BE" sz="2400"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16656" y="1700808"/>
            <a:ext cx="4227344" cy="335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965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0638"/>
            <a:ext cx="5113338" cy="6354762"/>
          </a:xfrm>
        </p:spPr>
        <p:txBody>
          <a:bodyPr/>
          <a:lstStyle/>
          <a:p>
            <a:pPr>
              <a:defRPr/>
            </a:pPr>
            <a:r>
              <a:rPr lang="fr-BE" altLang="fr-FR" sz="2400" b="1" dirty="0">
                <a:latin typeface="+mj-lt"/>
              </a:rPr>
              <a:t>L’accessibilité secondaire </a:t>
            </a:r>
            <a:r>
              <a:rPr lang="fr-BE" altLang="fr-FR" sz="2400" dirty="0">
                <a:latin typeface="+mj-lt"/>
              </a:rPr>
              <a:t>(</a:t>
            </a:r>
            <a:r>
              <a:rPr lang="fr-BE" altLang="fr-FR" sz="2400" dirty="0" err="1">
                <a:latin typeface="+mj-lt"/>
              </a:rPr>
              <a:t>Humblet</a:t>
            </a:r>
            <a:r>
              <a:rPr lang="fr-BE" altLang="fr-FR" sz="2400" dirty="0">
                <a:latin typeface="+mj-lt"/>
              </a:rPr>
              <a:t>, </a:t>
            </a:r>
            <a:r>
              <a:rPr lang="fr-BE" altLang="fr-FR" sz="2400" dirty="0" err="1">
                <a:latin typeface="+mj-lt"/>
              </a:rPr>
              <a:t>Laevers</a:t>
            </a:r>
            <a:r>
              <a:rPr lang="fr-BE" altLang="fr-FR" sz="2400" dirty="0">
                <a:latin typeface="+mj-lt"/>
              </a:rPr>
              <a:t>, 2013)</a:t>
            </a:r>
            <a:r>
              <a:rPr lang="fr-BE" altLang="fr-FR" sz="2400" b="1" dirty="0">
                <a:latin typeface="+mj-lt"/>
                <a:sym typeface="Wingdings" panose="05000000000000000000" pitchFamily="2" charset="2"/>
              </a:rPr>
              <a:t> « derrière la porte »</a:t>
            </a:r>
            <a:endParaRPr lang="fr-BE" altLang="fr-FR" dirty="0"/>
          </a:p>
          <a:p>
            <a:pPr lvl="1">
              <a:defRPr/>
            </a:pPr>
            <a:r>
              <a:rPr lang="fr-BE" altLang="fr-FR" sz="2000" dirty="0">
                <a:latin typeface="+mj-lt"/>
              </a:rPr>
              <a:t>Comment accueillons-nous chaque famille au quotidien ?</a:t>
            </a:r>
          </a:p>
          <a:p>
            <a:pPr lvl="1">
              <a:defRPr/>
            </a:pPr>
            <a:r>
              <a:rPr lang="fr-BE" altLang="fr-FR" sz="2000" dirty="0">
                <a:latin typeface="+mj-lt"/>
              </a:rPr>
              <a:t>Est-ce que nous considérons l’accueil comme un droit « plein » ou une faveur faite à certains ?</a:t>
            </a:r>
          </a:p>
          <a:p>
            <a:pPr lvl="1">
              <a:defRPr/>
            </a:pPr>
            <a:r>
              <a:rPr lang="fr-BE" altLang="fr-FR" sz="2000" dirty="0">
                <a:latin typeface="+mj-lt"/>
              </a:rPr>
              <a:t>Comment faisons-nous pour que chaque situation vécue au quotidien dans notre milieu d’accueil soit une source de rencontre et non de malentendus ?</a:t>
            </a:r>
          </a:p>
          <a:p>
            <a:pPr lvl="1">
              <a:defRPr/>
            </a:pPr>
            <a:endParaRPr lang="fr-BE" altLang="fr-FR" sz="2400" dirty="0">
              <a:latin typeface="+mj-lt"/>
            </a:endParaRPr>
          </a:p>
          <a:p>
            <a:pPr marL="0" lvl="1" indent="0">
              <a:buFontTx/>
              <a:buNone/>
              <a:defRPr/>
            </a:pPr>
            <a:r>
              <a:rPr lang="fr-BE" altLang="fr-FR" sz="2400" dirty="0">
                <a:latin typeface="+mj-lt"/>
              </a:rPr>
              <a:t>Des aménagements « différenciés et raisonnables » sont envisagés (CPH) sans priver ou stigmatise</a:t>
            </a:r>
            <a:r>
              <a:rPr lang="fr-BE" altLang="fr-FR" sz="2000" dirty="0">
                <a:latin typeface="+mj-lt"/>
              </a:rPr>
              <a:t>r</a:t>
            </a:r>
          </a:p>
          <a:p>
            <a:pPr>
              <a:defRPr/>
            </a:pPr>
            <a:endParaRPr lang="fr-BE" sz="2400" dirty="0"/>
          </a:p>
        </p:txBody>
      </p:sp>
      <p:pic>
        <p:nvPicPr>
          <p:cNvPr id="18435" name="Picture 2" descr="E:\documents de travail ONE anciens\accueil 3-12 ans\illustrations référentiel\Couv 5 crÇer des liens n &amp; b.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22863" y="969732"/>
            <a:ext cx="4021137"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67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Commun\CAIRN ONE\projet malles 3-12 ans\Documents testing\photos testing\IMG_4805.JPG"/>
          <p:cNvPicPr>
            <a:picLocks noGrp="1" noChangeAspect="1" noChangeArrowheads="1"/>
          </p:cNvPicPr>
          <p:nvPr>
            <p:ph type="tbl" idx="1"/>
          </p:nvPr>
        </p:nvPicPr>
        <p:blipFill>
          <a:blip r:embed="rId2" cstate="screen">
            <a:extLst>
              <a:ext uri="{28A0092B-C50C-407E-A947-70E740481C1C}">
                <a14:useLocalDpi xmlns:a14="http://schemas.microsoft.com/office/drawing/2010/main"/>
              </a:ext>
            </a:extLst>
          </a:blip>
          <a:srcRect/>
          <a:stretch>
            <a:fillRect/>
          </a:stretch>
        </p:blipFill>
        <p:spPr bwMode="auto">
          <a:xfrm>
            <a:off x="2339752" y="548680"/>
            <a:ext cx="4464496" cy="595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97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Ce que signifie « entrer dans un lieu d’accueil »  …</a:t>
            </a:r>
          </a:p>
        </p:txBody>
      </p:sp>
      <p:sp>
        <p:nvSpPr>
          <p:cNvPr id="3" name="Espace réservé du contenu 2"/>
          <p:cNvSpPr>
            <a:spLocks noGrp="1"/>
          </p:cNvSpPr>
          <p:nvPr>
            <p:ph idx="1"/>
          </p:nvPr>
        </p:nvSpPr>
        <p:spPr/>
        <p:txBody>
          <a:bodyPr>
            <a:normAutofit/>
          </a:bodyPr>
          <a:lstStyle/>
          <a:p>
            <a:pPr marL="114300" indent="0">
              <a:buNone/>
            </a:pPr>
            <a:r>
              <a:rPr lang="fr-BE" sz="2800" dirty="0"/>
              <a:t>Pour les enfants, c’est une première entrée dans la société.</a:t>
            </a:r>
          </a:p>
          <a:p>
            <a:pPr marL="114300" indent="0">
              <a:buNone/>
            </a:pPr>
            <a:r>
              <a:rPr lang="fr-BE" sz="2800" dirty="0"/>
              <a:t>Les enfants, dans la collectivité, sont tous confrontés à deux questions majeures :</a:t>
            </a:r>
          </a:p>
          <a:p>
            <a:r>
              <a:rPr lang="fr-BE" sz="2800" dirty="0"/>
              <a:t>Est-ce que je peux être qui je suis ?</a:t>
            </a:r>
          </a:p>
          <a:p>
            <a:r>
              <a:rPr lang="fr-BE" sz="2800" dirty="0"/>
              <a:t>Comment est-ce que l’autre me voit ? </a:t>
            </a:r>
          </a:p>
          <a:p>
            <a:pPr lvl="1"/>
            <a:r>
              <a:rPr lang="fr-BE" sz="2600" dirty="0"/>
              <a:t>« Je est un autre » (A. Rimbaud).</a:t>
            </a:r>
          </a:p>
          <a:p>
            <a:pPr lvl="1"/>
            <a:r>
              <a:rPr lang="fr-BE" sz="2600" dirty="0"/>
              <a:t>L'identité n'est pas ce que l'on est, mais ce que l'on devient au fil des expériences...</a:t>
            </a:r>
          </a:p>
        </p:txBody>
      </p:sp>
    </p:spTree>
    <p:extLst>
      <p:ext uri="{BB962C8B-B14F-4D97-AF65-F5344CB8AC3E}">
        <p14:creationId xmlns:p14="http://schemas.microsoft.com/office/powerpoint/2010/main" val="62581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BE" altLang="fr-FR" sz="3200" dirty="0"/>
              <a:t>Deux dimensions solidement intriquées …</a:t>
            </a:r>
          </a:p>
        </p:txBody>
      </p:sp>
      <p:sp>
        <p:nvSpPr>
          <p:cNvPr id="3" name="Espace réservé du contenu 2"/>
          <p:cNvSpPr>
            <a:spLocks noGrp="1"/>
          </p:cNvSpPr>
          <p:nvPr>
            <p:ph idx="1"/>
          </p:nvPr>
        </p:nvSpPr>
        <p:spPr>
          <a:xfrm>
            <a:off x="312738" y="1331913"/>
            <a:ext cx="8229600" cy="4851400"/>
          </a:xfrm>
        </p:spPr>
        <p:txBody>
          <a:bodyPr/>
          <a:lstStyle/>
          <a:p>
            <a:pPr>
              <a:defRPr/>
            </a:pPr>
            <a:endParaRPr lang="fr-BE" sz="2400" dirty="0">
              <a:latin typeface="+mj-lt"/>
            </a:endParaRPr>
          </a:p>
          <a:p>
            <a:pPr>
              <a:defRPr/>
            </a:pPr>
            <a:endParaRPr lang="fr-BE" sz="2400" dirty="0">
              <a:latin typeface="+mj-lt"/>
            </a:endParaRPr>
          </a:p>
          <a:p>
            <a:pPr>
              <a:defRPr/>
            </a:pPr>
            <a:endParaRPr lang="fr-BE" sz="2400" dirty="0">
              <a:latin typeface="+mj-lt"/>
            </a:endParaRPr>
          </a:p>
          <a:p>
            <a:pPr marL="0" indent="0">
              <a:buFontTx/>
              <a:buNone/>
              <a:defRPr/>
            </a:pPr>
            <a:endParaRPr lang="fr-BE" sz="2400" dirty="0">
              <a:latin typeface="+mj-lt"/>
            </a:endParaRPr>
          </a:p>
          <a:p>
            <a:pPr marL="0" indent="0">
              <a:buFontTx/>
              <a:buNone/>
              <a:defRPr/>
            </a:pPr>
            <a:endParaRPr lang="fr-BE" sz="2400" dirty="0">
              <a:latin typeface="+mj-lt"/>
            </a:endParaRPr>
          </a:p>
          <a:p>
            <a:pPr marL="0" indent="0">
              <a:buFontTx/>
              <a:buNone/>
              <a:defRPr/>
            </a:pPr>
            <a:endParaRPr lang="fr-BE" sz="2400" dirty="0">
              <a:latin typeface="+mj-lt"/>
            </a:endParaRPr>
          </a:p>
          <a:p>
            <a:pPr marL="0" indent="0">
              <a:buFontTx/>
              <a:buNone/>
              <a:defRPr/>
            </a:pPr>
            <a:endParaRPr lang="fr-BE" sz="2400" dirty="0">
              <a:latin typeface="+mj-lt"/>
              <a:sym typeface="Wingdings" panose="05000000000000000000" pitchFamily="2" charset="2"/>
            </a:endParaRPr>
          </a:p>
          <a:p>
            <a:pPr marL="0" indent="0">
              <a:buFontTx/>
              <a:buNone/>
              <a:defRPr/>
            </a:pPr>
            <a:r>
              <a:rPr lang="fr-BE" sz="2400" dirty="0">
                <a:latin typeface="+mj-lt"/>
                <a:sym typeface="Wingdings" panose="05000000000000000000" pitchFamily="2" charset="2"/>
              </a:rPr>
              <a:t> Accueillir un enfant ayant des particularités permet de réfléchir et d’améliorer les conditions au bénéfice de  tous les enfants (Michal lors de la plaine)</a:t>
            </a:r>
            <a:endParaRPr lang="fr-BE" sz="2400" dirty="0">
              <a:latin typeface="+mj-lt"/>
            </a:endParaRPr>
          </a:p>
        </p:txBody>
      </p:sp>
      <p:sp>
        <p:nvSpPr>
          <p:cNvPr id="16388" name="Flèche courbée vers le haut 3"/>
          <p:cNvSpPr>
            <a:spLocks noChangeArrowheads="1"/>
          </p:cNvSpPr>
          <p:nvPr/>
        </p:nvSpPr>
        <p:spPr bwMode="auto">
          <a:xfrm>
            <a:off x="3203575" y="2647950"/>
            <a:ext cx="2232025" cy="731838"/>
          </a:xfrm>
          <a:prstGeom prst="curvedUpArrow">
            <a:avLst>
              <a:gd name="adj1" fmla="val 24978"/>
              <a:gd name="adj2" fmla="val 49970"/>
              <a:gd name="adj3"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4800" b="1">
                <a:solidFill>
                  <a:srgbClr val="E2003C"/>
                </a:solidFill>
                <a:latin typeface="Trebuchet MS" pitchFamily="34" charset="0"/>
              </a:defRPr>
            </a:lvl1pPr>
            <a:lvl2pPr marL="742950" indent="-285750" eaLnBrk="0" hangingPunct="0">
              <a:defRPr sz="4800" b="1">
                <a:solidFill>
                  <a:srgbClr val="E2003C"/>
                </a:solidFill>
                <a:latin typeface="Trebuchet MS" pitchFamily="34" charset="0"/>
              </a:defRPr>
            </a:lvl2pPr>
            <a:lvl3pPr marL="1143000" indent="-228600" eaLnBrk="0" hangingPunct="0">
              <a:defRPr sz="4800" b="1">
                <a:solidFill>
                  <a:srgbClr val="E2003C"/>
                </a:solidFill>
                <a:latin typeface="Trebuchet MS" pitchFamily="34" charset="0"/>
              </a:defRPr>
            </a:lvl3pPr>
            <a:lvl4pPr marL="1600200" indent="-228600" eaLnBrk="0" hangingPunct="0">
              <a:defRPr sz="4800" b="1">
                <a:solidFill>
                  <a:srgbClr val="E2003C"/>
                </a:solidFill>
                <a:latin typeface="Trebuchet MS" pitchFamily="34" charset="0"/>
              </a:defRPr>
            </a:lvl4pPr>
            <a:lvl5pPr marL="2057400" indent="-228600" eaLnBrk="0" hangingPunct="0">
              <a:defRPr sz="4800" b="1">
                <a:solidFill>
                  <a:srgbClr val="E2003C"/>
                </a:solidFill>
                <a:latin typeface="Trebuchet MS" pitchFamily="34" charset="0"/>
              </a:defRPr>
            </a:lvl5pPr>
            <a:lvl6pPr marL="2514600" indent="-228600" eaLnBrk="0" fontAlgn="base" hangingPunct="0">
              <a:spcBef>
                <a:spcPct val="0"/>
              </a:spcBef>
              <a:spcAft>
                <a:spcPct val="0"/>
              </a:spcAft>
              <a:defRPr sz="4800" b="1">
                <a:solidFill>
                  <a:srgbClr val="E2003C"/>
                </a:solidFill>
                <a:latin typeface="Trebuchet MS" pitchFamily="34" charset="0"/>
              </a:defRPr>
            </a:lvl6pPr>
            <a:lvl7pPr marL="2971800" indent="-228600" eaLnBrk="0" fontAlgn="base" hangingPunct="0">
              <a:spcBef>
                <a:spcPct val="0"/>
              </a:spcBef>
              <a:spcAft>
                <a:spcPct val="0"/>
              </a:spcAft>
              <a:defRPr sz="4800" b="1">
                <a:solidFill>
                  <a:srgbClr val="E2003C"/>
                </a:solidFill>
                <a:latin typeface="Trebuchet MS" pitchFamily="34" charset="0"/>
              </a:defRPr>
            </a:lvl7pPr>
            <a:lvl8pPr marL="3429000" indent="-228600" eaLnBrk="0" fontAlgn="base" hangingPunct="0">
              <a:spcBef>
                <a:spcPct val="0"/>
              </a:spcBef>
              <a:spcAft>
                <a:spcPct val="0"/>
              </a:spcAft>
              <a:defRPr sz="4800" b="1">
                <a:solidFill>
                  <a:srgbClr val="E2003C"/>
                </a:solidFill>
                <a:latin typeface="Trebuchet MS" pitchFamily="34" charset="0"/>
              </a:defRPr>
            </a:lvl8pPr>
            <a:lvl9pPr marL="3886200" indent="-228600" eaLnBrk="0" fontAlgn="base" hangingPunct="0">
              <a:spcBef>
                <a:spcPct val="0"/>
              </a:spcBef>
              <a:spcAft>
                <a:spcPct val="0"/>
              </a:spcAft>
              <a:defRPr sz="4800" b="1">
                <a:solidFill>
                  <a:srgbClr val="E2003C"/>
                </a:solidFill>
                <a:latin typeface="Trebuchet MS" pitchFamily="34" charset="0"/>
              </a:defRPr>
            </a:lvl9pPr>
          </a:lstStyle>
          <a:p>
            <a:pPr eaLnBrk="1" hangingPunct="1"/>
            <a:endParaRPr lang="fr-BE" altLang="fr-FR"/>
          </a:p>
        </p:txBody>
      </p:sp>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338" y="1238250"/>
            <a:ext cx="23066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092450"/>
            <a:ext cx="18669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 y="2090738"/>
            <a:ext cx="2493963"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4425" y="1239838"/>
            <a:ext cx="2511425"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77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Adopter une approche valorisant la diversité</a:t>
            </a:r>
          </a:p>
        </p:txBody>
      </p:sp>
      <p:sp>
        <p:nvSpPr>
          <p:cNvPr id="3" name="Espace réservé du contenu 2"/>
          <p:cNvSpPr>
            <a:spLocks noGrp="1"/>
          </p:cNvSpPr>
          <p:nvPr>
            <p:ph idx="1"/>
          </p:nvPr>
        </p:nvSpPr>
        <p:spPr>
          <a:xfrm>
            <a:off x="457200" y="1600200"/>
            <a:ext cx="7620000" cy="3917032"/>
          </a:xfrm>
        </p:spPr>
        <p:txBody>
          <a:bodyPr/>
          <a:lstStyle/>
          <a:p>
            <a:pPr marL="114300" indent="0">
              <a:buNone/>
            </a:pPr>
            <a:r>
              <a:rPr lang="fr-BE" sz="2400" dirty="0"/>
              <a:t>La différence est</a:t>
            </a:r>
          </a:p>
          <a:p>
            <a:endParaRPr lang="fr-BE" sz="2400" dirty="0"/>
          </a:p>
          <a:p>
            <a:r>
              <a:rPr lang="fr-BE" sz="2400" dirty="0"/>
              <a:t>rendue visible </a:t>
            </a:r>
          </a:p>
          <a:p>
            <a:r>
              <a:rPr lang="fr-BE" sz="2400" dirty="0"/>
              <a:t>parlée avec les enfants</a:t>
            </a:r>
          </a:p>
          <a:p>
            <a:r>
              <a:rPr lang="fr-BE" sz="2400" dirty="0"/>
              <a:t>considérée comme une expression de la diversité présente au sein même de toute société</a:t>
            </a:r>
          </a:p>
          <a:p>
            <a:endParaRPr lang="fr-BE" dirty="0"/>
          </a:p>
          <a:p>
            <a:endParaRPr lang="fr-BE" dirty="0"/>
          </a:p>
          <a:p>
            <a:pPr marL="114300" indent="0">
              <a:buNone/>
            </a:pPr>
            <a:endParaRPr lang="fr-BE" dirty="0"/>
          </a:p>
          <a:p>
            <a:endParaRPr lang="fr-BE" dirty="0"/>
          </a:p>
        </p:txBody>
      </p:sp>
    </p:spTree>
    <p:extLst>
      <p:ext uri="{BB962C8B-B14F-4D97-AF65-F5344CB8AC3E}">
        <p14:creationId xmlns:p14="http://schemas.microsoft.com/office/powerpoint/2010/main" val="31449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Commun\CAIRN ONE\projet malles 3-12 ans\Documents testing\photos testing\IMG_472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14398" y="332656"/>
            <a:ext cx="4698522"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702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Plan de la présentation		</a:t>
            </a:r>
          </a:p>
        </p:txBody>
      </p:sp>
      <p:sp>
        <p:nvSpPr>
          <p:cNvPr id="3" name="Espace réservé du contenu 2"/>
          <p:cNvSpPr>
            <a:spLocks noGrp="1"/>
          </p:cNvSpPr>
          <p:nvPr>
            <p:ph idx="1"/>
          </p:nvPr>
        </p:nvSpPr>
        <p:spPr>
          <a:xfrm>
            <a:off x="457200" y="1196752"/>
            <a:ext cx="8867328" cy="5760640"/>
          </a:xfrm>
        </p:spPr>
        <p:txBody>
          <a:bodyPr>
            <a:normAutofit/>
          </a:bodyPr>
          <a:lstStyle/>
          <a:p>
            <a:pPr marL="571500" indent="-457200">
              <a:buAutoNum type="arabicParenR"/>
            </a:pPr>
            <a:r>
              <a:rPr lang="fr-BE" dirty="0"/>
              <a:t>Le contexte : la diversité</a:t>
            </a:r>
          </a:p>
          <a:p>
            <a:pPr marL="571500" indent="-457200">
              <a:buAutoNum type="arabicParenR"/>
            </a:pPr>
            <a:r>
              <a:rPr lang="fr-BE" dirty="0"/>
              <a:t>La vision inclusive de l’ONE</a:t>
            </a:r>
          </a:p>
          <a:p>
            <a:pPr marL="868680" lvl="1" indent="-457200">
              <a:buAutoNum type="arabicParenR"/>
            </a:pPr>
            <a:r>
              <a:rPr lang="fr-BE" dirty="0"/>
              <a:t>Définition d’un lieu inclusif</a:t>
            </a:r>
          </a:p>
          <a:p>
            <a:pPr marL="868680" lvl="1" indent="-457200">
              <a:buAutoNum type="arabicParenR"/>
            </a:pPr>
            <a:r>
              <a:rPr lang="fr-BE" dirty="0"/>
              <a:t>Quelques notions clés</a:t>
            </a:r>
          </a:p>
          <a:p>
            <a:pPr marL="1234440" lvl="2" indent="-457200">
              <a:buFont typeface="Arial" pitchFamily="34" charset="0"/>
              <a:buAutoNum type="arabicParenR"/>
            </a:pPr>
            <a:r>
              <a:rPr lang="fr-BE" dirty="0"/>
              <a:t>Une approche orientée sur les compétences</a:t>
            </a:r>
          </a:p>
          <a:p>
            <a:pPr marL="1234440" lvl="2" indent="-457200">
              <a:buAutoNum type="arabicParenR"/>
            </a:pPr>
            <a:r>
              <a:rPr lang="fr-BE" dirty="0"/>
              <a:t>Accessibilité primaire et secondaire</a:t>
            </a:r>
          </a:p>
          <a:p>
            <a:pPr marL="1234440" lvl="2" indent="-457200">
              <a:buAutoNum type="arabicParenR"/>
            </a:pPr>
            <a:r>
              <a:rPr lang="fr-BE" dirty="0"/>
              <a:t>Se confronter au regard de l’autre</a:t>
            </a:r>
          </a:p>
          <a:p>
            <a:pPr marL="1234440" lvl="2" indent="-457200">
              <a:buAutoNum type="arabicParenR"/>
            </a:pPr>
            <a:r>
              <a:rPr lang="fr-BE" dirty="0"/>
              <a:t>Qui accueille-t-on ? Comment ?</a:t>
            </a:r>
          </a:p>
          <a:p>
            <a:pPr marL="1234440" lvl="2" indent="-457200">
              <a:buAutoNum type="arabicParenR"/>
            </a:pPr>
            <a:r>
              <a:rPr lang="fr-BE" dirty="0"/>
              <a:t>Adopter une approche valorisant la diversité</a:t>
            </a:r>
          </a:p>
          <a:p>
            <a:pPr marL="571500" indent="-457200">
              <a:buAutoNum type="arabicParenR"/>
            </a:pPr>
            <a:r>
              <a:rPr lang="fr-BE" b="1" dirty="0">
                <a:solidFill>
                  <a:srgbClr val="FF0000"/>
                </a:solidFill>
              </a:rPr>
              <a:t>Les outils d’accompagnement</a:t>
            </a:r>
          </a:p>
          <a:p>
            <a:pPr marL="868680" lvl="1" indent="-457200">
              <a:buAutoNum type="arabicParenR"/>
            </a:pPr>
            <a:r>
              <a:rPr lang="fr-BE" dirty="0"/>
              <a:t>Dossier pédagogique</a:t>
            </a:r>
          </a:p>
          <a:p>
            <a:pPr marL="868680" lvl="1" indent="-457200">
              <a:buAutoNum type="arabicParenR"/>
            </a:pPr>
            <a:r>
              <a:rPr lang="fr-BE" dirty="0"/>
              <a:t>Malles pédagogiques</a:t>
            </a:r>
          </a:p>
          <a:p>
            <a:pPr marL="1234440" lvl="2" indent="-457200">
              <a:buAutoNum type="arabicParenR"/>
            </a:pPr>
            <a:r>
              <a:rPr lang="fr-BE" dirty="0"/>
              <a:t>Objets</a:t>
            </a:r>
          </a:p>
          <a:p>
            <a:pPr marL="1234440" lvl="2" indent="-457200">
              <a:buAutoNum type="arabicParenR"/>
            </a:pPr>
            <a:r>
              <a:rPr lang="fr-BE" dirty="0"/>
              <a:t>Fiches d’activités</a:t>
            </a:r>
          </a:p>
          <a:p>
            <a:pPr marL="1234440" lvl="2" indent="-457200">
              <a:buAutoNum type="arabicParenR"/>
            </a:pPr>
            <a:r>
              <a:rPr lang="fr-BE" dirty="0"/>
              <a:t>Fiches DIY</a:t>
            </a:r>
          </a:p>
          <a:p>
            <a:pPr marL="571500" indent="-457200">
              <a:buAutoNum type="arabicParenR"/>
            </a:pPr>
            <a:r>
              <a:rPr lang="fr-BE" dirty="0"/>
              <a:t>L’accompagnement</a:t>
            </a:r>
          </a:p>
        </p:txBody>
      </p:sp>
    </p:spTree>
    <p:extLst>
      <p:ext uri="{BB962C8B-B14F-4D97-AF65-F5344CB8AC3E}">
        <p14:creationId xmlns:p14="http://schemas.microsoft.com/office/powerpoint/2010/main" val="34927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9972" y="81273"/>
            <a:ext cx="7620000" cy="796950"/>
          </a:xfrm>
        </p:spPr>
        <p:txBody>
          <a:bodyPr/>
          <a:lstStyle/>
          <a:p>
            <a:r>
              <a:rPr lang="en-US" sz="3200" dirty="0"/>
              <a:t>Les mots </a:t>
            </a:r>
            <a:r>
              <a:rPr lang="en-US" sz="3200" dirty="0" err="1"/>
              <a:t>ont</a:t>
            </a:r>
            <a:r>
              <a:rPr lang="en-US" sz="3200" dirty="0"/>
              <a:t> à la </a:t>
            </a:r>
            <a:r>
              <a:rPr lang="en-US" sz="3200" dirty="0" err="1"/>
              <a:t>fois</a:t>
            </a:r>
            <a:r>
              <a:rPr lang="en-US" sz="3200" dirty="0"/>
              <a:t> un </a:t>
            </a:r>
            <a:r>
              <a:rPr lang="en-US" sz="3200" dirty="0" err="1"/>
              <a:t>sens</a:t>
            </a:r>
            <a:r>
              <a:rPr lang="en-US" sz="3200" dirty="0"/>
              <a:t> et </a:t>
            </a:r>
            <a:r>
              <a:rPr lang="en-US" sz="3200" dirty="0" err="1"/>
              <a:t>une</a:t>
            </a:r>
            <a:r>
              <a:rPr lang="en-US" sz="3200" dirty="0"/>
              <a:t> signification</a:t>
            </a:r>
            <a:endParaRPr lang="en-US" dirty="0"/>
          </a:p>
        </p:txBody>
      </p:sp>
      <p:sp>
        <p:nvSpPr>
          <p:cNvPr id="3" name="Espace réservé du contenu 2"/>
          <p:cNvSpPr>
            <a:spLocks noGrp="1"/>
          </p:cNvSpPr>
          <p:nvPr>
            <p:ph idx="1"/>
          </p:nvPr>
        </p:nvSpPr>
        <p:spPr>
          <a:xfrm>
            <a:off x="467544" y="836712"/>
            <a:ext cx="7620000" cy="5544616"/>
          </a:xfrm>
        </p:spPr>
        <p:txBody>
          <a:bodyPr>
            <a:normAutofit/>
          </a:bodyPr>
          <a:lstStyle/>
          <a:p>
            <a:endParaRPr lang="fr-BE" dirty="0"/>
          </a:p>
          <a:p>
            <a:pPr marL="114300" indent="0">
              <a:buNone/>
            </a:pPr>
            <a:endParaRPr lang="fr-BE" dirty="0"/>
          </a:p>
          <a:p>
            <a:pPr marL="114300" indent="0">
              <a:buNone/>
            </a:pPr>
            <a:endParaRPr lang="fr-BE" dirty="0"/>
          </a:p>
          <a:p>
            <a:pPr marL="114300" indent="0">
              <a:buNone/>
            </a:pPr>
            <a:endParaRPr lang="fr-BE" dirty="0"/>
          </a:p>
          <a:p>
            <a:pPr marL="114300" indent="0">
              <a:buNone/>
            </a:pPr>
            <a:endParaRPr lang="fr-BE" dirty="0"/>
          </a:p>
          <a:p>
            <a:pPr marL="114300" indent="0">
              <a:buNone/>
            </a:pPr>
            <a:endParaRPr lang="fr-BE" dirty="0"/>
          </a:p>
          <a:p>
            <a:pPr marL="114300" indent="0">
              <a:buNone/>
            </a:pPr>
            <a:endParaRPr lang="fr-BE" dirty="0"/>
          </a:p>
          <a:p>
            <a:pPr marL="114300" indent="0">
              <a:buNone/>
            </a:pPr>
            <a:endParaRPr lang="fr-BE" dirty="0"/>
          </a:p>
          <a:p>
            <a:pPr marL="114300" indent="0">
              <a:buNone/>
            </a:pPr>
            <a:endParaRPr lang="fr-BE" dirty="0"/>
          </a:p>
          <a:p>
            <a:pPr marL="114300" indent="0">
              <a:buNone/>
            </a:pPr>
            <a:endParaRPr lang="fr-BE" dirty="0"/>
          </a:p>
          <a:p>
            <a:pPr marL="114300" indent="0">
              <a:buNone/>
            </a:pPr>
            <a:endParaRPr lang="fr-BE" dirty="0"/>
          </a:p>
          <a:p>
            <a:pPr marL="114300" indent="0">
              <a:buNone/>
            </a:pPr>
            <a:endParaRPr lang="fr-BE" sz="2400" b="1" dirty="0">
              <a:sym typeface="Wingdings" panose="05000000000000000000" pitchFamily="2" charset="2"/>
            </a:endParaRPr>
          </a:p>
          <a:p>
            <a:pPr marL="114300" indent="0">
              <a:buNone/>
            </a:pPr>
            <a:r>
              <a:rPr lang="fr-BE" sz="2400" b="1" dirty="0">
                <a:sym typeface="Wingdings" panose="05000000000000000000" pitchFamily="2" charset="2"/>
              </a:rPr>
              <a:t> </a:t>
            </a:r>
            <a:r>
              <a:rPr lang="fr-BE" sz="2400" b="1" dirty="0"/>
              <a:t>Que signifient ces mots / ces expressions pour vous ? </a:t>
            </a:r>
          </a:p>
        </p:txBody>
      </p:sp>
      <p:sp>
        <p:nvSpPr>
          <p:cNvPr id="4" name="Nuage 3"/>
          <p:cNvSpPr/>
          <p:nvPr/>
        </p:nvSpPr>
        <p:spPr bwMode="auto">
          <a:xfrm>
            <a:off x="1597693" y="4221088"/>
            <a:ext cx="2377256" cy="1604268"/>
          </a:xfrm>
          <a:prstGeom prst="cloud">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a:defRPr/>
            </a:pPr>
            <a:r>
              <a:rPr lang="fr-BE" sz="2800" dirty="0">
                <a:solidFill>
                  <a:schemeClr val="bg1"/>
                </a:solidFill>
              </a:rPr>
              <a:t>Inclusion</a:t>
            </a:r>
            <a:endParaRPr lang="fr-BE" sz="2800" b="0" dirty="0">
              <a:solidFill>
                <a:schemeClr val="bg1"/>
              </a:solidFill>
            </a:endParaRPr>
          </a:p>
        </p:txBody>
      </p:sp>
      <p:sp>
        <p:nvSpPr>
          <p:cNvPr id="5" name="Nuage 4"/>
          <p:cNvSpPr/>
          <p:nvPr/>
        </p:nvSpPr>
        <p:spPr bwMode="auto">
          <a:xfrm>
            <a:off x="143052" y="1124744"/>
            <a:ext cx="2377256" cy="1604268"/>
          </a:xfrm>
          <a:prstGeom prst="cloud">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a:defRPr/>
            </a:pPr>
            <a:r>
              <a:rPr lang="fr-BE" sz="2800" dirty="0">
                <a:solidFill>
                  <a:schemeClr val="bg1"/>
                </a:solidFill>
              </a:rPr>
              <a:t>Diversité</a:t>
            </a:r>
            <a:endParaRPr lang="fr-BE" sz="2800" b="0" dirty="0">
              <a:solidFill>
                <a:schemeClr val="bg1"/>
              </a:solidFill>
            </a:endParaRPr>
          </a:p>
        </p:txBody>
      </p:sp>
      <p:sp>
        <p:nvSpPr>
          <p:cNvPr id="6" name="Nuage 5"/>
          <p:cNvSpPr/>
          <p:nvPr/>
        </p:nvSpPr>
        <p:spPr bwMode="auto">
          <a:xfrm>
            <a:off x="395536" y="2862848"/>
            <a:ext cx="2377256" cy="1604268"/>
          </a:xfrm>
          <a:prstGeom prst="cloud">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a:defRPr/>
            </a:pPr>
            <a:r>
              <a:rPr lang="fr-BE" sz="2800" dirty="0">
                <a:solidFill>
                  <a:schemeClr val="bg1"/>
                </a:solidFill>
              </a:rPr>
              <a:t>Lieux inclusifs</a:t>
            </a:r>
            <a:endParaRPr lang="fr-BE" sz="2800" b="0" dirty="0">
              <a:solidFill>
                <a:schemeClr val="bg1"/>
              </a:solidFill>
            </a:endParaRPr>
          </a:p>
        </p:txBody>
      </p:sp>
      <p:sp>
        <p:nvSpPr>
          <p:cNvPr id="7" name="Nuage 6"/>
          <p:cNvSpPr/>
          <p:nvPr/>
        </p:nvSpPr>
        <p:spPr bwMode="auto">
          <a:xfrm>
            <a:off x="6101793" y="2373868"/>
            <a:ext cx="2403548" cy="1515903"/>
          </a:xfrm>
          <a:prstGeom prst="cloud">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a:defRPr/>
            </a:pPr>
            <a:r>
              <a:rPr lang="fr-BE" sz="2000" dirty="0">
                <a:solidFill>
                  <a:schemeClr val="bg1"/>
                </a:solidFill>
              </a:rPr>
              <a:t>Accessibilité</a:t>
            </a:r>
          </a:p>
          <a:p>
            <a:pPr algn="ctr">
              <a:defRPr/>
            </a:pPr>
            <a:r>
              <a:rPr lang="fr-BE" sz="2000" dirty="0">
                <a:solidFill>
                  <a:schemeClr val="bg1"/>
                </a:solidFill>
              </a:rPr>
              <a:t>universelle</a:t>
            </a:r>
          </a:p>
        </p:txBody>
      </p:sp>
      <p:sp>
        <p:nvSpPr>
          <p:cNvPr id="8" name="Nuage 7"/>
          <p:cNvSpPr/>
          <p:nvPr/>
        </p:nvSpPr>
        <p:spPr bwMode="auto">
          <a:xfrm>
            <a:off x="5076056" y="3889771"/>
            <a:ext cx="2377256" cy="1604268"/>
          </a:xfrm>
          <a:prstGeom prst="cloud">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a:defRPr/>
            </a:pPr>
            <a:r>
              <a:rPr lang="fr-BE" sz="2800" dirty="0">
                <a:solidFill>
                  <a:schemeClr val="bg1"/>
                </a:solidFill>
              </a:rPr>
              <a:t>…</a:t>
            </a:r>
            <a:endParaRPr lang="fr-BE" sz="2800" b="0" dirty="0">
              <a:solidFill>
                <a:schemeClr val="bg1"/>
              </a:solidFill>
            </a:endParaRPr>
          </a:p>
        </p:txBody>
      </p:sp>
      <p:sp>
        <p:nvSpPr>
          <p:cNvPr id="9" name="Nuage 8"/>
          <p:cNvSpPr/>
          <p:nvPr/>
        </p:nvSpPr>
        <p:spPr bwMode="auto">
          <a:xfrm>
            <a:off x="2987824" y="2606513"/>
            <a:ext cx="2664296" cy="1604268"/>
          </a:xfrm>
          <a:prstGeom prst="cloud">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a:defRPr/>
            </a:pPr>
            <a:r>
              <a:rPr lang="fr-BE" sz="2800" b="0" dirty="0">
                <a:solidFill>
                  <a:schemeClr val="bg1"/>
                </a:solidFill>
              </a:rPr>
              <a:t>Education pour tous</a:t>
            </a:r>
          </a:p>
        </p:txBody>
      </p:sp>
      <p:sp>
        <p:nvSpPr>
          <p:cNvPr id="10" name="Nuage 9"/>
          <p:cNvSpPr/>
          <p:nvPr/>
        </p:nvSpPr>
        <p:spPr bwMode="auto">
          <a:xfrm>
            <a:off x="2692834" y="548680"/>
            <a:ext cx="4111414" cy="1883585"/>
          </a:xfrm>
          <a:prstGeom prst="cloud">
            <a:avLst/>
          </a:prstGeom>
          <a:solidFill>
            <a:schemeClr val="accent1">
              <a:lumMod val="75000"/>
            </a:schemeClr>
          </a:solidFill>
          <a:ln w="9525" cap="flat" cmpd="sng" algn="ctr">
            <a:noFill/>
            <a:prstDash val="solid"/>
            <a:round/>
            <a:headEnd type="none" w="med" len="med"/>
            <a:tailEnd type="none" w="med" len="med"/>
          </a:ln>
          <a:effectLst/>
        </p:spPr>
        <p:txBody>
          <a:bodyPr anchor="ctr"/>
          <a:lstStyle/>
          <a:p>
            <a:pPr algn="ctr">
              <a:defRPr/>
            </a:pPr>
            <a:r>
              <a:rPr lang="fr-BE" sz="2800" dirty="0">
                <a:solidFill>
                  <a:schemeClr val="bg1"/>
                </a:solidFill>
              </a:rPr>
              <a:t>Accueillir chacun et tous les enfants</a:t>
            </a:r>
          </a:p>
        </p:txBody>
      </p:sp>
    </p:spTree>
    <p:extLst>
      <p:ext uri="{BB962C8B-B14F-4D97-AF65-F5344CB8AC3E}">
        <p14:creationId xmlns:p14="http://schemas.microsoft.com/office/powerpoint/2010/main" val="33554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a:xfrm>
            <a:off x="467544" y="332656"/>
            <a:ext cx="8229600" cy="793750"/>
          </a:xfrm>
        </p:spPr>
        <p:txBody>
          <a:bodyPr/>
          <a:lstStyle/>
          <a:p>
            <a:r>
              <a:rPr lang="en-US" altLang="fr-FR" dirty="0" err="1"/>
              <a:t>L’objectif</a:t>
            </a:r>
            <a:r>
              <a:rPr lang="en-US" altLang="fr-FR" dirty="0"/>
              <a:t> principal du </a:t>
            </a:r>
            <a:r>
              <a:rPr lang="en-US" altLang="fr-FR" dirty="0" err="1"/>
              <a:t>dispositif</a:t>
            </a:r>
            <a:endParaRPr lang="en-US" altLang="fr-FR" dirty="0"/>
          </a:p>
        </p:txBody>
      </p:sp>
      <p:sp>
        <p:nvSpPr>
          <p:cNvPr id="3" name="Espace réservé du contenu 2"/>
          <p:cNvSpPr>
            <a:spLocks noGrp="1"/>
          </p:cNvSpPr>
          <p:nvPr>
            <p:ph idx="1"/>
          </p:nvPr>
        </p:nvSpPr>
        <p:spPr>
          <a:xfrm>
            <a:off x="0" y="1385887"/>
            <a:ext cx="8229600" cy="5472113"/>
          </a:xfrm>
        </p:spPr>
        <p:txBody>
          <a:bodyPr>
            <a:normAutofit/>
          </a:bodyPr>
          <a:lstStyle/>
          <a:p>
            <a:pPr lvl="1">
              <a:defRPr/>
            </a:pPr>
            <a:r>
              <a:rPr lang="fr-FR" sz="2800" dirty="0">
                <a:latin typeface="+mj-lt"/>
              </a:rPr>
              <a:t>Offrir un support à la réflexion des professionnel-le-s pour les aider à aménager des conditions de qualité pour tous les enfants</a:t>
            </a:r>
          </a:p>
          <a:p>
            <a:pPr lvl="1">
              <a:defRPr/>
            </a:pPr>
            <a:endParaRPr lang="fr-FR" sz="2000" dirty="0">
              <a:latin typeface="+mj-lt"/>
            </a:endParaRPr>
          </a:p>
          <a:p>
            <a:pPr lvl="2">
              <a:defRPr/>
            </a:pPr>
            <a:r>
              <a:rPr lang="fr-FR" sz="2400" dirty="0">
                <a:latin typeface="+mj-lt"/>
              </a:rPr>
              <a:t>Comment peut-on prendre en compte  toutes les formes de diversités ?</a:t>
            </a:r>
          </a:p>
          <a:p>
            <a:pPr lvl="3">
              <a:defRPr/>
            </a:pPr>
            <a:endParaRPr lang="fr-FR" kern="1200" dirty="0">
              <a:latin typeface="+mj-lt"/>
            </a:endParaRPr>
          </a:p>
          <a:p>
            <a:pPr lvl="3">
              <a:defRPr/>
            </a:pPr>
            <a:r>
              <a:rPr lang="fr-FR" sz="2600" kern="1200" dirty="0">
                <a:latin typeface="+mj-lt"/>
              </a:rPr>
              <a:t>origine familiale (parent seul, parents du même sexe, enfant adopté, …)</a:t>
            </a:r>
          </a:p>
          <a:p>
            <a:pPr lvl="3">
              <a:defRPr/>
            </a:pPr>
            <a:r>
              <a:rPr lang="fr-FR" sz="2600" kern="1200" dirty="0">
                <a:latin typeface="+mj-lt"/>
              </a:rPr>
              <a:t>dimension culturelle/ sociale (alimentation, religion, habillement, habitudes,…) </a:t>
            </a:r>
          </a:p>
          <a:p>
            <a:pPr lvl="3">
              <a:defRPr/>
            </a:pPr>
            <a:r>
              <a:rPr lang="fr-FR" sz="2600" kern="1200" dirty="0">
                <a:latin typeface="+mj-lt"/>
              </a:rPr>
              <a:t>particularités (lunettes, poids/ taille, déficience, …)</a:t>
            </a:r>
          </a:p>
        </p:txBody>
      </p:sp>
    </p:spTree>
    <p:extLst>
      <p:ext uri="{BB962C8B-B14F-4D97-AF65-F5344CB8AC3E}">
        <p14:creationId xmlns:p14="http://schemas.microsoft.com/office/powerpoint/2010/main" val="2696062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68313" y="260350"/>
            <a:ext cx="8229600" cy="1296988"/>
          </a:xfrm>
        </p:spPr>
        <p:txBody>
          <a:bodyPr/>
          <a:lstStyle/>
          <a:p>
            <a:r>
              <a:rPr lang="fr-BE" altLang="fr-FR" sz="2800" dirty="0"/>
              <a:t>S’appuyer des outils existants et les démarches collectives d’accompagnement des pratiques mises en place</a:t>
            </a:r>
          </a:p>
        </p:txBody>
      </p:sp>
      <p:pic>
        <p:nvPicPr>
          <p:cNvPr id="1229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584" y="2276475"/>
            <a:ext cx="59817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126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support d’adultes bienveillants …</a:t>
            </a:r>
          </a:p>
        </p:txBody>
      </p:sp>
      <p:pic>
        <p:nvPicPr>
          <p:cNvPr id="5122" name="Picture 2" descr="C:\Users\camus\Saved Games\Pictures\les cheveux comparés pete souza photographe officie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8456" y="1600200"/>
            <a:ext cx="701748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55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a:xfrm>
            <a:off x="457200" y="274638"/>
            <a:ext cx="7620000" cy="778098"/>
          </a:xfrm>
        </p:spPr>
        <p:txBody>
          <a:bodyPr/>
          <a:lstStyle/>
          <a:p>
            <a:pPr algn="ctr"/>
            <a:r>
              <a:rPr lang="en-US" altLang="fr-FR" dirty="0"/>
              <a:t>Un dossier </a:t>
            </a:r>
            <a:r>
              <a:rPr lang="en-US" altLang="fr-FR" dirty="0" err="1"/>
              <a:t>pédagogique</a:t>
            </a:r>
            <a:endParaRPr lang="en-US" altLang="fr-FR" dirty="0"/>
          </a:p>
        </p:txBody>
      </p:sp>
      <p:sp>
        <p:nvSpPr>
          <p:cNvPr id="80899" name="Espace réservé du contenu 2"/>
          <p:cNvSpPr>
            <a:spLocks noGrp="1"/>
          </p:cNvSpPr>
          <p:nvPr>
            <p:ph idx="1"/>
          </p:nvPr>
        </p:nvSpPr>
        <p:spPr bwMode="auto">
          <a:xfrm>
            <a:off x="4139952" y="1268414"/>
            <a:ext cx="4175769" cy="50489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fr-FR" altLang="fr-FR" sz="2400" dirty="0">
                <a:latin typeface="+mj-lt"/>
              </a:rPr>
              <a:t>Présente les grande lignes de l’approche</a:t>
            </a:r>
          </a:p>
          <a:p>
            <a:r>
              <a:rPr lang="fr-FR" altLang="fr-FR" sz="2400" dirty="0">
                <a:latin typeface="+mj-lt"/>
              </a:rPr>
              <a:t>Met en évidence huit « portes d’entrée » qui permettent aux équipes de réfléchir à leurs pratiques et de partager des situations de diversité qui se produisent quotidiennement : travailler avec les familles, sensibiliser les enfants au respect de chacun et aux bénéfices de la diversité, développer son réseau de partenaires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67" y="1124744"/>
            <a:ext cx="3906027" cy="510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524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92696"/>
            <a:ext cx="8378552" cy="1656184"/>
          </a:xfrm>
        </p:spPr>
        <p:txBody>
          <a:bodyPr/>
          <a:lstStyle/>
          <a:p>
            <a:pPr algn="ctr"/>
            <a:r>
              <a:rPr lang="en-US" u="sng" dirty="0" err="1"/>
              <a:t>L’histoire</a:t>
            </a:r>
            <a:r>
              <a:rPr lang="en-US" u="sng" dirty="0"/>
              <a:t> de Thomas</a:t>
            </a:r>
            <a:br>
              <a:rPr lang="en-US" dirty="0"/>
            </a:br>
            <a:r>
              <a:rPr lang="en-US" sz="3800" dirty="0"/>
              <a:t>Dossier </a:t>
            </a:r>
            <a:r>
              <a:rPr lang="en-US" sz="3800" dirty="0" err="1"/>
              <a:t>pédagogique</a:t>
            </a:r>
            <a:r>
              <a:rPr lang="en-US" sz="3800" dirty="0"/>
              <a:t> : </a:t>
            </a:r>
            <a:r>
              <a:rPr lang="en-US" sz="3800" dirty="0" err="1"/>
              <a:t>extrait</a:t>
            </a:r>
            <a:r>
              <a:rPr lang="en-US" sz="3800" dirty="0"/>
              <a:t> p. 49</a:t>
            </a:r>
          </a:p>
        </p:txBody>
      </p:sp>
      <p:pic>
        <p:nvPicPr>
          <p:cNvPr id="3074" name="Picture 2" descr="D:\Mes documents\documents de travail ONE\cellule accessibilité - inclusion\outils\projet malle 3-12 extrascolaire\illustrations\version définitive illustrations\E.ti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276872"/>
            <a:ext cx="675147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14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620000" cy="720080"/>
          </a:xfrm>
        </p:spPr>
        <p:txBody>
          <a:bodyPr/>
          <a:lstStyle/>
          <a:p>
            <a:pPr algn="ctr"/>
            <a:r>
              <a:rPr lang="fr-FR" sz="3000" dirty="0"/>
              <a:t>Des objets qui permettent des activités inclusives</a:t>
            </a:r>
          </a:p>
        </p:txBody>
      </p:sp>
      <p:pic>
        <p:nvPicPr>
          <p:cNvPr id="1026" name="Picture 2" descr="O:\Commun\CAIRN ONE\projet malles 3-12 ans\Documents testing\photos testing\IMG_491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1556792"/>
            <a:ext cx="3744416" cy="4988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Commun\CAIRN ONE\projet malles 3-12 ans\Documents testing\photos testing\IMG_491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6016" y="980728"/>
            <a:ext cx="3563322" cy="475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68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5091633" y="17191"/>
            <a:ext cx="3273315" cy="1368152"/>
          </a:xfrm>
        </p:spPr>
        <p:txBody>
          <a:bodyPr/>
          <a:lstStyle/>
          <a:p>
            <a:pPr>
              <a:lnSpc>
                <a:spcPct val="150000"/>
              </a:lnSpc>
            </a:pPr>
            <a:r>
              <a:rPr lang="fr-FR" altLang="fr-FR" sz="2000" dirty="0"/>
              <a:t>Les fiches d’activités</a:t>
            </a:r>
            <a:br>
              <a:rPr lang="fr-FR" altLang="fr-FR" sz="2000" dirty="0"/>
            </a:br>
            <a:endParaRPr lang="fr-FR" altLang="fr-FR" sz="1800" dirty="0"/>
          </a:p>
        </p:txBody>
      </p:sp>
      <p:pic>
        <p:nvPicPr>
          <p:cNvPr id="17412" name="Picture 4" descr="C:\Users\camus\Saved Games\Pictures\aaa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769" y="1"/>
            <a:ext cx="4863139" cy="6825898"/>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94908" y="1596480"/>
            <a:ext cx="3466766" cy="49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207721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a:spLocks noGrp="1"/>
          </p:cNvSpPr>
          <p:nvPr>
            <p:ph type="title"/>
          </p:nvPr>
        </p:nvSpPr>
        <p:spPr>
          <a:xfrm>
            <a:off x="949325" y="188913"/>
            <a:ext cx="8229600" cy="433387"/>
          </a:xfrm>
        </p:spPr>
        <p:txBody>
          <a:bodyPr/>
          <a:lstStyle/>
          <a:p>
            <a:r>
              <a:rPr lang="fr-BE" altLang="fr-FR" sz="3200" dirty="0"/>
              <a:t>D’autres objets présents dans les malles</a:t>
            </a:r>
          </a:p>
        </p:txBody>
      </p:sp>
      <p:sp>
        <p:nvSpPr>
          <p:cNvPr id="84995" name="Espace réservé du contenu 2"/>
          <p:cNvSpPr>
            <a:spLocks noGrp="1"/>
          </p:cNvSpPr>
          <p:nvPr>
            <p:ph idx="1"/>
          </p:nvPr>
        </p:nvSpPr>
        <p:spPr bwMode="auto">
          <a:xfrm>
            <a:off x="-9798" y="1112005"/>
            <a:ext cx="3816350" cy="7191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fr-BE" altLang="fr-FR" sz="2000" dirty="0">
                <a:latin typeface="+mj-lt"/>
              </a:rPr>
              <a:t>Travailler les émotions avec les enfants</a:t>
            </a:r>
          </a:p>
        </p:txBody>
      </p:sp>
      <p:sp>
        <p:nvSpPr>
          <p:cNvPr id="5" name="Espace réservé du contenu 2"/>
          <p:cNvSpPr txBox="1">
            <a:spLocks/>
          </p:cNvSpPr>
          <p:nvPr/>
        </p:nvSpPr>
        <p:spPr>
          <a:xfrm>
            <a:off x="4787559" y="1090861"/>
            <a:ext cx="3762375" cy="125801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fr-BE" sz="2000" b="0" kern="0" dirty="0">
                <a:latin typeface="+mj-lt"/>
              </a:rPr>
              <a:t>Travailler à partir des sens, des activités  sensorielles et/ou motrices</a:t>
            </a:r>
          </a:p>
        </p:txBody>
      </p:sp>
      <p:sp>
        <p:nvSpPr>
          <p:cNvPr id="70663" name="ZoneTexte 1"/>
          <p:cNvSpPr txBox="1">
            <a:spLocks noChangeArrowheads="1"/>
          </p:cNvSpPr>
          <p:nvPr/>
        </p:nvSpPr>
        <p:spPr bwMode="auto">
          <a:xfrm>
            <a:off x="143775" y="5660965"/>
            <a:ext cx="3754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800" b="1">
                <a:solidFill>
                  <a:srgbClr val="E2003C"/>
                </a:solidFill>
                <a:latin typeface="Trebuchet MS" pitchFamily="34" charset="0"/>
              </a:defRPr>
            </a:lvl1pPr>
            <a:lvl2pPr marL="742950" indent="-285750" eaLnBrk="0" hangingPunct="0">
              <a:defRPr sz="4800" b="1">
                <a:solidFill>
                  <a:srgbClr val="E2003C"/>
                </a:solidFill>
                <a:latin typeface="Trebuchet MS" pitchFamily="34" charset="0"/>
              </a:defRPr>
            </a:lvl2pPr>
            <a:lvl3pPr marL="1143000" indent="-228600" eaLnBrk="0" hangingPunct="0">
              <a:defRPr sz="4800" b="1">
                <a:solidFill>
                  <a:srgbClr val="E2003C"/>
                </a:solidFill>
                <a:latin typeface="Trebuchet MS" pitchFamily="34" charset="0"/>
              </a:defRPr>
            </a:lvl3pPr>
            <a:lvl4pPr marL="1600200" indent="-228600" eaLnBrk="0" hangingPunct="0">
              <a:defRPr sz="4800" b="1">
                <a:solidFill>
                  <a:srgbClr val="E2003C"/>
                </a:solidFill>
                <a:latin typeface="Trebuchet MS" pitchFamily="34" charset="0"/>
              </a:defRPr>
            </a:lvl4pPr>
            <a:lvl5pPr marL="2057400" indent="-228600" eaLnBrk="0" hangingPunct="0">
              <a:defRPr sz="4800" b="1">
                <a:solidFill>
                  <a:srgbClr val="E2003C"/>
                </a:solidFill>
                <a:latin typeface="Trebuchet MS" pitchFamily="34" charset="0"/>
              </a:defRPr>
            </a:lvl5pPr>
            <a:lvl6pPr marL="2514600" indent="-228600" eaLnBrk="0" fontAlgn="base" hangingPunct="0">
              <a:spcBef>
                <a:spcPct val="0"/>
              </a:spcBef>
              <a:spcAft>
                <a:spcPct val="0"/>
              </a:spcAft>
              <a:defRPr sz="4800" b="1">
                <a:solidFill>
                  <a:srgbClr val="E2003C"/>
                </a:solidFill>
                <a:latin typeface="Trebuchet MS" pitchFamily="34" charset="0"/>
              </a:defRPr>
            </a:lvl6pPr>
            <a:lvl7pPr marL="2971800" indent="-228600" eaLnBrk="0" fontAlgn="base" hangingPunct="0">
              <a:spcBef>
                <a:spcPct val="0"/>
              </a:spcBef>
              <a:spcAft>
                <a:spcPct val="0"/>
              </a:spcAft>
              <a:defRPr sz="4800" b="1">
                <a:solidFill>
                  <a:srgbClr val="E2003C"/>
                </a:solidFill>
                <a:latin typeface="Trebuchet MS" pitchFamily="34" charset="0"/>
              </a:defRPr>
            </a:lvl7pPr>
            <a:lvl8pPr marL="3429000" indent="-228600" eaLnBrk="0" fontAlgn="base" hangingPunct="0">
              <a:spcBef>
                <a:spcPct val="0"/>
              </a:spcBef>
              <a:spcAft>
                <a:spcPct val="0"/>
              </a:spcAft>
              <a:defRPr sz="4800" b="1">
                <a:solidFill>
                  <a:srgbClr val="E2003C"/>
                </a:solidFill>
                <a:latin typeface="Trebuchet MS" pitchFamily="34" charset="0"/>
              </a:defRPr>
            </a:lvl8pPr>
            <a:lvl9pPr marL="3886200" indent="-228600" eaLnBrk="0" fontAlgn="base" hangingPunct="0">
              <a:spcBef>
                <a:spcPct val="0"/>
              </a:spcBef>
              <a:spcAft>
                <a:spcPct val="0"/>
              </a:spcAft>
              <a:defRPr sz="4800" b="1">
                <a:solidFill>
                  <a:srgbClr val="E2003C"/>
                </a:solidFill>
                <a:latin typeface="Trebuchet MS" pitchFamily="34" charset="0"/>
              </a:defRPr>
            </a:lvl9pPr>
          </a:lstStyle>
          <a:p>
            <a:pPr eaLnBrk="1" hangingPunct="1"/>
            <a:r>
              <a:rPr lang="fr-BE" altLang="fr-FR" sz="2000" dirty="0"/>
              <a:t>Set de huit cloches accordées</a:t>
            </a:r>
          </a:p>
        </p:txBody>
      </p:sp>
      <p:sp>
        <p:nvSpPr>
          <p:cNvPr id="70664" name="ZoneTexte 10"/>
          <p:cNvSpPr txBox="1">
            <a:spLocks noChangeArrowheads="1"/>
          </p:cNvSpPr>
          <p:nvPr/>
        </p:nvSpPr>
        <p:spPr bwMode="auto">
          <a:xfrm>
            <a:off x="5160963" y="5661025"/>
            <a:ext cx="30155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800" b="1">
                <a:solidFill>
                  <a:srgbClr val="E2003C"/>
                </a:solidFill>
                <a:latin typeface="Trebuchet MS" pitchFamily="34" charset="0"/>
              </a:defRPr>
            </a:lvl1pPr>
            <a:lvl2pPr marL="742950" indent="-285750" eaLnBrk="0" hangingPunct="0">
              <a:defRPr sz="4800" b="1">
                <a:solidFill>
                  <a:srgbClr val="E2003C"/>
                </a:solidFill>
                <a:latin typeface="Trebuchet MS" pitchFamily="34" charset="0"/>
              </a:defRPr>
            </a:lvl2pPr>
            <a:lvl3pPr marL="1143000" indent="-228600" eaLnBrk="0" hangingPunct="0">
              <a:defRPr sz="4800" b="1">
                <a:solidFill>
                  <a:srgbClr val="E2003C"/>
                </a:solidFill>
                <a:latin typeface="Trebuchet MS" pitchFamily="34" charset="0"/>
              </a:defRPr>
            </a:lvl3pPr>
            <a:lvl4pPr marL="1600200" indent="-228600" eaLnBrk="0" hangingPunct="0">
              <a:defRPr sz="4800" b="1">
                <a:solidFill>
                  <a:srgbClr val="E2003C"/>
                </a:solidFill>
                <a:latin typeface="Trebuchet MS" pitchFamily="34" charset="0"/>
              </a:defRPr>
            </a:lvl4pPr>
            <a:lvl5pPr marL="2057400" indent="-228600" eaLnBrk="0" hangingPunct="0">
              <a:defRPr sz="4800" b="1">
                <a:solidFill>
                  <a:srgbClr val="E2003C"/>
                </a:solidFill>
                <a:latin typeface="Trebuchet MS" pitchFamily="34" charset="0"/>
              </a:defRPr>
            </a:lvl5pPr>
            <a:lvl6pPr marL="2514600" indent="-228600" eaLnBrk="0" fontAlgn="base" hangingPunct="0">
              <a:spcBef>
                <a:spcPct val="0"/>
              </a:spcBef>
              <a:spcAft>
                <a:spcPct val="0"/>
              </a:spcAft>
              <a:defRPr sz="4800" b="1">
                <a:solidFill>
                  <a:srgbClr val="E2003C"/>
                </a:solidFill>
                <a:latin typeface="Trebuchet MS" pitchFamily="34" charset="0"/>
              </a:defRPr>
            </a:lvl6pPr>
            <a:lvl7pPr marL="2971800" indent="-228600" eaLnBrk="0" fontAlgn="base" hangingPunct="0">
              <a:spcBef>
                <a:spcPct val="0"/>
              </a:spcBef>
              <a:spcAft>
                <a:spcPct val="0"/>
              </a:spcAft>
              <a:defRPr sz="4800" b="1">
                <a:solidFill>
                  <a:srgbClr val="E2003C"/>
                </a:solidFill>
                <a:latin typeface="Trebuchet MS" pitchFamily="34" charset="0"/>
              </a:defRPr>
            </a:lvl7pPr>
            <a:lvl8pPr marL="3429000" indent="-228600" eaLnBrk="0" fontAlgn="base" hangingPunct="0">
              <a:spcBef>
                <a:spcPct val="0"/>
              </a:spcBef>
              <a:spcAft>
                <a:spcPct val="0"/>
              </a:spcAft>
              <a:defRPr sz="4800" b="1">
                <a:solidFill>
                  <a:srgbClr val="E2003C"/>
                </a:solidFill>
                <a:latin typeface="Trebuchet MS" pitchFamily="34" charset="0"/>
              </a:defRPr>
            </a:lvl8pPr>
            <a:lvl9pPr marL="3886200" indent="-228600" eaLnBrk="0" fontAlgn="base" hangingPunct="0">
              <a:spcBef>
                <a:spcPct val="0"/>
              </a:spcBef>
              <a:spcAft>
                <a:spcPct val="0"/>
              </a:spcAft>
              <a:defRPr sz="4800" b="1">
                <a:solidFill>
                  <a:srgbClr val="E2003C"/>
                </a:solidFill>
                <a:latin typeface="Trebuchet MS" pitchFamily="34" charset="0"/>
              </a:defRPr>
            </a:lvl9pPr>
          </a:lstStyle>
          <a:p>
            <a:pPr eaLnBrk="1" hangingPunct="1"/>
            <a:r>
              <a:rPr lang="fr-BE" altLang="fr-FR" sz="2000" dirty="0"/>
              <a:t>Les cordes de chevalier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5104" y="2780928"/>
            <a:ext cx="3643888" cy="244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24410" y="2348880"/>
            <a:ext cx="4479615" cy="262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736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p:cNvSpPr>
            <a:spLocks noGrp="1"/>
          </p:cNvSpPr>
          <p:nvPr>
            <p:ph type="title"/>
          </p:nvPr>
        </p:nvSpPr>
        <p:spPr>
          <a:xfrm>
            <a:off x="5436096" y="1916832"/>
            <a:ext cx="2703512" cy="2449512"/>
          </a:xfrm>
        </p:spPr>
        <p:txBody>
          <a:bodyPr/>
          <a:lstStyle/>
          <a:p>
            <a:pPr algn="ctr"/>
            <a:r>
              <a:rPr lang="fr-BE" altLang="fr-FR" sz="3200" dirty="0"/>
              <a:t>Les malles : des ressources – documents et recherche</a:t>
            </a:r>
          </a:p>
        </p:txBody>
      </p:sp>
      <p:pic>
        <p:nvPicPr>
          <p:cNvPr id="92163" name="Picture 5" descr="C:\Users\camus\Saved Games\Pictures\ouvr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6632"/>
            <a:ext cx="4464050" cy="6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999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Faire en sorte que chaque famille se sente et soit la bienvenue…</a:t>
            </a:r>
          </a:p>
        </p:txBody>
      </p:sp>
      <p:sp>
        <p:nvSpPr>
          <p:cNvPr id="3" name="Espace réservé du contenu 2"/>
          <p:cNvSpPr>
            <a:spLocks noGrp="1"/>
          </p:cNvSpPr>
          <p:nvPr>
            <p:ph idx="1"/>
          </p:nvPr>
        </p:nvSpPr>
        <p:spPr/>
        <p:txBody>
          <a:bodyPr>
            <a:normAutofit/>
          </a:bodyPr>
          <a:lstStyle/>
          <a:p>
            <a:endParaRPr lang="en-US" sz="3000" dirty="0"/>
          </a:p>
          <a:p>
            <a:r>
              <a:rPr lang="fr-FR" sz="3000" dirty="0">
                <a:latin typeface="+mj-lt"/>
              </a:rPr>
              <a:t>Quand Denise est arrivée pour reprendre son fils, Henri-Jacques, elle a entendu une chanson dans le lieu d’accueil, qu’elle a immédiatement reconnue …</a:t>
            </a:r>
            <a:endParaRPr lang="fr-FR" sz="2800" dirty="0">
              <a:latin typeface="+mj-lt"/>
            </a:endParaRPr>
          </a:p>
          <a:p>
            <a:pPr marL="411480" lvl="1" indent="0">
              <a:buNone/>
            </a:pPr>
            <a:endParaRPr lang="fr-FR" sz="2800" dirty="0">
              <a:latin typeface="+mj-lt"/>
            </a:endParaRPr>
          </a:p>
          <a:p>
            <a:pPr marL="411480" lvl="1" indent="0">
              <a:buNone/>
            </a:pPr>
            <a:r>
              <a:rPr lang="fr-FR" sz="2800" dirty="0">
                <a:latin typeface="+mj-lt"/>
              </a:rPr>
              <a:t>C’était une chanson que sa mère avait l’habitude de lui chanter pour la rassurer quand elle était triste).</a:t>
            </a:r>
          </a:p>
        </p:txBody>
      </p:sp>
    </p:spTree>
    <p:extLst>
      <p:ext uri="{BB962C8B-B14F-4D97-AF65-F5344CB8AC3E}">
        <p14:creationId xmlns:p14="http://schemas.microsoft.com/office/powerpoint/2010/main" val="150255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La puissance des mots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810" y="1988840"/>
            <a:ext cx="7110818" cy="402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894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6779096" cy="1008112"/>
          </a:xfrm>
        </p:spPr>
        <p:txBody>
          <a:bodyPr/>
          <a:lstStyle/>
          <a:p>
            <a:pPr algn="ctr"/>
            <a:r>
              <a:rPr lang="fr-FR" sz="2400" dirty="0"/>
              <a:t>Se sentir </a:t>
            </a:r>
            <a:r>
              <a:rPr lang="fr-FR" sz="2400" dirty="0" err="1"/>
              <a:t>attaché-e</a:t>
            </a:r>
            <a:r>
              <a:rPr lang="fr-FR" sz="2400" dirty="0"/>
              <a:t> à ses racines : au travers de la musique, des danses, des comptines, des chansons à doigts, …</a:t>
            </a:r>
          </a:p>
        </p:txBody>
      </p:sp>
      <p:pic>
        <p:nvPicPr>
          <p:cNvPr id="13314" name="Picture 2" descr="C:\Users\camus\Pictures\comptines d'Europ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34752" y="2029955"/>
            <a:ext cx="3340968" cy="360198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camus\Pictures\danse par deux.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51704" y="0"/>
            <a:ext cx="1852250" cy="66829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ésultat de recherche d'images pour &quot;à l'ombre de l'olivier&quo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1169" y="1340768"/>
            <a:ext cx="2381250" cy="23717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ésultat de recherche d'images pour &quot;à l'ombre du baobab&quot;"/>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 name="AutoShape 6" descr="Résultat de recherche d'images pour &quot;à l'ombre du baobab&quot;"/>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AutoShape 8" descr="Résultat de recherche d'images pour &quot;à l'ombre du baobab&quot;"/>
          <p:cNvSpPr>
            <a:spLocks noChangeAspect="1" noChangeArrowheads="1"/>
          </p:cNvSpPr>
          <p:nvPr/>
        </p:nvSpPr>
        <p:spPr bwMode="auto">
          <a:xfrm>
            <a:off x="460375" y="-10668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058" name="Picture 10" descr="Résultat de recherche d'images pour &quot;à l'ombre du baobab&quo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6937" y="3977437"/>
            <a:ext cx="2705482" cy="270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10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68"/>
            <a:ext cx="7620000" cy="845780"/>
          </a:xfrm>
        </p:spPr>
        <p:txBody>
          <a:bodyPr/>
          <a:lstStyle/>
          <a:p>
            <a:r>
              <a:rPr lang="fr-BE" dirty="0"/>
              <a:t>Et pour la suite …</a:t>
            </a:r>
          </a:p>
        </p:txBody>
      </p:sp>
      <p:sp>
        <p:nvSpPr>
          <p:cNvPr id="3" name="Espace réservé du contenu 2"/>
          <p:cNvSpPr>
            <a:spLocks noGrp="1"/>
          </p:cNvSpPr>
          <p:nvPr>
            <p:ph idx="1"/>
          </p:nvPr>
        </p:nvSpPr>
        <p:spPr>
          <a:xfrm>
            <a:off x="683568" y="836553"/>
            <a:ext cx="4387466" cy="998823"/>
          </a:xfrm>
        </p:spPr>
        <p:txBody>
          <a:bodyPr>
            <a:normAutofit/>
          </a:bodyPr>
          <a:lstStyle/>
          <a:p>
            <a:r>
              <a:rPr lang="fr-BE" dirty="0">
                <a:solidFill>
                  <a:srgbClr val="FF0000"/>
                </a:solidFill>
              </a:rPr>
              <a:t>Des fiches DIY (Do-</a:t>
            </a:r>
            <a:r>
              <a:rPr lang="fr-BE" dirty="0" err="1">
                <a:solidFill>
                  <a:srgbClr val="FF0000"/>
                </a:solidFill>
              </a:rPr>
              <a:t>it</a:t>
            </a:r>
            <a:r>
              <a:rPr lang="fr-BE" dirty="0">
                <a:solidFill>
                  <a:srgbClr val="FF0000"/>
                </a:solidFill>
              </a:rPr>
              <a:t>-</a:t>
            </a:r>
            <a:r>
              <a:rPr lang="fr-BE" dirty="0" err="1">
                <a:solidFill>
                  <a:srgbClr val="FF0000"/>
                </a:solidFill>
              </a:rPr>
              <a:t>yourself</a:t>
            </a:r>
            <a:r>
              <a:rPr lang="fr-BE" dirty="0"/>
              <a:t>)</a:t>
            </a:r>
          </a:p>
          <a:p>
            <a:pPr marL="114300" indent="0">
              <a:buNone/>
            </a:pPr>
            <a:endParaRPr lang="fr-BE" dirty="0"/>
          </a:p>
          <a:p>
            <a:endParaRPr lang="fr-B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1381416"/>
            <a:ext cx="3316061" cy="470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txBox="1">
            <a:spLocks/>
          </p:cNvSpPr>
          <p:nvPr/>
        </p:nvSpPr>
        <p:spPr>
          <a:xfrm>
            <a:off x="5292080" y="6313296"/>
            <a:ext cx="3096344" cy="5447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BE" dirty="0">
                <a:solidFill>
                  <a:srgbClr val="FF0000"/>
                </a:solidFill>
              </a:rPr>
              <a:t>De nouveaux objets</a:t>
            </a:r>
          </a:p>
          <a:p>
            <a:endParaRPr lang="fr-BE" dirty="0"/>
          </a:p>
          <a:p>
            <a:endParaRPr lang="fr-BE" dirty="0"/>
          </a:p>
        </p:txBody>
      </p:sp>
      <p:pic>
        <p:nvPicPr>
          <p:cNvPr id="1024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83007" y="3413954"/>
            <a:ext cx="3973399" cy="267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92080" y="533452"/>
            <a:ext cx="3749476" cy="23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169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Plan de la présentation		</a:t>
            </a:r>
          </a:p>
        </p:txBody>
      </p:sp>
      <p:sp>
        <p:nvSpPr>
          <p:cNvPr id="3" name="Espace réservé du contenu 2"/>
          <p:cNvSpPr>
            <a:spLocks noGrp="1"/>
          </p:cNvSpPr>
          <p:nvPr>
            <p:ph idx="1"/>
          </p:nvPr>
        </p:nvSpPr>
        <p:spPr>
          <a:xfrm>
            <a:off x="457200" y="1196752"/>
            <a:ext cx="8867328" cy="5760640"/>
          </a:xfrm>
        </p:spPr>
        <p:txBody>
          <a:bodyPr>
            <a:normAutofit/>
          </a:bodyPr>
          <a:lstStyle/>
          <a:p>
            <a:pPr marL="571500" indent="-457200">
              <a:buAutoNum type="arabicParenR"/>
            </a:pPr>
            <a:r>
              <a:rPr lang="fr-BE" dirty="0"/>
              <a:t>Le contexte : la diversité</a:t>
            </a:r>
          </a:p>
          <a:p>
            <a:pPr marL="571500" indent="-457200">
              <a:buAutoNum type="arabicParenR"/>
            </a:pPr>
            <a:r>
              <a:rPr lang="fr-BE" dirty="0"/>
              <a:t>La vision inclusive de l’ONE</a:t>
            </a:r>
          </a:p>
          <a:p>
            <a:pPr marL="868680" lvl="1" indent="-457200">
              <a:buAutoNum type="arabicParenR"/>
            </a:pPr>
            <a:r>
              <a:rPr lang="fr-BE" dirty="0"/>
              <a:t>Définition d’un lieu inclusif</a:t>
            </a:r>
          </a:p>
          <a:p>
            <a:pPr marL="868680" lvl="1" indent="-457200">
              <a:buAutoNum type="arabicParenR"/>
            </a:pPr>
            <a:r>
              <a:rPr lang="fr-BE" dirty="0"/>
              <a:t>Quelques notions clés</a:t>
            </a:r>
          </a:p>
          <a:p>
            <a:pPr marL="1234440" lvl="2" indent="-457200">
              <a:buFont typeface="Arial" pitchFamily="34" charset="0"/>
              <a:buAutoNum type="arabicParenR"/>
            </a:pPr>
            <a:r>
              <a:rPr lang="fr-BE" dirty="0"/>
              <a:t>Une approche orientée sur les compétences</a:t>
            </a:r>
          </a:p>
          <a:p>
            <a:pPr marL="1234440" lvl="2" indent="-457200">
              <a:buAutoNum type="arabicParenR"/>
            </a:pPr>
            <a:r>
              <a:rPr lang="fr-BE" dirty="0"/>
              <a:t>Accessibilité primaire et secondaire</a:t>
            </a:r>
          </a:p>
          <a:p>
            <a:pPr marL="1234440" lvl="2" indent="-457200">
              <a:buAutoNum type="arabicParenR"/>
            </a:pPr>
            <a:r>
              <a:rPr lang="fr-BE" dirty="0"/>
              <a:t>Se confronter au regard de l’autre</a:t>
            </a:r>
          </a:p>
          <a:p>
            <a:pPr marL="1234440" lvl="2" indent="-457200">
              <a:buAutoNum type="arabicParenR"/>
            </a:pPr>
            <a:r>
              <a:rPr lang="fr-BE" dirty="0"/>
              <a:t>Qui accueille-t-on ? Comment ?</a:t>
            </a:r>
          </a:p>
          <a:p>
            <a:pPr marL="1234440" lvl="2" indent="-457200">
              <a:buAutoNum type="arabicParenR"/>
            </a:pPr>
            <a:r>
              <a:rPr lang="fr-BE" dirty="0"/>
              <a:t>Adopter une approche valorisant la diversité</a:t>
            </a:r>
          </a:p>
          <a:p>
            <a:pPr marL="571500" indent="-457200">
              <a:buAutoNum type="arabicParenR"/>
            </a:pPr>
            <a:r>
              <a:rPr lang="fr-BE" dirty="0"/>
              <a:t>Les outils d’accompagnement</a:t>
            </a:r>
          </a:p>
          <a:p>
            <a:pPr marL="868680" lvl="1" indent="-457200">
              <a:buAutoNum type="arabicParenR"/>
            </a:pPr>
            <a:r>
              <a:rPr lang="fr-BE" dirty="0"/>
              <a:t>Dossier pédagogique</a:t>
            </a:r>
          </a:p>
          <a:p>
            <a:pPr marL="868680" lvl="1" indent="-457200">
              <a:buAutoNum type="arabicParenR"/>
            </a:pPr>
            <a:r>
              <a:rPr lang="fr-BE" dirty="0"/>
              <a:t>Malles pédagogiques</a:t>
            </a:r>
          </a:p>
          <a:p>
            <a:pPr marL="1234440" lvl="2" indent="-457200">
              <a:buAutoNum type="arabicParenR"/>
            </a:pPr>
            <a:r>
              <a:rPr lang="fr-BE" dirty="0"/>
              <a:t>Objets</a:t>
            </a:r>
          </a:p>
          <a:p>
            <a:pPr marL="1234440" lvl="2" indent="-457200">
              <a:buAutoNum type="arabicParenR"/>
            </a:pPr>
            <a:r>
              <a:rPr lang="fr-BE" dirty="0"/>
              <a:t>Fiches d’activités</a:t>
            </a:r>
          </a:p>
          <a:p>
            <a:pPr marL="1234440" lvl="2" indent="-457200">
              <a:buAutoNum type="arabicParenR"/>
            </a:pPr>
            <a:r>
              <a:rPr lang="fr-BE" dirty="0"/>
              <a:t>Fiches DIY</a:t>
            </a:r>
          </a:p>
          <a:p>
            <a:pPr marL="571500" indent="-457200">
              <a:buAutoNum type="arabicParenR"/>
            </a:pPr>
            <a:r>
              <a:rPr lang="fr-BE" b="1" dirty="0">
                <a:solidFill>
                  <a:srgbClr val="FF0000"/>
                </a:solidFill>
              </a:rPr>
              <a:t>L’accompagnement</a:t>
            </a:r>
          </a:p>
        </p:txBody>
      </p:sp>
    </p:spTree>
    <p:extLst>
      <p:ext uri="{BB962C8B-B14F-4D97-AF65-F5344CB8AC3E}">
        <p14:creationId xmlns:p14="http://schemas.microsoft.com/office/powerpoint/2010/main" val="349275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a:xfrm>
            <a:off x="914400" y="404813"/>
            <a:ext cx="8229600" cy="720725"/>
          </a:xfrm>
        </p:spPr>
        <p:txBody>
          <a:bodyPr/>
          <a:lstStyle/>
          <a:p>
            <a:r>
              <a:rPr lang="fr-BE" altLang="fr-FR"/>
              <a:t>L’accompagnement : le sens</a:t>
            </a:r>
          </a:p>
        </p:txBody>
      </p:sp>
      <p:sp>
        <p:nvSpPr>
          <p:cNvPr id="90115" name="Espace réservé du contenu 2"/>
          <p:cNvSpPr>
            <a:spLocks noGrp="1"/>
          </p:cNvSpPr>
          <p:nvPr>
            <p:ph idx="1"/>
          </p:nvPr>
        </p:nvSpPr>
        <p:spPr bwMode="auto">
          <a:xfrm>
            <a:off x="468313" y="1196975"/>
            <a:ext cx="7704087" cy="5472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lgn="just">
              <a:buFontTx/>
              <a:buNone/>
              <a:defRPr/>
            </a:pPr>
            <a:r>
              <a:rPr lang="fr-BE" altLang="fr-FR" sz="2800" dirty="0">
                <a:latin typeface="Trebuchet MS" pitchFamily="34" charset="0"/>
              </a:rPr>
              <a:t>Objectif des ressources  : être utilisées dans le cadre d’un accompagnement.</a:t>
            </a:r>
          </a:p>
          <a:p>
            <a:pPr marL="0" indent="0" algn="just">
              <a:buFontTx/>
              <a:buNone/>
              <a:defRPr/>
            </a:pPr>
            <a:endParaRPr lang="fr-BE" altLang="fr-FR" sz="2400" dirty="0">
              <a:latin typeface="Trebuchet MS" pitchFamily="34" charset="0"/>
            </a:endParaRPr>
          </a:p>
          <a:p>
            <a:pPr algn="just">
              <a:buFontTx/>
              <a:buChar char="-"/>
              <a:defRPr/>
            </a:pPr>
            <a:r>
              <a:rPr lang="fr-BE" altLang="fr-FR" sz="2500" dirty="0">
                <a:latin typeface="Trebuchet MS" pitchFamily="34" charset="0"/>
              </a:rPr>
              <a:t>Les contenus ne proposent pas du clef sur porte</a:t>
            </a:r>
          </a:p>
          <a:p>
            <a:pPr algn="just">
              <a:buFontTx/>
              <a:buChar char="-"/>
              <a:defRPr/>
            </a:pPr>
            <a:r>
              <a:rPr lang="fr-BE" altLang="fr-FR" sz="2500" dirty="0">
                <a:latin typeface="Trebuchet MS" pitchFamily="34" charset="0"/>
              </a:rPr>
              <a:t>Chaque contexte est singulier</a:t>
            </a:r>
          </a:p>
          <a:p>
            <a:pPr algn="just">
              <a:buFontTx/>
              <a:buChar char="-"/>
              <a:defRPr/>
            </a:pPr>
            <a:r>
              <a:rPr lang="fr-BE" altLang="fr-FR" sz="2500" dirty="0">
                <a:latin typeface="Trebuchet MS" pitchFamily="34" charset="0"/>
              </a:rPr>
              <a:t>Un accompagnement « ad hoc » est nécessaire  : </a:t>
            </a:r>
          </a:p>
          <a:p>
            <a:pPr lvl="1" algn="just">
              <a:buFont typeface="Arial" panose="020B0604020202020204" pitchFamily="34" charset="0"/>
              <a:buChar char="•"/>
              <a:defRPr/>
            </a:pPr>
            <a:r>
              <a:rPr lang="fr-BE" altLang="fr-FR" sz="2200" dirty="0">
                <a:latin typeface="Trebuchet MS" pitchFamily="34" charset="0"/>
              </a:rPr>
              <a:t>envisager ce que recouvre cette singularité ;</a:t>
            </a:r>
          </a:p>
          <a:p>
            <a:pPr lvl="1" algn="just">
              <a:buFont typeface="Arial" panose="020B0604020202020204" pitchFamily="34" charset="0"/>
              <a:buChar char="•"/>
              <a:defRPr/>
            </a:pPr>
            <a:r>
              <a:rPr lang="fr-BE" altLang="fr-FR" sz="2200" dirty="0">
                <a:latin typeface="Trebuchet MS" pitchFamily="34" charset="0"/>
              </a:rPr>
              <a:t>réfléchir, avec les professionnel-le-s concerné-e-s des pistes concrètes pour améliorer les conditions d’accueil.</a:t>
            </a:r>
          </a:p>
          <a:p>
            <a:pPr marL="0" indent="0" algn="just">
              <a:buFontTx/>
              <a:buNone/>
              <a:defRPr/>
            </a:pPr>
            <a:endParaRPr lang="fr-BE" altLang="fr-FR" sz="2400" dirty="0">
              <a:latin typeface="Trebuchet MS" pitchFamily="34" charset="0"/>
            </a:endParaRPr>
          </a:p>
          <a:p>
            <a:pPr marL="0" indent="0" algn="just">
              <a:buFontTx/>
              <a:buNone/>
              <a:defRPr/>
            </a:pPr>
            <a:r>
              <a:rPr lang="fr-BE" altLang="fr-FR" sz="2800" dirty="0">
                <a:latin typeface="Trebuchet MS" pitchFamily="34" charset="0"/>
              </a:rPr>
              <a:t>Le dossier pédagogique aide à structurer ce travail.</a:t>
            </a:r>
          </a:p>
        </p:txBody>
      </p:sp>
    </p:spTree>
    <p:extLst>
      <p:ext uri="{BB962C8B-B14F-4D97-AF65-F5344CB8AC3E}">
        <p14:creationId xmlns:p14="http://schemas.microsoft.com/office/powerpoint/2010/main" val="728470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753672" cy="1143000"/>
          </a:xfrm>
        </p:spPr>
        <p:txBody>
          <a:bodyPr/>
          <a:lstStyle/>
          <a:p>
            <a:pPr algn="ctr"/>
            <a:r>
              <a:rPr lang="fr-BE" dirty="0"/>
              <a:t>L’accompagnement : </a:t>
            </a:r>
            <a:br>
              <a:rPr lang="fr-BE" dirty="0"/>
            </a:br>
            <a:r>
              <a:rPr lang="fr-BE" dirty="0"/>
              <a:t>avec quels outils?</a:t>
            </a:r>
          </a:p>
        </p:txBody>
      </p:sp>
      <p:sp>
        <p:nvSpPr>
          <p:cNvPr id="3" name="Espace réservé du contenu 2"/>
          <p:cNvSpPr>
            <a:spLocks noGrp="1"/>
          </p:cNvSpPr>
          <p:nvPr>
            <p:ph idx="1"/>
          </p:nvPr>
        </p:nvSpPr>
        <p:spPr/>
        <p:txBody>
          <a:bodyPr>
            <a:normAutofit lnSpcReduction="10000"/>
          </a:bodyPr>
          <a:lstStyle/>
          <a:p>
            <a:r>
              <a:rPr lang="fr-BE" dirty="0"/>
              <a:t>Pour accompagner une équipe, en tant que CATL, plusieurs outils sont disponibles :</a:t>
            </a:r>
          </a:p>
          <a:p>
            <a:pPr lvl="1"/>
            <a:r>
              <a:rPr lang="fr-BE" dirty="0"/>
              <a:t>Le dossier pédagogique</a:t>
            </a:r>
          </a:p>
          <a:p>
            <a:pPr lvl="1"/>
            <a:r>
              <a:rPr lang="fr-BE" dirty="0"/>
              <a:t>Les malles pédagogiques</a:t>
            </a:r>
          </a:p>
          <a:p>
            <a:pPr lvl="2"/>
            <a:r>
              <a:rPr lang="fr-BE" dirty="0"/>
              <a:t>Les objets</a:t>
            </a:r>
          </a:p>
          <a:p>
            <a:pPr lvl="2"/>
            <a:r>
              <a:rPr lang="fr-BE" dirty="0"/>
              <a:t>Les fiches d’activités</a:t>
            </a:r>
          </a:p>
          <a:p>
            <a:pPr lvl="1"/>
            <a:r>
              <a:rPr lang="fr-BE" dirty="0"/>
              <a:t>Les fiches </a:t>
            </a:r>
            <a:r>
              <a:rPr lang="fr-BE" dirty="0" err="1"/>
              <a:t>Do-it</a:t>
            </a:r>
            <a:r>
              <a:rPr lang="fr-BE" dirty="0"/>
              <a:t> </a:t>
            </a:r>
            <a:r>
              <a:rPr lang="fr-BE" dirty="0" err="1"/>
              <a:t>Yourself</a:t>
            </a:r>
            <a:r>
              <a:rPr lang="fr-BE" dirty="0"/>
              <a:t> pour créer ses propres jeux</a:t>
            </a:r>
          </a:p>
          <a:p>
            <a:pPr lvl="1"/>
            <a:r>
              <a:rPr lang="fr-BE" dirty="0"/>
              <a:t>Un document « ressources » regroupant des publications et outils traitant de l’accueil de tous, de la diversité…</a:t>
            </a:r>
          </a:p>
          <a:p>
            <a:endParaRPr lang="fr-BE" dirty="0"/>
          </a:p>
          <a:p>
            <a:r>
              <a:rPr lang="fr-BE" dirty="0"/>
              <a:t>Tous ces outils sont accessibles gratuitement sur le site internet de l’ONE : </a:t>
            </a:r>
          </a:p>
          <a:p>
            <a:pPr lvl="1"/>
            <a:r>
              <a:rPr lang="fr-BE" dirty="0">
                <a:hlinkClick r:id="rId3"/>
              </a:rPr>
              <a:t>http://www.one.be/professionnels/inclusion-et-handicap/dispositif-et-malles-inclusion/</a:t>
            </a:r>
            <a:endParaRPr lang="fr-BE" dirty="0"/>
          </a:p>
          <a:p>
            <a:endParaRPr lang="fr-BE" dirty="0"/>
          </a:p>
        </p:txBody>
      </p:sp>
    </p:spTree>
    <p:extLst>
      <p:ext uri="{BB962C8B-B14F-4D97-AF65-F5344CB8AC3E}">
        <p14:creationId xmlns:p14="http://schemas.microsoft.com/office/powerpoint/2010/main" val="4013295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76872"/>
            <a:ext cx="7620000" cy="1143000"/>
          </a:xfrm>
        </p:spPr>
        <p:txBody>
          <a:bodyPr/>
          <a:lstStyle/>
          <a:p>
            <a:pPr algn="ctr"/>
            <a:br>
              <a:rPr lang="fr-BE"/>
            </a:br>
            <a:r>
              <a:rPr lang="fr-BE"/>
              <a:t>Que faire </a:t>
            </a:r>
            <a:r>
              <a:rPr lang="fr-BE" dirty="0"/>
              <a:t>si une équipe souhaite emprunter une malle ? </a:t>
            </a:r>
          </a:p>
        </p:txBody>
      </p:sp>
    </p:spTree>
    <p:extLst>
      <p:ext uri="{BB962C8B-B14F-4D97-AF65-F5344CB8AC3E}">
        <p14:creationId xmlns:p14="http://schemas.microsoft.com/office/powerpoint/2010/main" val="2918978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114300" indent="0">
              <a:buNone/>
            </a:pPr>
            <a:r>
              <a:rPr lang="fr-BE" dirty="0"/>
              <a:t>Les démarches sont les suivantes :</a:t>
            </a:r>
          </a:p>
          <a:p>
            <a:r>
              <a:rPr lang="fr-BE" dirty="0"/>
              <a:t>Prendre contact avec : </a:t>
            </a:r>
          </a:p>
          <a:p>
            <a:pPr lvl="1"/>
            <a:r>
              <a:rPr lang="fr-BE" dirty="0" err="1"/>
              <a:t>le-la</a:t>
            </a:r>
            <a:r>
              <a:rPr lang="fr-BE" dirty="0"/>
              <a:t> coordinateur-</a:t>
            </a:r>
            <a:r>
              <a:rPr lang="fr-BE" dirty="0" err="1"/>
              <a:t>trice</a:t>
            </a:r>
            <a:r>
              <a:rPr lang="fr-BE" dirty="0"/>
              <a:t> ATL du secteur </a:t>
            </a:r>
          </a:p>
          <a:p>
            <a:pPr lvl="1"/>
            <a:r>
              <a:rPr lang="fr-BE" dirty="0"/>
              <a:t>ou </a:t>
            </a:r>
            <a:r>
              <a:rPr lang="fr-BE" dirty="0" err="1"/>
              <a:t>le-la</a:t>
            </a:r>
            <a:r>
              <a:rPr lang="fr-BE" dirty="0"/>
              <a:t> coordinateur-</a:t>
            </a:r>
            <a:r>
              <a:rPr lang="fr-BE" dirty="0" err="1"/>
              <a:t>trice</a:t>
            </a:r>
            <a:r>
              <a:rPr lang="fr-BE" dirty="0"/>
              <a:t> accueil </a:t>
            </a:r>
          </a:p>
          <a:p>
            <a:pPr lvl="1"/>
            <a:r>
              <a:rPr lang="fr-BE" dirty="0"/>
              <a:t>ou </a:t>
            </a:r>
            <a:r>
              <a:rPr lang="fr-BE" dirty="0" err="1"/>
              <a:t>le-la</a:t>
            </a:r>
            <a:r>
              <a:rPr lang="fr-BE" dirty="0"/>
              <a:t> conseiller-ère pédagogique</a:t>
            </a:r>
          </a:p>
          <a:p>
            <a:pPr lvl="1"/>
            <a:r>
              <a:rPr lang="fr-BE" dirty="0"/>
              <a:t>ou un opérateur de formation travaillant les questions d’inclusion</a:t>
            </a:r>
          </a:p>
          <a:p>
            <a:endParaRPr lang="fr-BE" dirty="0"/>
          </a:p>
          <a:p>
            <a:r>
              <a:rPr lang="fr-BE" dirty="0"/>
              <a:t>Compléter le formulaire de demande d’emprunt accessible à l’adresse suivante http://www.one.be/professionnels/inclusion-et-handicap/dispositif-et-outils/emprunter-les-malles</a:t>
            </a:r>
          </a:p>
          <a:p>
            <a:pPr lvl="1"/>
            <a:endParaRPr lang="fr-BE" dirty="0"/>
          </a:p>
          <a:p>
            <a:r>
              <a:rPr lang="fr-BE" dirty="0"/>
              <a:t>Soumettre un « projet » par rapport à l'utilisation de la malle. </a:t>
            </a:r>
          </a:p>
          <a:p>
            <a:pPr marL="1051560" lvl="3" indent="0">
              <a:buNone/>
            </a:pPr>
            <a:endParaRPr lang="fr-BE" dirty="0"/>
          </a:p>
          <a:p>
            <a:pPr marL="1051560" lvl="3" indent="0">
              <a:buNone/>
            </a:pPr>
            <a:r>
              <a:rPr lang="fr-BE" sz="2800" dirty="0"/>
              <a:t>Le dossier pédagogique = un outil clé pour réaliser son projet</a:t>
            </a:r>
          </a:p>
          <a:p>
            <a:pPr marL="411480" lvl="1" indent="0">
              <a:buNone/>
            </a:pPr>
            <a:endParaRPr lang="fr-BE" sz="2800" dirty="0"/>
          </a:p>
        </p:txBody>
      </p:sp>
      <p:sp>
        <p:nvSpPr>
          <p:cNvPr id="4" name="Titre 3"/>
          <p:cNvSpPr>
            <a:spLocks noGrp="1"/>
          </p:cNvSpPr>
          <p:nvPr>
            <p:ph type="title"/>
          </p:nvPr>
        </p:nvSpPr>
        <p:spPr/>
        <p:txBody>
          <a:bodyPr/>
          <a:lstStyle/>
          <a:p>
            <a:r>
              <a:rPr lang="fr-BE" dirty="0"/>
              <a:t>Comment emprunter la malle</a:t>
            </a:r>
          </a:p>
        </p:txBody>
      </p:sp>
    </p:spTree>
    <p:extLst>
      <p:ext uri="{BB962C8B-B14F-4D97-AF65-F5344CB8AC3E}">
        <p14:creationId xmlns:p14="http://schemas.microsoft.com/office/powerpoint/2010/main" val="771694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08920"/>
            <a:ext cx="7620000" cy="1143000"/>
          </a:xfrm>
        </p:spPr>
        <p:txBody>
          <a:bodyPr/>
          <a:lstStyle/>
          <a:p>
            <a:r>
              <a:rPr lang="en-US" dirty="0"/>
              <a:t>Pour </a:t>
            </a:r>
            <a:r>
              <a:rPr lang="en-US" dirty="0" err="1"/>
              <a:t>aller</a:t>
            </a:r>
            <a:r>
              <a:rPr lang="en-US" dirty="0"/>
              <a:t> plus loin…</a:t>
            </a:r>
          </a:p>
        </p:txBody>
      </p:sp>
    </p:spTree>
    <p:extLst>
      <p:ext uri="{BB962C8B-B14F-4D97-AF65-F5344CB8AC3E}">
        <p14:creationId xmlns:p14="http://schemas.microsoft.com/office/powerpoint/2010/main" val="1425597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amus\Pictures\un air de familles.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rot="20855237">
            <a:off x="2897553" y="3807448"/>
            <a:ext cx="2723153" cy="272315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BE" dirty="0"/>
              <a:t>Des livres…</a:t>
            </a:r>
          </a:p>
        </p:txBody>
      </p:sp>
      <p:pic>
        <p:nvPicPr>
          <p:cNvPr id="5122" name="Picture 2" descr="Résultat de recherche d'images pour &quot;monsieur blaireau et madame renarde la rencontre&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53776" y="2564904"/>
            <a:ext cx="2523746" cy="3230724"/>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a:xfrm>
            <a:off x="4757936" y="1268760"/>
            <a:ext cx="3486472" cy="129614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BE" sz="2800" dirty="0">
                <a:latin typeface="Cambria" panose="02040503050406030204" pitchFamily="18" charset="0"/>
              </a:rPr>
              <a:t>Pas une mais diverses configurations familiales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9214" y="1247194"/>
            <a:ext cx="3929058" cy="229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1520" y="3645024"/>
            <a:ext cx="28003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315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Des possibilités de spectacle … Ici la machine arc-en-ciel</a:t>
            </a:r>
          </a:p>
        </p:txBody>
      </p:sp>
      <p:pic>
        <p:nvPicPr>
          <p:cNvPr id="4" name="Picture 2" descr="D:\Mes documents\documents maison\photos\idées déco\076.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57200" y="18573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9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20888"/>
            <a:ext cx="7620000" cy="1143000"/>
          </a:xfrm>
        </p:spPr>
        <p:txBody>
          <a:bodyPr/>
          <a:lstStyle/>
          <a:p>
            <a:r>
              <a:rPr lang="fr-BE" dirty="0"/>
              <a:t>Diversité, de quoi parle-t-on ?</a:t>
            </a:r>
          </a:p>
        </p:txBody>
      </p:sp>
    </p:spTree>
    <p:extLst>
      <p:ext uri="{BB962C8B-B14F-4D97-AF65-F5344CB8AC3E}">
        <p14:creationId xmlns:p14="http://schemas.microsoft.com/office/powerpoint/2010/main" val="2887823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24" y="27184"/>
            <a:ext cx="8445707" cy="1143000"/>
          </a:xfrm>
        </p:spPr>
        <p:txBody>
          <a:bodyPr/>
          <a:lstStyle/>
          <a:p>
            <a:pPr algn="ctr"/>
            <a:r>
              <a:rPr lang="fr-FR" sz="3000" dirty="0"/>
              <a:t>D’autres outils existent aussi pour sensibiliser les enfants au respect de la diversité et à l’accueil de tous</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827584" y="1196752"/>
            <a:ext cx="68008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466761">
            <a:off x="623183" y="3952407"/>
            <a:ext cx="6753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88677">
            <a:off x="672295" y="2518961"/>
            <a:ext cx="67246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43608" y="5373216"/>
            <a:ext cx="67627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475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827088" y="498475"/>
            <a:ext cx="74676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b="1">
                <a:solidFill>
                  <a:srgbClr val="E2003C"/>
                </a:solidFill>
                <a:latin typeface="+mj-lt"/>
                <a:ea typeface="+mj-ea"/>
                <a:cs typeface="+mj-cs"/>
              </a:defRPr>
            </a:lvl1pPr>
            <a:lvl2pPr algn="l" rtl="0" eaLnBrk="0" fontAlgn="base" hangingPunct="0">
              <a:spcBef>
                <a:spcPct val="0"/>
              </a:spcBef>
              <a:spcAft>
                <a:spcPct val="0"/>
              </a:spcAft>
              <a:defRPr sz="4400" b="1">
                <a:solidFill>
                  <a:srgbClr val="E2003C"/>
                </a:solidFill>
                <a:latin typeface="Trebuchet MS" pitchFamily="34" charset="0"/>
              </a:defRPr>
            </a:lvl2pPr>
            <a:lvl3pPr algn="l" rtl="0" eaLnBrk="0" fontAlgn="base" hangingPunct="0">
              <a:spcBef>
                <a:spcPct val="0"/>
              </a:spcBef>
              <a:spcAft>
                <a:spcPct val="0"/>
              </a:spcAft>
              <a:defRPr sz="4400" b="1">
                <a:solidFill>
                  <a:srgbClr val="E2003C"/>
                </a:solidFill>
                <a:latin typeface="Trebuchet MS" pitchFamily="34" charset="0"/>
              </a:defRPr>
            </a:lvl3pPr>
            <a:lvl4pPr algn="l" rtl="0" eaLnBrk="0" fontAlgn="base" hangingPunct="0">
              <a:spcBef>
                <a:spcPct val="0"/>
              </a:spcBef>
              <a:spcAft>
                <a:spcPct val="0"/>
              </a:spcAft>
              <a:defRPr sz="4400" b="1">
                <a:solidFill>
                  <a:srgbClr val="E2003C"/>
                </a:solidFill>
                <a:latin typeface="Trebuchet MS" pitchFamily="34" charset="0"/>
              </a:defRPr>
            </a:lvl4pPr>
            <a:lvl5pPr algn="l" rtl="0" eaLnBrk="0" fontAlgn="base" hangingPunct="0">
              <a:spcBef>
                <a:spcPct val="0"/>
              </a:spcBef>
              <a:spcAft>
                <a:spcPct val="0"/>
              </a:spcAft>
              <a:defRPr sz="4400" b="1">
                <a:solidFill>
                  <a:srgbClr val="E2003C"/>
                </a:solidFill>
                <a:latin typeface="Trebuchet MS" pitchFamily="34" charset="0"/>
              </a:defRPr>
            </a:lvl5pPr>
            <a:lvl6pPr marL="457200" algn="l" rtl="0" fontAlgn="base">
              <a:spcBef>
                <a:spcPct val="0"/>
              </a:spcBef>
              <a:spcAft>
                <a:spcPct val="0"/>
              </a:spcAft>
              <a:defRPr sz="4400" b="1">
                <a:solidFill>
                  <a:srgbClr val="E2003C"/>
                </a:solidFill>
                <a:latin typeface="Trebuchet MS" pitchFamily="34" charset="0"/>
              </a:defRPr>
            </a:lvl6pPr>
            <a:lvl7pPr marL="914400" algn="l" rtl="0" fontAlgn="base">
              <a:spcBef>
                <a:spcPct val="0"/>
              </a:spcBef>
              <a:spcAft>
                <a:spcPct val="0"/>
              </a:spcAft>
              <a:defRPr sz="4400" b="1">
                <a:solidFill>
                  <a:srgbClr val="E2003C"/>
                </a:solidFill>
                <a:latin typeface="Trebuchet MS" pitchFamily="34" charset="0"/>
              </a:defRPr>
            </a:lvl7pPr>
            <a:lvl8pPr marL="1371600" algn="l" rtl="0" fontAlgn="base">
              <a:spcBef>
                <a:spcPct val="0"/>
              </a:spcBef>
              <a:spcAft>
                <a:spcPct val="0"/>
              </a:spcAft>
              <a:defRPr sz="4400" b="1">
                <a:solidFill>
                  <a:srgbClr val="E2003C"/>
                </a:solidFill>
                <a:latin typeface="Trebuchet MS" pitchFamily="34" charset="0"/>
              </a:defRPr>
            </a:lvl8pPr>
            <a:lvl9pPr marL="1828800" algn="l" rtl="0" fontAlgn="base">
              <a:spcBef>
                <a:spcPct val="0"/>
              </a:spcBef>
              <a:spcAft>
                <a:spcPct val="0"/>
              </a:spcAft>
              <a:defRPr sz="4400" b="1">
                <a:solidFill>
                  <a:srgbClr val="E2003C"/>
                </a:solidFill>
                <a:latin typeface="Trebuchet MS" pitchFamily="34" charset="0"/>
              </a:defRPr>
            </a:lvl9pPr>
          </a:lstStyle>
          <a:p>
            <a:pPr algn="ctr" eaLnBrk="1" hangingPunct="1">
              <a:defRPr/>
            </a:pPr>
            <a:r>
              <a:rPr lang="fr-FR" altLang="fr-FR" sz="4800" kern="0" dirty="0"/>
              <a:t>Merci pour votre participation !</a:t>
            </a:r>
          </a:p>
        </p:txBody>
      </p:sp>
      <p:sp>
        <p:nvSpPr>
          <p:cNvPr id="98307" name="Sous-titre 1"/>
          <p:cNvSpPr>
            <a:spLocks noGrp="1"/>
          </p:cNvSpPr>
          <p:nvPr>
            <p:ph type="subTitle" idx="1"/>
          </p:nvPr>
        </p:nvSpPr>
        <p:spPr bwMode="auto">
          <a:xfrm>
            <a:off x="395288" y="2924175"/>
            <a:ext cx="5400675"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endParaRPr lang="fr-BE" altLang="fr-FR" sz="2400" dirty="0"/>
          </a:p>
        </p:txBody>
      </p:sp>
      <p:pic>
        <p:nvPicPr>
          <p:cNvPr id="98308" name="Picture 5" descr="C:\Users\camus\Saved Games\Pictures\logo personnage.png"/>
          <p:cNvPicPr>
            <a:picLocks noChangeAspect="1" noChangeArrowheads="1"/>
          </p:cNvPicPr>
          <p:nvPr/>
        </p:nvPicPr>
        <p:blipFill>
          <a:blip r:embed="rId3" cstate="print">
            <a:extLst>
              <a:ext uri="{28A0092B-C50C-407E-A947-70E740481C1C}">
                <a14:useLocalDpi xmlns:a14="http://schemas.microsoft.com/office/drawing/2010/main" val="0"/>
              </a:ext>
            </a:extLst>
          </a:blip>
          <a:srcRect r="14005"/>
          <a:stretch>
            <a:fillRect/>
          </a:stretch>
        </p:blipFill>
        <p:spPr bwMode="auto">
          <a:xfrm>
            <a:off x="6680200" y="2492375"/>
            <a:ext cx="24638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73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5" y="303243"/>
            <a:ext cx="34004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82" y="4359399"/>
            <a:ext cx="31813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682" y="3150348"/>
            <a:ext cx="16383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21008" y="2535489"/>
            <a:ext cx="32766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59308" y="4359399"/>
            <a:ext cx="34385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44008" y="192339"/>
            <a:ext cx="39243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47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914400" y="476250"/>
            <a:ext cx="8229600" cy="504825"/>
          </a:xfrm>
        </p:spPr>
        <p:txBody>
          <a:bodyPr/>
          <a:lstStyle/>
          <a:p>
            <a:r>
              <a:rPr lang="fr-BE" altLang="fr-FR"/>
              <a:t>La diversité</a:t>
            </a:r>
          </a:p>
        </p:txBody>
      </p:sp>
      <p:sp>
        <p:nvSpPr>
          <p:cNvPr id="3" name="Espace réservé du contenu 2"/>
          <p:cNvSpPr>
            <a:spLocks noGrp="1"/>
          </p:cNvSpPr>
          <p:nvPr>
            <p:ph idx="1"/>
          </p:nvPr>
        </p:nvSpPr>
        <p:spPr/>
        <p:txBody>
          <a:bodyPr/>
          <a:lstStyle/>
          <a:p>
            <a:pPr algn="just">
              <a:defRPr/>
            </a:pPr>
            <a:r>
              <a:rPr lang="fr-BE" dirty="0"/>
              <a:t>La diversité est omniprésente et au cœur même de la vie en société : goûts, genres, composition et forme des familles, centres d’intérêts, origines sociales et culturelles, lieu de naissance / lieu de vie …</a:t>
            </a:r>
          </a:p>
          <a:p>
            <a:pPr marL="0" indent="0" algn="just">
              <a:buFontTx/>
              <a:buNone/>
              <a:defRPr/>
            </a:pPr>
            <a:endParaRPr lang="fr-BE" dirty="0"/>
          </a:p>
          <a:p>
            <a:pPr algn="just">
              <a:defRPr/>
            </a:pPr>
            <a:r>
              <a:rPr lang="fr-BE" dirty="0"/>
              <a:t>Elle peut être une source de malentendus tout comme elle peut être une occasion de rencontre.</a:t>
            </a:r>
          </a:p>
        </p:txBody>
      </p:sp>
    </p:spTree>
    <p:extLst>
      <p:ext uri="{BB962C8B-B14F-4D97-AF65-F5344CB8AC3E}">
        <p14:creationId xmlns:p14="http://schemas.microsoft.com/office/powerpoint/2010/main" val="1506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7620000" cy="1143000"/>
          </a:xfrm>
        </p:spPr>
        <p:txBody>
          <a:bodyPr/>
          <a:lstStyle/>
          <a:p>
            <a:r>
              <a:rPr lang="en-US" sz="3200" dirty="0"/>
              <a:t>Des situations qui nous </a:t>
            </a:r>
            <a:r>
              <a:rPr lang="en-US" sz="3200" dirty="0" err="1"/>
              <a:t>questionnent</a:t>
            </a:r>
            <a:endParaRPr lang="en-US" sz="3200" dirty="0"/>
          </a:p>
        </p:txBody>
      </p:sp>
      <p:sp>
        <p:nvSpPr>
          <p:cNvPr id="3" name="Espace réservé du contenu 2"/>
          <p:cNvSpPr>
            <a:spLocks noGrp="1"/>
          </p:cNvSpPr>
          <p:nvPr>
            <p:ph idx="1"/>
          </p:nvPr>
        </p:nvSpPr>
        <p:spPr>
          <a:xfrm>
            <a:off x="467544" y="980728"/>
            <a:ext cx="7620000" cy="5616624"/>
          </a:xfrm>
        </p:spPr>
        <p:txBody>
          <a:bodyPr>
            <a:noAutofit/>
          </a:bodyPr>
          <a:lstStyle/>
          <a:p>
            <a:r>
              <a:rPr lang="fr-FR" sz="2000" dirty="0">
                <a:latin typeface="Calibri" panose="020F0502020204030204" pitchFamily="34" charset="0"/>
              </a:rPr>
              <a:t>Des mères turques qui appartiennent à la communauté turque locale ne parlent qu’à Adja (une puéricultrice d’origine turque également).</a:t>
            </a:r>
          </a:p>
          <a:p>
            <a:r>
              <a:rPr lang="fr-FR" sz="2000" dirty="0">
                <a:latin typeface="Calibri" panose="020F0502020204030204" pitchFamily="34" charset="0"/>
              </a:rPr>
              <a:t>Mélusine, qui est en situation de handicap, va fréquenter l’école d’enseignement ordinaire. L’enseignant souhaite préparer son arrivée, principalement avec les enfants et l’accueillante extrascolaire. </a:t>
            </a:r>
          </a:p>
          <a:p>
            <a:r>
              <a:rPr lang="fr-FR" sz="2000" dirty="0">
                <a:latin typeface="Calibri" panose="020F0502020204030204" pitchFamily="34" charset="0"/>
              </a:rPr>
              <a:t>Deux enfants ont jeté une poupée de couleur dans un coin en criant : “tu es moche, tu es trop foncée !” </a:t>
            </a:r>
          </a:p>
          <a:p>
            <a:r>
              <a:rPr lang="fr-FR" sz="2000" dirty="0">
                <a:latin typeface="Calibri" panose="020F0502020204030204" pitchFamily="34" charset="0"/>
              </a:rPr>
              <a:t>Un père a exprimé son mécontentement de voir que son fils était habillé avec une robe et des hauts talons qu’il avait trouvés dans le coffre à déguisements !</a:t>
            </a:r>
          </a:p>
          <a:p>
            <a:r>
              <a:rPr lang="fr-FR" sz="2000" dirty="0">
                <a:latin typeface="Calibri" panose="020F0502020204030204" pitchFamily="34" charset="0"/>
              </a:rPr>
              <a:t>C’est la troisième fois que Marie demande </a:t>
            </a:r>
            <a:r>
              <a:rPr lang="fr-FR" sz="2000" dirty="0" err="1">
                <a:latin typeface="Calibri" panose="020F0502020204030204" pitchFamily="34" charset="0"/>
              </a:rPr>
              <a:t>Adinath</a:t>
            </a:r>
            <a:r>
              <a:rPr lang="fr-FR" sz="2000" dirty="0">
                <a:latin typeface="Calibri" panose="020F0502020204030204" pitchFamily="34" charset="0"/>
              </a:rPr>
              <a:t>, qui mange le riz avec ses doigts, d’utiliser sa fourchette. Elle décide de discuter de la situation lors d’une réunion d’équipe. </a:t>
            </a:r>
          </a:p>
          <a:p>
            <a:r>
              <a:rPr lang="fr-FR" sz="2000" dirty="0">
                <a:latin typeface="Calibri" panose="020F0502020204030204" pitchFamily="34" charset="0"/>
              </a:rPr>
              <a:t> …</a:t>
            </a:r>
          </a:p>
          <a:p>
            <a:pPr marL="114300" indent="0">
              <a:buNone/>
            </a:pPr>
            <a:endParaRPr lang="fr-BE" sz="2400" dirty="0"/>
          </a:p>
        </p:txBody>
      </p:sp>
    </p:spTree>
    <p:extLst>
      <p:ext uri="{BB962C8B-B14F-4D97-AF65-F5344CB8AC3E}">
        <p14:creationId xmlns:p14="http://schemas.microsoft.com/office/powerpoint/2010/main" val="25584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dirty="0"/>
              <a:t>Des situations qui questionnent</a:t>
            </a:r>
          </a:p>
        </p:txBody>
      </p:sp>
      <p:sp>
        <p:nvSpPr>
          <p:cNvPr id="3" name="Espace réservé du contenu 2"/>
          <p:cNvSpPr>
            <a:spLocks noGrp="1"/>
          </p:cNvSpPr>
          <p:nvPr>
            <p:ph idx="1"/>
          </p:nvPr>
        </p:nvSpPr>
        <p:spPr>
          <a:xfrm>
            <a:off x="397105" y="1268760"/>
            <a:ext cx="7620000" cy="2016224"/>
          </a:xfrm>
        </p:spPr>
        <p:txBody>
          <a:bodyPr>
            <a:noAutofit/>
          </a:bodyPr>
          <a:lstStyle/>
          <a:p>
            <a:pPr marL="114300" indent="0">
              <a:buNone/>
            </a:pPr>
            <a:endParaRPr lang="fr-BE" sz="2400" dirty="0"/>
          </a:p>
          <a:p>
            <a:pPr marL="114300" indent="0">
              <a:buNone/>
            </a:pPr>
            <a:endParaRPr lang="fr-BE" sz="2400" dirty="0"/>
          </a:p>
        </p:txBody>
      </p:sp>
      <p:sp>
        <p:nvSpPr>
          <p:cNvPr id="4" name="Rectangle 3"/>
          <p:cNvSpPr/>
          <p:nvPr/>
        </p:nvSpPr>
        <p:spPr>
          <a:xfrm>
            <a:off x="294032" y="1332098"/>
            <a:ext cx="5616624" cy="1754326"/>
          </a:xfrm>
          <a:prstGeom prst="rect">
            <a:avLst/>
          </a:prstGeom>
        </p:spPr>
        <p:txBody>
          <a:bodyPr wrap="square">
            <a:spAutoFit/>
          </a:bodyPr>
          <a:lstStyle/>
          <a:p>
            <a:pPr algn="just"/>
            <a:r>
              <a:rPr lang="fr-BE" dirty="0"/>
              <a:t>Emma fréquente notre accueil extrascolaire. C’est une fille sportive, qui a des cheveux très courts. Au début, certains enfants ont cru qu’elle était un garçon à cause de cette particularité. Ils s’adressaient à elle comme s’il s’agissait d’un garçon, comme si ce n’était pas normal d’avoir des cheveux si courts quand on était une fille …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32656"/>
            <a:ext cx="18097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95670" y="3086424"/>
            <a:ext cx="8299650" cy="3416320"/>
          </a:xfrm>
          <a:prstGeom prst="rect">
            <a:avLst/>
          </a:prstGeom>
          <a:noFill/>
        </p:spPr>
        <p:txBody>
          <a:bodyPr wrap="square" rtlCol="0">
            <a:spAutoFit/>
          </a:bodyPr>
          <a:lstStyle/>
          <a:p>
            <a:pPr algn="just"/>
            <a:endParaRPr lang="fr-BE" dirty="0"/>
          </a:p>
          <a:p>
            <a:pPr algn="just"/>
            <a:r>
              <a:rPr lang="fr-BE" b="1" i="1" dirty="0"/>
              <a:t>Nous en avons discuté … le dialogue a été ouvert pour trouver des pistes … </a:t>
            </a:r>
            <a:endParaRPr lang="fr-BE" dirty="0"/>
          </a:p>
          <a:p>
            <a:pPr algn="just"/>
            <a:r>
              <a:rPr lang="fr-BE" i="1" dirty="0"/>
              <a:t>Emma ne vivait pas bien cette situation mais elle n’en avait jamais parlé à l’une d’entre nous. C’est justement Camille, une collègue qui, par son observation, a remarqué ce qui se passait. Elle a réfléchi et a décidé d’en parler directement à Emma pour mieux comprendre ce qui se passait. </a:t>
            </a:r>
            <a:endParaRPr lang="fr-BE" dirty="0"/>
          </a:p>
          <a:p>
            <a:pPr algn="just"/>
            <a:r>
              <a:rPr lang="fr-BE" i="1" dirty="0"/>
              <a:t>Emma lui a alors expliqué ce qu’elle vivait et a parlé d’un garçon en particulier qui la taquinait régulièrement à cause de ses cheveux. Camille a réuni les deux enfants pour qu’ils puissent parler de ce qui se passait, pour qu’Emma puisse dire ce qu’elle ressentait et pour que l’autre enfant puisse aussi s’exprimer. </a:t>
            </a:r>
            <a:endParaRPr lang="fr-BE" dirty="0"/>
          </a:p>
          <a:p>
            <a:pPr algn="just"/>
            <a:r>
              <a:rPr lang="fr-BE" i="1" dirty="0"/>
              <a:t>Les enfants trouvèrent une solution au problème : le garçon, à partir de ce moment, veilla sur Emma pour s’assurer que tout le monde la respecte. </a:t>
            </a:r>
            <a:endParaRPr lang="fr-BE" dirty="0"/>
          </a:p>
        </p:txBody>
      </p:sp>
    </p:spTree>
    <p:extLst>
      <p:ext uri="{BB962C8B-B14F-4D97-AF65-F5344CB8AC3E}">
        <p14:creationId xmlns:p14="http://schemas.microsoft.com/office/powerpoint/2010/main" val="1868069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4800" b="1" i="0" u="none" strike="noStrike" cap="none" normalizeH="0" baseline="0" smtClean="0">
            <a:ln>
              <a:noFill/>
            </a:ln>
            <a:solidFill>
              <a:srgbClr val="E2003C"/>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4800" b="1" i="0" u="none" strike="noStrike" cap="none" normalizeH="0" baseline="0" smtClean="0">
            <a:ln>
              <a:noFill/>
            </a:ln>
            <a:solidFill>
              <a:srgbClr val="E2003C"/>
            </a:solidFill>
            <a:effectLst/>
            <a:latin typeface="Trebuchet MS" pitchFamily="34"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1169</TotalTime>
  <Words>5640</Words>
  <Application>Microsoft Office PowerPoint</Application>
  <PresentationFormat>Affichage à l'écran (4:3)</PresentationFormat>
  <Paragraphs>456</Paragraphs>
  <Slides>51</Slides>
  <Notes>32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51</vt:i4>
      </vt:variant>
    </vt:vector>
  </HeadingPairs>
  <TitlesOfParts>
    <vt:vector size="60" baseType="lpstr">
      <vt:lpstr>Arial</vt:lpstr>
      <vt:lpstr>Calibri</vt:lpstr>
      <vt:lpstr>Cambria</vt:lpstr>
      <vt:lpstr>Symbol</vt:lpstr>
      <vt:lpstr>Tahoma</vt:lpstr>
      <vt:lpstr>Trebuchet MS</vt:lpstr>
      <vt:lpstr>Wingdings</vt:lpstr>
      <vt:lpstr>Contiguïté</vt:lpstr>
      <vt:lpstr>1_Conception personnalisée</vt:lpstr>
      <vt:lpstr>  </vt:lpstr>
      <vt:lpstr>Plan de la présentation  </vt:lpstr>
      <vt:lpstr>Les mots ont à la fois un sens et une signification</vt:lpstr>
      <vt:lpstr>La puissance des mots …</vt:lpstr>
      <vt:lpstr>Diversité, de quoi parle-t-on ?</vt:lpstr>
      <vt:lpstr>Présentation PowerPoint</vt:lpstr>
      <vt:lpstr>La diversité</vt:lpstr>
      <vt:lpstr>Des situations qui nous questionnent</vt:lpstr>
      <vt:lpstr>Des situations qui questionnent</vt:lpstr>
      <vt:lpstr>Des situations qui questionnent</vt:lpstr>
      <vt:lpstr>Déconstruire et reconstruire le rapport à la norme dans un contexte de diversité</vt:lpstr>
      <vt:lpstr>Existe-t-il une situation quotidienne qui puisse ne pas  interpeller sur les questions de diversité ?  Au niveau des enfants ? Au niveau des parents ? Au niveau de l’équipe des professionnel-le-s ? </vt:lpstr>
      <vt:lpstr>Plan de la présentation  </vt:lpstr>
      <vt:lpstr>Un lieu inclusif est ….</vt:lpstr>
      <vt:lpstr>QUELQUES NOTIONS CLES</vt:lpstr>
      <vt:lpstr>Arrêter de se centrer sur le manque, sur la déficience … Comment pouvons-nous éviter d’enfermer les enfants dans cette manière de penser limitative ?</vt:lpstr>
      <vt:lpstr>Tout acte éducatif s’appuie sur des compétences et non sur une béance / sur un manque … </vt:lpstr>
      <vt:lpstr>Passer d’une approche centrée sur la particularité à une vision de l’accueil de tous centrée sur les compétences Source :  livret « l’accueil de l’enfant ayant des besoins spécifiques », VBJK, 2010</vt:lpstr>
      <vt:lpstr>Pas “UNE”, mais plusieurs façons de danser…</vt:lpstr>
      <vt:lpstr>Qui suis-je ? Comment l’autre me voit-il ?</vt:lpstr>
      <vt:lpstr>La compétence de chacun des acteurs quelles que soient les particularités </vt:lpstr>
      <vt:lpstr>Présentation PowerPoint</vt:lpstr>
      <vt:lpstr>Présentation PowerPoint</vt:lpstr>
      <vt:lpstr>Présentation PowerPoint</vt:lpstr>
      <vt:lpstr>Ce que signifie « entrer dans un lieu d’accueil »  …</vt:lpstr>
      <vt:lpstr>Deux dimensions solidement intriquées …</vt:lpstr>
      <vt:lpstr>Adopter une approche valorisant la diversité</vt:lpstr>
      <vt:lpstr>Présentation PowerPoint</vt:lpstr>
      <vt:lpstr>Plan de la présentation  </vt:lpstr>
      <vt:lpstr>L’objectif principal du dispositif</vt:lpstr>
      <vt:lpstr>S’appuyer des outils existants et les démarches collectives d’accompagnement des pratiques mises en place</vt:lpstr>
      <vt:lpstr>Le support d’adultes bienveillants …</vt:lpstr>
      <vt:lpstr>Un dossier pédagogique</vt:lpstr>
      <vt:lpstr>L’histoire de Thomas Dossier pédagogique : extrait p. 49</vt:lpstr>
      <vt:lpstr>Des objets qui permettent des activités inclusives</vt:lpstr>
      <vt:lpstr>Les fiches d’activités </vt:lpstr>
      <vt:lpstr>D’autres objets présents dans les malles</vt:lpstr>
      <vt:lpstr>Les malles : des ressources – documents et recherche</vt:lpstr>
      <vt:lpstr>Faire en sorte que chaque famille se sente et soit la bienvenue…</vt:lpstr>
      <vt:lpstr>Se sentir attaché-e à ses racines : au travers de la musique, des danses, des comptines, des chansons à doigts, …</vt:lpstr>
      <vt:lpstr>Et pour la suite …</vt:lpstr>
      <vt:lpstr>Plan de la présentation  </vt:lpstr>
      <vt:lpstr>L’accompagnement : le sens</vt:lpstr>
      <vt:lpstr>L’accompagnement :  avec quels outils?</vt:lpstr>
      <vt:lpstr> Que faire si une équipe souhaite emprunter une malle ? </vt:lpstr>
      <vt:lpstr>Comment emprunter la malle</vt:lpstr>
      <vt:lpstr>Pour aller plus loin…</vt:lpstr>
      <vt:lpstr>Des livres…</vt:lpstr>
      <vt:lpstr>Des possibilités de spectacle … Ici la machine arc-en-ciel</vt:lpstr>
      <vt:lpstr>D’autres outils existent aussi pour sensibiliser les enfants au respect de la diversité et à l’accueil de tous</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et respect de la diversité Accueillir chacun et tous les enfants</dc:title>
  <dc:creator>Pascale Camus</dc:creator>
  <cp:lastModifiedBy>Coordination Plateforme ATL</cp:lastModifiedBy>
  <cp:revision>115</cp:revision>
  <dcterms:created xsi:type="dcterms:W3CDTF">2012-11-15T22:24:26Z</dcterms:created>
  <dcterms:modified xsi:type="dcterms:W3CDTF">2024-02-05T10:50:05Z</dcterms:modified>
</cp:coreProperties>
</file>