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6" r:id="rId3"/>
    <p:sldId id="287" r:id="rId4"/>
    <p:sldId id="330" r:id="rId5"/>
    <p:sldId id="331" r:id="rId6"/>
    <p:sldId id="340" r:id="rId7"/>
    <p:sldId id="292" r:id="rId8"/>
    <p:sldId id="344" r:id="rId9"/>
    <p:sldId id="332" r:id="rId10"/>
    <p:sldId id="333" r:id="rId11"/>
    <p:sldId id="343" r:id="rId12"/>
    <p:sldId id="334" r:id="rId13"/>
    <p:sldId id="335" r:id="rId14"/>
    <p:sldId id="342" r:id="rId15"/>
    <p:sldId id="338" r:id="rId16"/>
    <p:sldId id="337" r:id="rId17"/>
    <p:sldId id="345" r:id="rId18"/>
    <p:sldId id="325" r:id="rId19"/>
  </p:sldIdLst>
  <p:sldSz cx="12192000" cy="6858000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38DED7-CF4C-50CC-0117-EB6623B8BDA7}" name="Annick LEBOULENGE" initials="AL" userId="S::LeboulengeA@cabdesir.onmicrosoft.com::68eeec43-395b-4684-a8a6-3c3372fc8387" providerId="AD"/>
  <p188:author id="{512F68E0-879B-1BC2-5D40-BCD3F93223EC}" name="Noémie Roger" initials="NR" userId="Noémie Rog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LLE Aurélie" initials="DA" lastIdx="1" clrIdx="0">
    <p:extLst>
      <p:ext uri="{19B8F6BF-5375-455C-9EA6-DF929625EA0E}">
        <p15:presenceInfo xmlns:p15="http://schemas.microsoft.com/office/powerpoint/2012/main" userId="S-1-5-21-1759653605-1313832288-709122288-136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687"/>
    <a:srgbClr val="EAB818"/>
    <a:srgbClr val="C124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87B6C-C775-4BB5-BBB3-246B7912F0DF}" v="24" dt="2023-03-09T15:08:17.530"/>
    <p1510:client id="{D8B78F2C-E5A7-4045-AFE0-1C9EB5B7F903}" v="1" dt="2023-03-09T15:02:38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71702" autoAdjust="0"/>
  </p:normalViewPr>
  <p:slideViewPr>
    <p:cSldViewPr snapToGrid="0" snapToObjects="1">
      <p:cViewPr varScale="1">
        <p:scale>
          <a:sx n="80" d="100"/>
          <a:sy n="80" d="100"/>
        </p:scale>
        <p:origin x="19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4C6DB10F-BCFB-B5B8-2FE5-38EBF2016D0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9729216"/>
            <a:ext cx="3076575" cy="5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 algn="l">
              <a:defRPr/>
            </a:pPr>
            <a:fld id="{7AF91A4C-4663-CC47-9B10-0CFD7E8CFFE1}" type="datetime1">
              <a:rPr lang="fr-FR"/>
              <a:pPr algn="l">
                <a:defRPr/>
              </a:pPr>
              <a:t>08/12/2023</a:t>
            </a:fld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C8AA-C99D-4E1F-B74B-DFBC47D55F41}" type="slidenum">
              <a:rPr lang="fr-BE" smtClean="0"/>
              <a:t>‹N°›</a:t>
            </a:fld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8" y="195964"/>
            <a:ext cx="850138" cy="8198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97536"/>
            <a:ext cx="1525969" cy="10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7E0E632-8729-2E8B-F611-90B2C7627C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6CCFC2C-9EA1-A1F7-1C2C-EEF126FFF7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2072C7-7781-2147-BAC6-57DD85A131C5}" type="datetime1">
              <a:rPr lang="fr-FR"/>
              <a:pPr>
                <a:defRPr/>
              </a:pPr>
              <a:t>08/12/2023</a:t>
            </a:fld>
            <a:endParaRPr 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DFFB80E-4635-294A-832F-F76E9634E88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546255B-AE35-FF41-C934-7BADADD086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5154966C-4DF1-476D-7638-B131A733B2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003CF04D-848F-98B8-C405-7D1879FAC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104AC8E-241E-4F47-B582-FBF4736599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3753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6325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1940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4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8398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384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8620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7572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640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988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939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1330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199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734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5098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361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4AC8E-241E-4F47-B582-FBF473659984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711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-1034545" y="1228725"/>
            <a:ext cx="6435220" cy="6395446"/>
          </a:xfrm>
          <a:prstGeom prst="ellipse">
            <a:avLst/>
          </a:prstGeom>
          <a:solidFill>
            <a:srgbClr val="EAB818"/>
          </a:solidFill>
          <a:ln>
            <a:solidFill>
              <a:srgbClr val="EAB8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D518EC7-0357-4BC3-3845-41DFC866F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721" y="3161457"/>
            <a:ext cx="10447867" cy="1470025"/>
          </a:xfrm>
          <a:prstGeom prst="rect">
            <a:avLst/>
          </a:prstGeom>
        </p:spPr>
        <p:txBody>
          <a:bodyPr/>
          <a:lstStyle>
            <a:lvl1pPr algn="l">
              <a:defRPr lang="nl-BE" sz="6600" b="1" kern="1200" baseline="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pPr lvl="0" algn="l"/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FD64DB2-2D13-C2C4-0079-80D22848BC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65722" y="2799863"/>
            <a:ext cx="10447867" cy="506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tx2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724651" y="4848225"/>
            <a:ext cx="4888938" cy="3905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6724651" y="5257801"/>
            <a:ext cx="4888938" cy="42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fr-FR" dirty="0"/>
              <a:t>Contexte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960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546657" y="3005138"/>
            <a:ext cx="4677448" cy="48323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371" y="1618170"/>
            <a:ext cx="877293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64371" y="2471284"/>
            <a:ext cx="8772939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5538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363788" y="3005138"/>
            <a:ext cx="8774112" cy="3101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772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546657" y="3005138"/>
            <a:ext cx="4677448" cy="48323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371" y="1618170"/>
            <a:ext cx="877293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64371" y="2471284"/>
            <a:ext cx="8772939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5538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363788" y="3005138"/>
            <a:ext cx="8774112" cy="3101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464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546657" y="3005138"/>
            <a:ext cx="4677448" cy="483236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371" y="1618170"/>
            <a:ext cx="877293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64371" y="2471284"/>
            <a:ext cx="8772939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5538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363788" y="3005138"/>
            <a:ext cx="8774112" cy="3101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685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900044" y="3649288"/>
            <a:ext cx="4662342" cy="48957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253" y="1218346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08088" y="2063750"/>
            <a:ext cx="5010150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334125" y="2063750"/>
            <a:ext cx="5237163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776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900044" y="3649288"/>
            <a:ext cx="4662342" cy="48957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253" y="1218346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08088" y="2063750"/>
            <a:ext cx="5010150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334125" y="2063750"/>
            <a:ext cx="5237163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785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-2900044" y="3649288"/>
            <a:ext cx="4662342" cy="489572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253" y="1218346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208088" y="2063750"/>
            <a:ext cx="5010150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6334125" y="2063750"/>
            <a:ext cx="5237163" cy="41354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585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10039349" y="1303279"/>
            <a:ext cx="4703713" cy="462473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3360" y="1303279"/>
            <a:ext cx="7925296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13361" y="2227579"/>
            <a:ext cx="7925296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089814" y="1270677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113360" y="2776667"/>
            <a:ext cx="7925989" cy="337489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984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9753600" y="1210974"/>
            <a:ext cx="4684279" cy="483942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6129" y="1318392"/>
            <a:ext cx="7697471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56128" y="2279643"/>
            <a:ext cx="7697472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959402" y="1318392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055813" y="2759075"/>
            <a:ext cx="7697787" cy="34258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730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9646024" y="1318392"/>
            <a:ext cx="4684279" cy="48394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6129" y="1318392"/>
            <a:ext cx="7589895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56128" y="2279643"/>
            <a:ext cx="7589896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959402" y="1318392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055813" y="2768600"/>
            <a:ext cx="7589837" cy="345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484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6795" y="1210974"/>
            <a:ext cx="8209968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56796" y="2130373"/>
            <a:ext cx="8209968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107744" y="1292966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257425" y="2662238"/>
            <a:ext cx="8208963" cy="35099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456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-863096" y="1207417"/>
            <a:ext cx="6635245" cy="6848130"/>
          </a:xfrm>
          <a:prstGeom prst="ellipse">
            <a:avLst/>
          </a:prstGeom>
          <a:solidFill>
            <a:srgbClr val="C12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D518EC7-0357-4BC3-3845-41DFC866F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721" y="3161457"/>
            <a:ext cx="10447867" cy="1470025"/>
          </a:xfrm>
          <a:prstGeom prst="rect">
            <a:avLst/>
          </a:prstGeom>
        </p:spPr>
        <p:txBody>
          <a:bodyPr/>
          <a:lstStyle>
            <a:lvl1pPr>
              <a:defRPr lang="nl-BE" sz="6600" b="1" kern="1200" baseline="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pPr lvl="0" algn="l"/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FD64DB2-2D13-C2C4-0079-80D22848BC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59867" y="2799863"/>
            <a:ext cx="10453722" cy="506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724651" y="4848225"/>
            <a:ext cx="4888938" cy="3905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6724651" y="5257801"/>
            <a:ext cx="4888938" cy="42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fr-FR" dirty="0"/>
              <a:t>Contexte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089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:a16="http://schemas.microsoft.com/office/drawing/2014/main" id="{64ED30EC-B2A1-B8F1-A509-DAC0A08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637" y="1359911"/>
            <a:ext cx="8990499" cy="761655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1304967" y="121097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4" name="Espace réservé pour une image  5"/>
          <p:cNvSpPr>
            <a:spLocks noGrp="1"/>
          </p:cNvSpPr>
          <p:nvPr>
            <p:ph type="pic" sz="quarter" idx="12"/>
          </p:nvPr>
        </p:nvSpPr>
        <p:spPr>
          <a:xfrm>
            <a:off x="1275477" y="2706980"/>
            <a:ext cx="951828" cy="97448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5" name="Espace réservé pour une image  5"/>
          <p:cNvSpPr>
            <a:spLocks noGrp="1"/>
          </p:cNvSpPr>
          <p:nvPr>
            <p:ph type="pic" sz="quarter" idx="13"/>
          </p:nvPr>
        </p:nvSpPr>
        <p:spPr>
          <a:xfrm>
            <a:off x="1275477" y="3912549"/>
            <a:ext cx="951828" cy="97448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7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1329158" y="5173903"/>
            <a:ext cx="951828" cy="974485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2408238" y="2351088"/>
            <a:ext cx="8991600" cy="3797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5121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3766458" y="6294942"/>
            <a:ext cx="1597276" cy="1598813"/>
          </a:xfrm>
          <a:prstGeom prst="ellipse">
            <a:avLst/>
          </a:prstGeom>
          <a:solidFill>
            <a:srgbClr val="EAB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7502776" y="1923691"/>
            <a:ext cx="4270615" cy="4173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9400" y="1380565"/>
            <a:ext cx="6728649" cy="725543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dirty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638" y="2212975"/>
            <a:ext cx="6729412" cy="39751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3824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3750129" y="6426705"/>
            <a:ext cx="1597276" cy="15988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7502776" y="1923691"/>
            <a:ext cx="4270615" cy="4173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9400" y="1380565"/>
            <a:ext cx="6728649" cy="725543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dirty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638" y="2212975"/>
            <a:ext cx="6729412" cy="41068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8529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 userDrawn="1"/>
        </p:nvSpPr>
        <p:spPr>
          <a:xfrm>
            <a:off x="3790950" y="6344155"/>
            <a:ext cx="1597276" cy="15988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7502776" y="1923691"/>
            <a:ext cx="4270615" cy="4173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9400" y="1380565"/>
            <a:ext cx="6728649" cy="725543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dirty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28638" y="2212975"/>
            <a:ext cx="6729412" cy="402431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612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élai 7"/>
          <p:cNvSpPr/>
          <p:nvPr userDrawn="1"/>
        </p:nvSpPr>
        <p:spPr>
          <a:xfrm>
            <a:off x="-2122099" y="1563254"/>
            <a:ext cx="4244197" cy="4384766"/>
          </a:xfrm>
          <a:prstGeom prst="flowChartDelay">
            <a:avLst/>
          </a:prstGeom>
          <a:solidFill>
            <a:srgbClr val="EAB818"/>
          </a:solidFill>
          <a:ln>
            <a:solidFill>
              <a:srgbClr val="EAB8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2396067"/>
            <a:ext cx="1421870" cy="27431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9675" y="1172094"/>
            <a:ext cx="7852835" cy="659910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540000" y="2003425"/>
            <a:ext cx="7851775" cy="4140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094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élai 7"/>
          <p:cNvSpPr/>
          <p:nvPr userDrawn="1"/>
        </p:nvSpPr>
        <p:spPr>
          <a:xfrm>
            <a:off x="-2122099" y="1563254"/>
            <a:ext cx="4244197" cy="4384766"/>
          </a:xfrm>
          <a:prstGeom prst="flowChartDelay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2396067"/>
            <a:ext cx="1421870" cy="27431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39674" y="1233299"/>
            <a:ext cx="7852835" cy="659910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540000" y="2019300"/>
            <a:ext cx="7926388" cy="41576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334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Délai 7"/>
          <p:cNvSpPr/>
          <p:nvPr userDrawn="1"/>
        </p:nvSpPr>
        <p:spPr>
          <a:xfrm>
            <a:off x="-2122099" y="1563254"/>
            <a:ext cx="4244197" cy="4384766"/>
          </a:xfrm>
          <a:prstGeom prst="flowChartDelay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20663" y="2396067"/>
            <a:ext cx="1421870" cy="27431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 dirty="0"/>
              <a:t>Texte</a:t>
            </a:r>
            <a:endParaRPr lang="fr-BE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539674" y="1163781"/>
            <a:ext cx="7852835" cy="659910"/>
          </a:xfrm>
          <a:prstGeom prst="rect">
            <a:avLst/>
          </a:prstGeom>
        </p:spPr>
        <p:txBody>
          <a:bodyPr/>
          <a:lstStyle>
            <a:lvl1pPr algn="l">
              <a:defRPr lang="fr-FR" sz="3500" b="1" i="0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Segoe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540000" y="1970088"/>
            <a:ext cx="7851775" cy="4148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6962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909" y="545122"/>
            <a:ext cx="8519224" cy="872515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nl-BE" sz="36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8267" y="1535112"/>
            <a:ext cx="5048250" cy="1039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48267" y="2692025"/>
            <a:ext cx="5048250" cy="3434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016825" cy="1039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0"/>
          </p:nvPr>
        </p:nvSpPr>
        <p:spPr>
          <a:xfrm>
            <a:off x="6161943" y="2696535"/>
            <a:ext cx="5048250" cy="3434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0124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909" y="545122"/>
            <a:ext cx="8519224" cy="872515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nl-BE" sz="36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8267" y="1535112"/>
            <a:ext cx="5048250" cy="1039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016825" cy="1039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947738" y="2692400"/>
            <a:ext cx="5048250" cy="34337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6192838" y="2692400"/>
            <a:ext cx="5018087" cy="34337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7819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3909" y="545122"/>
            <a:ext cx="8519224" cy="872515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nl-BE" sz="36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48267" y="1535112"/>
            <a:ext cx="5048250" cy="1039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016825" cy="10394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947738" y="2692400"/>
            <a:ext cx="5048250" cy="343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6193368" y="2692400"/>
            <a:ext cx="5048250" cy="343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935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-863096" y="1207417"/>
            <a:ext cx="6635245" cy="684813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D518EC7-0357-4BC3-3845-41DFC866F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5721" y="3161457"/>
            <a:ext cx="10447867" cy="1470025"/>
          </a:xfrm>
          <a:prstGeom prst="rect">
            <a:avLst/>
          </a:prstGeom>
        </p:spPr>
        <p:txBody>
          <a:bodyPr/>
          <a:lstStyle>
            <a:lvl1pPr>
              <a:defRPr lang="nl-BE" sz="6600" b="1" kern="1200" baseline="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pPr lvl="0" algn="l"/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FD64DB2-2D13-C2C4-0079-80D22848BC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65721" y="2799863"/>
            <a:ext cx="10453722" cy="5064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tx2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724651" y="4848225"/>
            <a:ext cx="4888938" cy="3905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latin typeface="+mj-lt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6724651" y="5257801"/>
            <a:ext cx="4888938" cy="42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+mj-lt"/>
              </a:defRPr>
            </a:lvl1pPr>
          </a:lstStyle>
          <a:p>
            <a:pPr lvl="0"/>
            <a:r>
              <a:rPr lang="fr-FR" dirty="0"/>
              <a:t>Contexte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760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329267"/>
            <a:ext cx="4011084" cy="1066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14000"/>
              </a:lnSpc>
              <a:defRPr lang="nl-BE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396067"/>
            <a:ext cx="4011084" cy="3730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767263" y="1328738"/>
            <a:ext cx="6719887" cy="4797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6322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329267"/>
            <a:ext cx="4011084" cy="1066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14000"/>
              </a:lnSpc>
              <a:defRPr lang="nl-BE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396067"/>
            <a:ext cx="4011084" cy="3730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833938" y="1328738"/>
            <a:ext cx="6661150" cy="47974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779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329267"/>
            <a:ext cx="4011084" cy="10668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14000"/>
              </a:lnSpc>
              <a:defRPr lang="nl-BE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329267"/>
            <a:ext cx="6815667" cy="47968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accent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396067"/>
            <a:ext cx="4011084" cy="3730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llipse 7"/>
          <p:cNvSpPr/>
          <p:nvPr userDrawn="1"/>
        </p:nvSpPr>
        <p:spPr>
          <a:xfrm>
            <a:off x="-791023" y="5669872"/>
            <a:ext cx="1392156" cy="134052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8419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lang="fr-FR" sz="3200" b="1" kern="120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931333"/>
            <a:ext cx="7315200" cy="37962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65999" y="4915809"/>
            <a:ext cx="2590800" cy="2644923"/>
          </a:xfrm>
          <a:prstGeom prst="ellipse">
            <a:avLst/>
          </a:prstGeom>
          <a:solidFill>
            <a:srgbClr val="EAB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1758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lang="fr-FR" sz="3200" b="1" kern="1200" dirty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931333"/>
            <a:ext cx="7315200" cy="37962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-765999" y="4915809"/>
            <a:ext cx="2590800" cy="2644923"/>
          </a:xfrm>
          <a:prstGeom prst="ellipse">
            <a:avLst/>
          </a:prstGeom>
          <a:solidFill>
            <a:srgbClr val="3036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420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3312000" y="-159070"/>
            <a:ext cx="7305650" cy="754761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76399" y="2841625"/>
            <a:ext cx="10447867" cy="1044575"/>
          </a:xfrm>
          <a:prstGeom prst="rect">
            <a:avLst/>
          </a:prstGeom>
        </p:spPr>
        <p:txBody>
          <a:bodyPr/>
          <a:lstStyle>
            <a:lvl1pPr algn="l">
              <a:defRPr lang="fr-FR" sz="6000" b="1" kern="1200" baseline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partie de titre mis en évidence</a:t>
            </a: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 userDrawn="1"/>
        </p:nvSpPr>
        <p:spPr>
          <a:xfrm>
            <a:off x="1676400" y="2248682"/>
            <a:ext cx="10447867" cy="506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303687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C12426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3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248682"/>
            <a:ext cx="8285226" cy="914400"/>
          </a:xfrm>
        </p:spPr>
        <p:txBody>
          <a:bodyPr>
            <a:noAutofit/>
          </a:bodyPr>
          <a:lstStyle>
            <a:lvl1pPr marL="0" indent="0">
              <a:buNone/>
              <a:defRPr sz="33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3300"/>
            </a:lvl2pPr>
            <a:lvl3pPr marL="914400" indent="0">
              <a:buNone/>
              <a:defRPr sz="3300"/>
            </a:lvl3pPr>
            <a:lvl4pPr marL="1371600" indent="0">
              <a:buNone/>
              <a:defRPr sz="3300"/>
            </a:lvl4pPr>
            <a:lvl5pPr marL="1828800" indent="0">
              <a:buNone/>
              <a:defRPr sz="3300"/>
            </a:lvl5pPr>
          </a:lstStyle>
          <a:p>
            <a:pPr lvl="0"/>
            <a:r>
              <a:rPr lang="fr-BE" dirty="0"/>
              <a:t>Première partie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13548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 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3312000" y="-159070"/>
            <a:ext cx="7305650" cy="754761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76399" y="2841625"/>
            <a:ext cx="10447867" cy="1044575"/>
          </a:xfrm>
          <a:prstGeom prst="rect">
            <a:avLst/>
          </a:prstGeom>
        </p:spPr>
        <p:txBody>
          <a:bodyPr/>
          <a:lstStyle>
            <a:lvl1pPr algn="l">
              <a:defRPr lang="fr-FR" sz="6000" b="1" kern="1200" baseline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partie de titre mis en évidence</a:t>
            </a: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 userDrawn="1"/>
        </p:nvSpPr>
        <p:spPr>
          <a:xfrm>
            <a:off x="1676400" y="2248682"/>
            <a:ext cx="10447867" cy="506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303687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C12426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3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248682"/>
            <a:ext cx="8285226" cy="914400"/>
          </a:xfrm>
        </p:spPr>
        <p:txBody>
          <a:bodyPr>
            <a:noAutofit/>
          </a:bodyPr>
          <a:lstStyle>
            <a:lvl1pPr marL="0" indent="0">
              <a:buNone/>
              <a:defRPr sz="33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3300"/>
            </a:lvl2pPr>
            <a:lvl3pPr marL="914400" indent="0">
              <a:buNone/>
              <a:defRPr sz="3300"/>
            </a:lvl3pPr>
            <a:lvl4pPr marL="1371600" indent="0">
              <a:buNone/>
              <a:defRPr sz="3300"/>
            </a:lvl4pPr>
            <a:lvl5pPr marL="1828800" indent="0">
              <a:buNone/>
              <a:defRPr sz="3300"/>
            </a:lvl5pPr>
          </a:lstStyle>
          <a:p>
            <a:pPr lvl="0"/>
            <a:r>
              <a:rPr lang="fr-BE" dirty="0"/>
              <a:t>Première partie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77056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 userDrawn="1"/>
        </p:nvSpPr>
        <p:spPr>
          <a:xfrm>
            <a:off x="-3312000" y="-159070"/>
            <a:ext cx="7305650" cy="7547615"/>
          </a:xfrm>
          <a:prstGeom prst="ellipse">
            <a:avLst/>
          </a:prstGeom>
          <a:solidFill>
            <a:srgbClr val="C12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76399" y="2841625"/>
            <a:ext cx="10447867" cy="1044575"/>
          </a:xfrm>
          <a:prstGeom prst="rect">
            <a:avLst/>
          </a:prstGeom>
        </p:spPr>
        <p:txBody>
          <a:bodyPr/>
          <a:lstStyle>
            <a:lvl1pPr algn="l">
              <a:defRPr lang="fr-FR" sz="6000" b="1" kern="1200" baseline="0" smtClean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partie de titre mis en évidence</a:t>
            </a:r>
            <a:endParaRPr lang="fr-BE" dirty="0"/>
          </a:p>
        </p:txBody>
      </p:sp>
      <p:sp>
        <p:nvSpPr>
          <p:cNvPr id="4" name="Espace réservé du texte 2"/>
          <p:cNvSpPr txBox="1">
            <a:spLocks/>
          </p:cNvSpPr>
          <p:nvPr userDrawn="1"/>
        </p:nvSpPr>
        <p:spPr>
          <a:xfrm>
            <a:off x="1676400" y="2248682"/>
            <a:ext cx="10447867" cy="506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rgbClr val="303687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rgbClr val="C12426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3300" b="1" dirty="0">
              <a:solidFill>
                <a:schemeClr val="tx2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102864" y="1917339"/>
            <a:ext cx="8285226" cy="914400"/>
          </a:xfrm>
        </p:spPr>
        <p:txBody>
          <a:bodyPr>
            <a:noAutofit/>
          </a:bodyPr>
          <a:lstStyle>
            <a:lvl1pPr marL="0" indent="0" algn="r">
              <a:buNone/>
              <a:defRPr sz="33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3300"/>
            </a:lvl2pPr>
            <a:lvl3pPr marL="914400" indent="0">
              <a:buNone/>
              <a:defRPr sz="3300"/>
            </a:lvl3pPr>
            <a:lvl4pPr marL="1371600" indent="0">
              <a:buNone/>
              <a:defRPr sz="3300"/>
            </a:lvl4pPr>
            <a:lvl5pPr marL="1828800" indent="0">
              <a:buNone/>
              <a:defRPr sz="3300"/>
            </a:lvl5pPr>
          </a:lstStyle>
          <a:p>
            <a:pPr lvl="0"/>
            <a:r>
              <a:rPr lang="fr-BE" dirty="0"/>
              <a:t>Première partie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0487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330" y="1301927"/>
            <a:ext cx="7742337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18330" y="2195409"/>
            <a:ext cx="7742337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2418283" y="1242222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0" name="Organigramme : Délai 9"/>
          <p:cNvSpPr/>
          <p:nvPr userDrawn="1"/>
        </p:nvSpPr>
        <p:spPr>
          <a:xfrm>
            <a:off x="-2122099" y="1563254"/>
            <a:ext cx="4362673" cy="4384766"/>
          </a:xfrm>
          <a:prstGeom prst="flowChartDelay">
            <a:avLst/>
          </a:prstGeom>
          <a:solidFill>
            <a:srgbClr val="EAB8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17863"/>
            <a:ext cx="1557868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 baseline="0">
                <a:solidFill>
                  <a:srgbClr val="303687"/>
                </a:solidFill>
              </a:defRPr>
            </a:lvl1pPr>
            <a:lvl2pPr marL="457200" indent="0">
              <a:buNone/>
              <a:defRPr sz="1600" b="1">
                <a:solidFill>
                  <a:srgbClr val="303687"/>
                </a:solidFill>
              </a:defRPr>
            </a:lvl2pPr>
            <a:lvl3pPr marL="914400" indent="0">
              <a:buNone/>
              <a:defRPr sz="1400" b="1">
                <a:solidFill>
                  <a:srgbClr val="303687"/>
                </a:solidFill>
              </a:defRPr>
            </a:lvl3pPr>
            <a:lvl4pPr marL="1371600" indent="0">
              <a:buNone/>
              <a:defRPr sz="1200" b="1">
                <a:solidFill>
                  <a:srgbClr val="303687"/>
                </a:solidFill>
              </a:defRPr>
            </a:lvl4pPr>
            <a:lvl5pPr marL="1828800" indent="0">
              <a:buNone/>
              <a:defRPr sz="1200" b="1">
                <a:solidFill>
                  <a:srgbClr val="303687"/>
                </a:solidFill>
              </a:defRPr>
            </a:lvl5pPr>
          </a:lstStyle>
          <a:p>
            <a:pPr lvl="0"/>
            <a:r>
              <a:rPr lang="fr-FR" dirty="0"/>
              <a:t>Titre de section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3517900" y="2792413"/>
            <a:ext cx="7742238" cy="14046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3517900" y="4287838"/>
            <a:ext cx="7742238" cy="16605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710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329" y="1455189"/>
            <a:ext cx="7742337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18329" y="2400906"/>
            <a:ext cx="7742337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2418282" y="1395484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0" name="Organigramme : Délai 9"/>
          <p:cNvSpPr/>
          <p:nvPr userDrawn="1"/>
        </p:nvSpPr>
        <p:spPr>
          <a:xfrm>
            <a:off x="-2122099" y="1563254"/>
            <a:ext cx="4362673" cy="4384766"/>
          </a:xfrm>
          <a:prstGeom prst="flowChartDelay">
            <a:avLst/>
          </a:prstGeom>
          <a:solidFill>
            <a:srgbClr val="C124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17863"/>
            <a:ext cx="1557868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rgbClr val="303687"/>
                </a:solidFill>
              </a:defRPr>
            </a:lvl2pPr>
            <a:lvl3pPr marL="914400" indent="0">
              <a:buNone/>
              <a:defRPr sz="1400" b="1">
                <a:solidFill>
                  <a:srgbClr val="303687"/>
                </a:solidFill>
              </a:defRPr>
            </a:lvl3pPr>
            <a:lvl4pPr marL="1371600" indent="0">
              <a:buNone/>
              <a:defRPr sz="1200" b="1">
                <a:solidFill>
                  <a:srgbClr val="303687"/>
                </a:solidFill>
              </a:defRPr>
            </a:lvl4pPr>
            <a:lvl5pPr marL="1828800" indent="0">
              <a:buNone/>
              <a:defRPr sz="1200" b="1">
                <a:solidFill>
                  <a:srgbClr val="303687"/>
                </a:solidFill>
              </a:defRPr>
            </a:lvl5pPr>
          </a:lstStyle>
          <a:p>
            <a:pPr lvl="0"/>
            <a:r>
              <a:rPr lang="fr-FR" dirty="0"/>
              <a:t>Titre de section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517900" y="2933700"/>
            <a:ext cx="7742238" cy="140055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3517900" y="4287838"/>
            <a:ext cx="7742238" cy="16605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247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8329" y="1476469"/>
            <a:ext cx="7742337" cy="761655"/>
          </a:xfrm>
          <a:prstGeom prst="rect">
            <a:avLst/>
          </a:prstGeom>
        </p:spPr>
        <p:txBody>
          <a:bodyPr/>
          <a:lstStyle>
            <a:lvl1pPr algn="l">
              <a:lnSpc>
                <a:spcPct val="114000"/>
              </a:lnSpc>
              <a:defRPr sz="3500" b="1" i="0">
                <a:solidFill>
                  <a:schemeClr val="bg1"/>
                </a:solidFill>
                <a:highlight>
                  <a:srgbClr val="30368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0551308E-0142-F5B8-242B-EE04C23EBB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18329" y="2334943"/>
            <a:ext cx="7742337" cy="3864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>
                <a:solidFill>
                  <a:schemeClr val="tx1"/>
                </a:solidFill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defRPr>
            </a:lvl1pPr>
            <a:lvl2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1"/>
          </p:nvPr>
        </p:nvSpPr>
        <p:spPr>
          <a:xfrm>
            <a:off x="2454845" y="1453880"/>
            <a:ext cx="922338" cy="88106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0" name="Organigramme : Délai 9"/>
          <p:cNvSpPr/>
          <p:nvPr userDrawn="1"/>
        </p:nvSpPr>
        <p:spPr>
          <a:xfrm>
            <a:off x="-2122099" y="1563254"/>
            <a:ext cx="4362673" cy="4384766"/>
          </a:xfrm>
          <a:prstGeom prst="flowChartDelay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217863"/>
            <a:ext cx="1557868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1600" b="1">
                <a:solidFill>
                  <a:srgbClr val="303687"/>
                </a:solidFill>
              </a:defRPr>
            </a:lvl2pPr>
            <a:lvl3pPr marL="914400" indent="0">
              <a:buNone/>
              <a:defRPr sz="1400" b="1">
                <a:solidFill>
                  <a:srgbClr val="303687"/>
                </a:solidFill>
              </a:defRPr>
            </a:lvl3pPr>
            <a:lvl4pPr marL="1371600" indent="0">
              <a:buNone/>
              <a:defRPr sz="1200" b="1">
                <a:solidFill>
                  <a:srgbClr val="303687"/>
                </a:solidFill>
              </a:defRPr>
            </a:lvl4pPr>
            <a:lvl5pPr marL="1828800" indent="0">
              <a:buNone/>
              <a:defRPr sz="1200" b="1">
                <a:solidFill>
                  <a:srgbClr val="303687"/>
                </a:solidFill>
              </a:defRPr>
            </a:lvl5pPr>
          </a:lstStyle>
          <a:p>
            <a:pPr lvl="0"/>
            <a:r>
              <a:rPr lang="fr-FR" dirty="0"/>
              <a:t>Titre de section</a:t>
            </a:r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2"/>
          </p:nvPr>
        </p:nvSpPr>
        <p:spPr>
          <a:xfrm>
            <a:off x="3518329" y="2818206"/>
            <a:ext cx="7742337" cy="131405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/>
          </p:nvPr>
        </p:nvSpPr>
        <p:spPr>
          <a:xfrm>
            <a:off x="3517900" y="4287838"/>
            <a:ext cx="7742238" cy="16605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72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60CF350-C98C-C8E8-E722-DA6AD2D1F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l="-6256" t="-121965" r="-4182" b="-108909"/>
          <a:stretch/>
        </p:blipFill>
        <p:spPr>
          <a:xfrm>
            <a:off x="8243618" y="6176972"/>
            <a:ext cx="3438265" cy="46742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45D59A1-ACC5-864D-3494-FB416F7F3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/>
          <a:srcRect t="21016" b="16011"/>
          <a:stretch/>
        </p:blipFill>
        <p:spPr>
          <a:xfrm>
            <a:off x="445777" y="304751"/>
            <a:ext cx="963924" cy="8579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695A87-A442-D408-9DB4-5284D06295B4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9572625" y="64271"/>
            <a:ext cx="2271542" cy="133893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7042" y="14749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37042" y="2872243"/>
            <a:ext cx="10515600" cy="143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5" r:id="rId3"/>
    <p:sldLayoutId id="2147483701" r:id="rId4"/>
    <p:sldLayoutId id="2147483703" r:id="rId5"/>
    <p:sldLayoutId id="2147483702" r:id="rId6"/>
    <p:sldLayoutId id="2147483670" r:id="rId7"/>
    <p:sldLayoutId id="2147483671" r:id="rId8"/>
    <p:sldLayoutId id="2147483672" r:id="rId9"/>
    <p:sldLayoutId id="2147483650" r:id="rId10"/>
    <p:sldLayoutId id="2147483697" r:id="rId11"/>
    <p:sldLayoutId id="2147483698" r:id="rId12"/>
    <p:sldLayoutId id="2147483662" r:id="rId13"/>
    <p:sldLayoutId id="2147483699" r:id="rId14"/>
    <p:sldLayoutId id="2147483700" r:id="rId15"/>
    <p:sldLayoutId id="2147483688" r:id="rId16"/>
    <p:sldLayoutId id="2147483680" r:id="rId17"/>
    <p:sldLayoutId id="2147483695" r:id="rId18"/>
    <p:sldLayoutId id="2147483678" r:id="rId19"/>
    <p:sldLayoutId id="2147483651" r:id="rId20"/>
    <p:sldLayoutId id="2147483673" r:id="rId21"/>
    <p:sldLayoutId id="2147483691" r:id="rId22"/>
    <p:sldLayoutId id="2147483692" r:id="rId23"/>
    <p:sldLayoutId id="2147483660" r:id="rId24"/>
    <p:sldLayoutId id="2147483664" r:id="rId25"/>
    <p:sldLayoutId id="2147483665" r:id="rId26"/>
    <p:sldLayoutId id="2147483653" r:id="rId27"/>
    <p:sldLayoutId id="2147483674" r:id="rId28"/>
    <p:sldLayoutId id="2147483675" r:id="rId29"/>
    <p:sldLayoutId id="2147483656" r:id="rId30"/>
    <p:sldLayoutId id="2147483676" r:id="rId31"/>
    <p:sldLayoutId id="2147483677" r:id="rId32"/>
    <p:sldLayoutId id="2147483657" r:id="rId33"/>
    <p:sldLayoutId id="2147483667" r:id="rId3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fr-FR" sz="6600" b="1" kern="1200" baseline="0" dirty="0" smtClean="0">
          <a:solidFill>
            <a:schemeClr val="bg1"/>
          </a:solidFill>
          <a:highlight>
            <a:srgbClr val="303687"/>
          </a:highlight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303687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C12426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5719" y="3542605"/>
            <a:ext cx="10447867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Climat scolaire, harcèlement et </a:t>
            </a:r>
            <a:r>
              <a:rPr lang="fr-FR" dirty="0" err="1"/>
              <a:t>cyberharcèlement</a:t>
            </a:r>
            <a:r>
              <a:rPr lang="fr-FR" dirty="0"/>
              <a:t>.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>
          <a:xfrm>
            <a:off x="1165720" y="2799863"/>
            <a:ext cx="10447867" cy="506446"/>
          </a:xfrm>
        </p:spPr>
        <p:txBody>
          <a:bodyPr>
            <a:normAutofit fontScale="55000" lnSpcReduction="20000"/>
          </a:bodyPr>
          <a:lstStyle/>
          <a:p>
            <a:r>
              <a:rPr lang="fr-BE" dirty="0"/>
              <a:t>Le Pacte pour un Enseignement d’excellence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2022-2023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Support direction</a:t>
            </a:r>
          </a:p>
        </p:txBody>
      </p:sp>
    </p:spTree>
    <p:extLst>
      <p:ext uri="{BB962C8B-B14F-4D97-AF65-F5344CB8AC3E}">
        <p14:creationId xmlns:p14="http://schemas.microsoft.com/office/powerpoint/2010/main" val="378150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7782" y="1112844"/>
            <a:ext cx="8772939" cy="761655"/>
          </a:xfrm>
        </p:spPr>
        <p:txBody>
          <a:bodyPr/>
          <a:lstStyle/>
          <a:p>
            <a:r>
              <a:rPr lang="fr-BE" dirty="0"/>
              <a:t>Le programme-cadre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890546" y="1874499"/>
            <a:ext cx="9511220" cy="4177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400" i="1" dirty="0"/>
              <a:t>Un programme personnalisable qui vise l’amélioration du climat par la prévention/lutte contre le harcèlement</a:t>
            </a:r>
            <a:r>
              <a:rPr lang="fr-BE" sz="2400" b="1" i="1" dirty="0"/>
              <a:t>.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b="1" u="sng" dirty="0"/>
              <a:t>Sur 4 ans: </a:t>
            </a:r>
          </a:p>
          <a:p>
            <a:pPr lvl="1"/>
            <a:endParaRPr lang="fr-BE" sz="2000" b="0" dirty="0">
              <a:solidFill>
                <a:schemeClr val="tx1"/>
              </a:solidFill>
            </a:endParaRP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Une phase diagnostique la première année, </a:t>
            </a:r>
          </a:p>
          <a:p>
            <a:pPr lvl="1"/>
            <a:endParaRPr lang="fr-BE" b="0" dirty="0">
              <a:solidFill>
                <a:schemeClr val="tx1"/>
              </a:solidFill>
            </a:endParaRP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Une phase de mise en œuvre durant 2 ans, </a:t>
            </a:r>
          </a:p>
          <a:p>
            <a:pPr lvl="1"/>
            <a:endParaRPr lang="fr-BE" b="0" dirty="0">
              <a:solidFill>
                <a:schemeClr val="tx1"/>
              </a:solidFill>
            </a:endParaRP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Une phase </a:t>
            </a:r>
            <a:r>
              <a:rPr lang="fr-BE" b="0" dirty="0" err="1">
                <a:solidFill>
                  <a:schemeClr val="tx1"/>
                </a:solidFill>
              </a:rPr>
              <a:t>d’intervision</a:t>
            </a:r>
            <a:r>
              <a:rPr lang="fr-BE" b="0" dirty="0">
                <a:solidFill>
                  <a:schemeClr val="tx1"/>
                </a:solidFill>
              </a:rPr>
              <a:t> et d’ajustement durant 1 an.</a:t>
            </a:r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endParaRPr lang="fr-BE" dirty="0"/>
          </a:p>
          <a:p>
            <a:pPr marL="0" indent="0">
              <a:buNone/>
            </a:pPr>
            <a:endParaRPr lang="fr-BE" sz="2400" b="1" i="1" dirty="0"/>
          </a:p>
        </p:txBody>
      </p:sp>
    </p:spTree>
    <p:extLst>
      <p:ext uri="{BB962C8B-B14F-4D97-AF65-F5344CB8AC3E}">
        <p14:creationId xmlns:p14="http://schemas.microsoft.com/office/powerpoint/2010/main" val="395152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950704" y="1062418"/>
            <a:ext cx="9511220" cy="509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b="1" u="sng" dirty="0"/>
              <a:t>Des actions de 3 types:</a:t>
            </a: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Un contenu minimal obligatoire; </a:t>
            </a: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Des actions complémentaires au choix (3); </a:t>
            </a:r>
          </a:p>
          <a:p>
            <a:pPr lvl="1"/>
            <a:r>
              <a:rPr lang="fr-BE" b="0" dirty="0">
                <a:solidFill>
                  <a:schemeClr val="tx1"/>
                </a:solidFill>
              </a:rPr>
              <a:t>La possibilité de valoriser des actions déjà mises en place ou de proposer des actions supplémentaires.</a:t>
            </a:r>
            <a:r>
              <a:rPr lang="fr-BE" b="0" dirty="0"/>
              <a:t> </a:t>
            </a:r>
          </a:p>
          <a:p>
            <a:pPr marL="57150" indent="0">
              <a:buNone/>
            </a:pPr>
            <a:endParaRPr lang="fr-BE" b="1" u="sng" dirty="0"/>
          </a:p>
          <a:p>
            <a:pPr marL="57150" indent="0">
              <a:buNone/>
            </a:pPr>
            <a:r>
              <a:rPr lang="fr-BE" b="1" u="sng" dirty="0"/>
              <a:t>Mais également: </a:t>
            </a:r>
          </a:p>
          <a:p>
            <a:pPr marL="914400" lvl="1" indent="-457200"/>
            <a:r>
              <a:rPr lang="fr-BE" b="0" dirty="0">
                <a:solidFill>
                  <a:schemeClr val="tx1"/>
                </a:solidFill>
              </a:rPr>
              <a:t>Un plan de formation dédié </a:t>
            </a:r>
            <a:r>
              <a:rPr lang="fr-BE" b="0" i="1" dirty="0">
                <a:solidFill>
                  <a:schemeClr val="tx1"/>
                </a:solidFill>
              </a:rPr>
              <a:t>(intégré à la formation obligatoire)</a:t>
            </a:r>
            <a:r>
              <a:rPr lang="fr-BE" b="0" dirty="0">
                <a:solidFill>
                  <a:schemeClr val="tx1"/>
                </a:solidFill>
              </a:rPr>
              <a:t> ; </a:t>
            </a:r>
          </a:p>
          <a:p>
            <a:pPr marL="914400" lvl="1" indent="-457200"/>
            <a:r>
              <a:rPr lang="fr-BE" b="0" dirty="0">
                <a:solidFill>
                  <a:schemeClr val="tx1"/>
                </a:solidFill>
              </a:rPr>
              <a:t>Une évaluation et un accompagnement continu par un opérateur professionnel et l’Observatoire du climat scolaire.</a:t>
            </a:r>
          </a:p>
          <a:p>
            <a:pPr marL="0" indent="0">
              <a:buNone/>
            </a:pPr>
            <a:endParaRPr lang="fr-BE" b="1" u="sng" dirty="0"/>
          </a:p>
        </p:txBody>
      </p:sp>
    </p:spTree>
    <p:extLst>
      <p:ext uri="{BB962C8B-B14F-4D97-AF65-F5344CB8AC3E}">
        <p14:creationId xmlns:p14="http://schemas.microsoft.com/office/powerpoint/2010/main" val="190098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77864" y="3127930"/>
            <a:ext cx="11368703" cy="1044575"/>
          </a:xfrm>
        </p:spPr>
        <p:txBody>
          <a:bodyPr>
            <a:normAutofit/>
          </a:bodyPr>
          <a:lstStyle/>
          <a:p>
            <a:r>
              <a:rPr lang="fr-BE" dirty="0"/>
              <a:t>3. Conditions d’accès et de réussite</a:t>
            </a:r>
          </a:p>
        </p:txBody>
      </p:sp>
    </p:spTree>
    <p:extLst>
      <p:ext uri="{BB962C8B-B14F-4D97-AF65-F5344CB8AC3E}">
        <p14:creationId xmlns:p14="http://schemas.microsoft.com/office/powerpoint/2010/main" val="36039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6065" y="1237342"/>
            <a:ext cx="10096334" cy="761655"/>
          </a:xfrm>
        </p:spPr>
        <p:txBody>
          <a:bodyPr>
            <a:normAutofit fontScale="90000"/>
          </a:bodyPr>
          <a:lstStyle/>
          <a:p>
            <a:r>
              <a:rPr lang="fr-BE" dirty="0"/>
              <a:t>Importance de l’adhésion et de l’implication collective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311526" y="2218745"/>
            <a:ext cx="9355095" cy="3688270"/>
          </a:xfrm>
        </p:spPr>
        <p:txBody>
          <a:bodyPr/>
          <a:lstStyle/>
          <a:p>
            <a:pPr marL="0" indent="0">
              <a:buNone/>
            </a:pPr>
            <a:r>
              <a:rPr lang="fr-BE" b="1" dirty="0"/>
              <a:t>Pour réaliser ce projet et s’engager dans le processus</a:t>
            </a:r>
            <a:r>
              <a:rPr lang="fr-BE" dirty="0"/>
              <a:t>: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Besoin de l’adhésion et de l’implication de toute la communauté éducative: équipes éducatives, parents, élèves, etc.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6965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381" y="1040655"/>
            <a:ext cx="8772939" cy="761655"/>
          </a:xfrm>
        </p:spPr>
        <p:txBody>
          <a:bodyPr/>
          <a:lstStyle/>
          <a:p>
            <a:r>
              <a:rPr lang="fr-BE" dirty="0"/>
              <a:t>Moyens mis à disposition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82925" y="1994814"/>
            <a:ext cx="9355095" cy="42255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b="1" dirty="0"/>
              <a:t>Pour les écoles entrant dans le projet: </a:t>
            </a:r>
            <a:endParaRPr lang="fr-BE" dirty="0"/>
          </a:p>
          <a:p>
            <a:endParaRPr lang="fr-BE" dirty="0"/>
          </a:p>
          <a:p>
            <a:r>
              <a:rPr lang="fr-BE" dirty="0"/>
              <a:t>Octroi d’une période supplémentaire pour soutenir la coordination du projet par la désignation d’un « délégué référent climat scolaire »; </a:t>
            </a:r>
          </a:p>
          <a:p>
            <a:endParaRPr lang="fr-BE" dirty="0"/>
          </a:p>
          <a:p>
            <a:r>
              <a:rPr lang="fr-BE" dirty="0"/>
              <a:t>Accompagnement par un professionnel agréé et subventionné durant 4 ans; </a:t>
            </a:r>
          </a:p>
          <a:p>
            <a:endParaRPr lang="fr-BE" dirty="0"/>
          </a:p>
          <a:p>
            <a:r>
              <a:rPr lang="fr-BE" dirty="0"/>
              <a:t>Mise à disposition de ressources et de formations validées par l’Observatoire du climat scolaire.</a:t>
            </a:r>
          </a:p>
        </p:txBody>
      </p:sp>
    </p:spTree>
    <p:extLst>
      <p:ext uri="{BB962C8B-B14F-4D97-AF65-F5344CB8AC3E}">
        <p14:creationId xmlns:p14="http://schemas.microsoft.com/office/powerpoint/2010/main" val="56834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73768" y="3291780"/>
            <a:ext cx="11306617" cy="1044575"/>
          </a:xfrm>
        </p:spPr>
        <p:txBody>
          <a:bodyPr>
            <a:normAutofit fontScale="90000"/>
          </a:bodyPr>
          <a:lstStyle/>
          <a:p>
            <a:r>
              <a:rPr lang="fr-BE" dirty="0"/>
              <a:t>4. Prochaines échéances et dates-clés</a:t>
            </a:r>
          </a:p>
        </p:txBody>
      </p:sp>
    </p:spTree>
    <p:extLst>
      <p:ext uri="{BB962C8B-B14F-4D97-AF65-F5344CB8AC3E}">
        <p14:creationId xmlns:p14="http://schemas.microsoft.com/office/powerpoint/2010/main" val="128714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8255" y="1016591"/>
            <a:ext cx="8772939" cy="761655"/>
          </a:xfrm>
        </p:spPr>
        <p:txBody>
          <a:bodyPr/>
          <a:lstStyle/>
          <a:p>
            <a:r>
              <a:rPr lang="fr-BE" dirty="0"/>
              <a:t>La suite si on se lance…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46830" y="2121058"/>
            <a:ext cx="9575675" cy="41594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r-BE" strike="sngStrike" dirty="0">
              <a:solidFill>
                <a:srgbClr val="FF0000"/>
              </a:solidFill>
              <a:cs typeface="Calibri"/>
            </a:endParaRPr>
          </a:p>
          <a:p>
            <a:r>
              <a:rPr lang="fr-BE" dirty="0">
                <a:ea typeface="ＭＳ Ｐゴシック"/>
              </a:rPr>
              <a:t>Délai de 7 à 9 semaines pour postuler via un formulaire en ligne  </a:t>
            </a:r>
            <a:endParaRPr lang="fr-BE" dirty="0">
              <a:cs typeface="Calibri" panose="020F0502020204030204"/>
            </a:endParaRPr>
          </a:p>
          <a:p>
            <a:endParaRPr lang="fr-BE" dirty="0"/>
          </a:p>
          <a:p>
            <a:r>
              <a:rPr lang="fr-BE" dirty="0"/>
              <a:t>Sélection des écoles et attribution d’un opérateur –</a:t>
            </a:r>
            <a:r>
              <a:rPr lang="fr-BE" b="1" dirty="0"/>
              <a:t> juillet 23</a:t>
            </a:r>
          </a:p>
          <a:p>
            <a:endParaRPr lang="fr-BE" dirty="0"/>
          </a:p>
          <a:p>
            <a:r>
              <a:rPr lang="fr-BE" dirty="0"/>
              <a:t>Démarrage du programme-cadre – </a:t>
            </a:r>
            <a:r>
              <a:rPr lang="fr-BE" b="1" dirty="0"/>
              <a:t>septembre 23</a:t>
            </a:r>
          </a:p>
        </p:txBody>
      </p:sp>
    </p:spTree>
    <p:extLst>
      <p:ext uri="{BB962C8B-B14F-4D97-AF65-F5344CB8AC3E}">
        <p14:creationId xmlns:p14="http://schemas.microsoft.com/office/powerpoint/2010/main" val="156037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12431" y="3291780"/>
            <a:ext cx="5077327" cy="1044575"/>
          </a:xfrm>
        </p:spPr>
        <p:txBody>
          <a:bodyPr>
            <a:normAutofit/>
          </a:bodyPr>
          <a:lstStyle/>
          <a:p>
            <a:r>
              <a:rPr lang="fr-BE" dirty="0"/>
              <a:t>On y va ?</a:t>
            </a:r>
          </a:p>
        </p:txBody>
      </p:sp>
    </p:spTree>
    <p:extLst>
      <p:ext uri="{BB962C8B-B14F-4D97-AF65-F5344CB8AC3E}">
        <p14:creationId xmlns:p14="http://schemas.microsoft.com/office/powerpoint/2010/main" val="421017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813" y="1732443"/>
            <a:ext cx="9920040" cy="1044575"/>
          </a:xfrm>
        </p:spPr>
        <p:txBody>
          <a:bodyPr>
            <a:normAutofit fontScale="90000"/>
          </a:bodyPr>
          <a:lstStyle/>
          <a:p>
            <a:r>
              <a:rPr lang="fr-BE" dirty="0"/>
              <a:t>Des ressources déjà disponibles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480559" y="3139586"/>
            <a:ext cx="4236721" cy="226146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Site du Pacte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Enseignement.be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E-classe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dirty="0"/>
              <a:t>Liste MANOLO</a:t>
            </a:r>
          </a:p>
        </p:txBody>
      </p:sp>
    </p:spTree>
    <p:extLst>
      <p:ext uri="{BB962C8B-B14F-4D97-AF65-F5344CB8AC3E}">
        <p14:creationId xmlns:p14="http://schemas.microsoft.com/office/powerpoint/2010/main" val="103503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04789" y="1843529"/>
            <a:ext cx="4996011" cy="3927664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fr-BE" dirty="0"/>
              <a:t>Contexte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Le harcèlement en FWB et contexte actuel dans les écoles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L’importance de s’intéresser à la thématique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La réalité actuelle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dirty="0"/>
              <a:t>Et dans notre écoles 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BE" dirty="0"/>
          </a:p>
          <a:p>
            <a:pPr marL="457200" indent="-457200">
              <a:buAutoNum type="arabicPeriod"/>
            </a:pPr>
            <a:r>
              <a:rPr lang="fr-BE" dirty="0"/>
              <a:t>Nouvelles orientations en FWB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/>
              <a:t>Agir sur le climat scolaire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/>
              <a:t>La nouvelle politique structurelle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/>
              <a:t>Le programme-cadre</a:t>
            </a:r>
          </a:p>
          <a:p>
            <a:pPr lvl="1"/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6400800" y="1670078"/>
            <a:ext cx="4920916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BE" sz="2400" b="1" dirty="0">
                <a:solidFill>
                  <a:schemeClr val="tx2"/>
                </a:solidFill>
                <a:latin typeface="+mn-lt"/>
              </a:rPr>
              <a:t>3.   </a:t>
            </a:r>
            <a:r>
              <a:rPr lang="fr-BE" sz="2200" b="1" dirty="0">
                <a:solidFill>
                  <a:schemeClr val="tx2"/>
                </a:solidFill>
                <a:latin typeface="+mn-lt"/>
              </a:rPr>
              <a:t>Conditions d’accès et de réussite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2"/>
                </a:solidFill>
                <a:latin typeface="+mn-lt"/>
              </a:rPr>
              <a:t>L’importance de l’adhésion et de l’implication de tous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tx2"/>
                </a:solidFill>
                <a:latin typeface="+mn-lt"/>
              </a:rPr>
              <a:t>Les moyens déjà disponibles</a:t>
            </a:r>
          </a:p>
          <a:p>
            <a:pPr>
              <a:spcBef>
                <a:spcPct val="20000"/>
              </a:spcBef>
            </a:pPr>
            <a:r>
              <a:rPr lang="fr-BE" sz="2000" b="1" dirty="0">
                <a:solidFill>
                  <a:schemeClr val="tx2"/>
                </a:solidFill>
                <a:latin typeface="+mn-lt"/>
              </a:rPr>
              <a:t>4.   </a:t>
            </a:r>
            <a:r>
              <a:rPr lang="fr-BE" sz="2200" b="1" dirty="0">
                <a:solidFill>
                  <a:schemeClr val="tx2"/>
                </a:solidFill>
                <a:latin typeface="+mn-lt"/>
              </a:rPr>
              <a:t>Prochaines échéances et étapes clés</a:t>
            </a:r>
          </a:p>
          <a:p>
            <a:pPr>
              <a:spcBef>
                <a:spcPct val="20000"/>
              </a:spcBef>
            </a:pPr>
            <a:r>
              <a:rPr lang="fr-BE" sz="2200" b="1" dirty="0">
                <a:solidFill>
                  <a:schemeClr val="tx2"/>
                </a:solidFill>
                <a:latin typeface="+mn-lt"/>
              </a:rPr>
              <a:t>5.   On y va ?</a:t>
            </a:r>
          </a:p>
          <a:p>
            <a:pPr>
              <a:spcBef>
                <a:spcPct val="20000"/>
              </a:spcBef>
            </a:pPr>
            <a:r>
              <a:rPr lang="fr-BE" sz="2200" b="1" dirty="0">
                <a:solidFill>
                  <a:schemeClr val="tx2"/>
                </a:solidFill>
                <a:latin typeface="+mn-lt"/>
              </a:rPr>
              <a:t>6.   Ressources déjà disponibles</a:t>
            </a:r>
          </a:p>
        </p:txBody>
      </p:sp>
    </p:spTree>
    <p:extLst>
      <p:ext uri="{BB962C8B-B14F-4D97-AF65-F5344CB8AC3E}">
        <p14:creationId xmlns:p14="http://schemas.microsoft.com/office/powerpoint/2010/main" val="19651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9606" y="3007880"/>
            <a:ext cx="10447867" cy="1044575"/>
          </a:xfrm>
        </p:spPr>
        <p:txBody>
          <a:bodyPr/>
          <a:lstStyle/>
          <a:p>
            <a:r>
              <a:rPr lang="fr-BE" dirty="0"/>
              <a:t>1. Contexte </a:t>
            </a:r>
          </a:p>
        </p:txBody>
      </p:sp>
    </p:spTree>
    <p:extLst>
      <p:ext uri="{BB962C8B-B14F-4D97-AF65-F5344CB8AC3E}">
        <p14:creationId xmlns:p14="http://schemas.microsoft.com/office/powerpoint/2010/main" val="382123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8255" y="1040654"/>
            <a:ext cx="8772939" cy="761655"/>
          </a:xfrm>
        </p:spPr>
        <p:txBody>
          <a:bodyPr>
            <a:normAutofit fontScale="90000"/>
          </a:bodyPr>
          <a:lstStyle/>
          <a:p>
            <a:r>
              <a:rPr lang="fr-BE" dirty="0"/>
              <a:t>Le harcèlement en FWB et contexte dans les écoles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363197" y="1867025"/>
            <a:ext cx="9427749" cy="4329238"/>
          </a:xfrm>
        </p:spPr>
        <p:txBody>
          <a:bodyPr>
            <a:normAutofit/>
          </a:bodyPr>
          <a:lstStyle/>
          <a:p>
            <a:r>
              <a:rPr lang="fr-BE" dirty="0"/>
              <a:t>En FW-B, </a:t>
            </a:r>
            <a:r>
              <a:rPr lang="fr-BE" b="1" dirty="0"/>
              <a:t>17 % des élèves </a:t>
            </a:r>
            <a:r>
              <a:rPr lang="fr-BE" dirty="0"/>
              <a:t>déclarent avoir été </a:t>
            </a:r>
            <a:r>
              <a:rPr lang="fr-BE" b="1" dirty="0"/>
              <a:t>victimes</a:t>
            </a:r>
            <a:r>
              <a:rPr lang="fr-BE" dirty="0"/>
              <a:t> de comportements de harcèlement </a:t>
            </a:r>
            <a:r>
              <a:rPr lang="fr-BE" b="1" dirty="0"/>
              <a:t>au moins quelques fois par mois</a:t>
            </a:r>
            <a:r>
              <a:rPr lang="fr-BE" dirty="0"/>
              <a:t> (PISA 2018); </a:t>
            </a:r>
          </a:p>
          <a:p>
            <a:endParaRPr lang="fr-BE" dirty="0"/>
          </a:p>
          <a:p>
            <a:r>
              <a:rPr lang="fr-BE" dirty="0"/>
              <a:t>Importance d’un effort collectif; </a:t>
            </a:r>
          </a:p>
          <a:p>
            <a:endParaRPr lang="fr-BE" dirty="0"/>
          </a:p>
          <a:p>
            <a:r>
              <a:rPr lang="fr-BE" dirty="0"/>
              <a:t>Les </a:t>
            </a:r>
            <a:r>
              <a:rPr lang="fr-BE" b="1" dirty="0"/>
              <a:t>écoles</a:t>
            </a:r>
            <a:r>
              <a:rPr lang="fr-BE" dirty="0"/>
              <a:t> sont souvent </a:t>
            </a:r>
            <a:r>
              <a:rPr lang="fr-BE" b="1" dirty="0"/>
              <a:t>peu outillées </a:t>
            </a:r>
            <a:r>
              <a:rPr lang="fr-BE" dirty="0"/>
              <a:t>et manquent de moyens pour faire face au phénomène;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855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2634" y="898548"/>
            <a:ext cx="8772939" cy="761655"/>
          </a:xfrm>
        </p:spPr>
        <p:txBody>
          <a:bodyPr>
            <a:normAutofit/>
          </a:bodyPr>
          <a:lstStyle/>
          <a:p>
            <a:r>
              <a:rPr lang="fr-BE" dirty="0"/>
              <a:t>Pourquoi est-ce si important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95564" y="1687766"/>
            <a:ext cx="9551004" cy="4532560"/>
          </a:xfrm>
        </p:spPr>
        <p:txBody>
          <a:bodyPr>
            <a:normAutofit/>
          </a:bodyPr>
          <a:lstStyle/>
          <a:p>
            <a:r>
              <a:rPr lang="fr-BE" dirty="0"/>
              <a:t>Le harcèlement et le cyberharcèlement impactent fortement la scolarité des élèves et peuvent mener à des conséquences graves (phobie scolaire, décrochage, suicide, etc.); </a:t>
            </a:r>
          </a:p>
          <a:p>
            <a:endParaRPr lang="fr-BE" dirty="0"/>
          </a:p>
          <a:p>
            <a:r>
              <a:rPr lang="fr-BE" dirty="0"/>
              <a:t>Cela peut arriver à tout un chacun et ce, pour les trois rôles reconnus dans la dynamique (auteur, témoin, victime).</a:t>
            </a:r>
          </a:p>
          <a:p>
            <a:endParaRPr lang="fr-BE" dirty="0"/>
          </a:p>
          <a:p>
            <a:r>
              <a:rPr lang="fr-BE" dirty="0"/>
              <a:t>C’est pourquoi il est important d’agir collectivement sur les relations entre tous les acteurs et leur entourage. 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508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0129" y="1076749"/>
            <a:ext cx="8772939" cy="761655"/>
          </a:xfrm>
        </p:spPr>
        <p:txBody>
          <a:bodyPr/>
          <a:lstStyle/>
          <a:p>
            <a:r>
              <a:rPr lang="fr-BE" dirty="0"/>
              <a:t>Et dans notre école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930061" y="1952135"/>
            <a:ext cx="8774112" cy="3101975"/>
          </a:xfrm>
        </p:spPr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987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2. Nouvelles orientations en FWB</a:t>
            </a:r>
          </a:p>
        </p:txBody>
      </p:sp>
    </p:spTree>
    <p:extLst>
      <p:ext uri="{BB962C8B-B14F-4D97-AF65-F5344CB8AC3E}">
        <p14:creationId xmlns:p14="http://schemas.microsoft.com/office/powerpoint/2010/main" val="9833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7687" y="758271"/>
            <a:ext cx="5394881" cy="761655"/>
          </a:xfrm>
        </p:spPr>
        <p:txBody>
          <a:bodyPr anchor="ctr">
            <a:normAutofit/>
          </a:bodyPr>
          <a:lstStyle/>
          <a:p>
            <a:r>
              <a:rPr lang="fr-BE" dirty="0"/>
              <a:t>Agir sur le climat scolaire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6743371" y="1517410"/>
            <a:ext cx="5010150" cy="45667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BE" sz="2800" dirty="0">
                <a:ea typeface="ＭＳ Ｐゴシック"/>
              </a:rPr>
              <a:t>Agir sur le climat scolaire de manière globale en prenant comme « porte d’entrée » la prévention et la lutte contre le harcèlement;</a:t>
            </a:r>
            <a:endParaRPr lang="fr-BE" sz="2800" dirty="0">
              <a:ea typeface="ＭＳ Ｐゴシック"/>
              <a:cs typeface="Calibri"/>
            </a:endParaRPr>
          </a:p>
          <a:p>
            <a:pPr>
              <a:lnSpc>
                <a:spcPct val="90000"/>
              </a:lnSpc>
            </a:pPr>
            <a:endParaRPr lang="fr-BE" sz="28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fr-BE" sz="2800" dirty="0">
                <a:ea typeface="ＭＳ Ｐゴシック"/>
              </a:rPr>
              <a:t>Agir sur les relations entre tous, la construction des normes, les pratiques de classes et l’environnement physique afin d’améliorer le climat scolaire.</a:t>
            </a:r>
            <a:endParaRPr lang="fr-BE" sz="2800" dirty="0">
              <a:ea typeface="ＭＳ Ｐゴシック"/>
              <a:cs typeface="Calibri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8C4EF735-D172-1E1E-1AA6-3A4FF4C44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6" y="1968652"/>
            <a:ext cx="6617257" cy="3221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08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382" y="1028623"/>
            <a:ext cx="8772939" cy="761655"/>
          </a:xfrm>
        </p:spPr>
        <p:txBody>
          <a:bodyPr/>
          <a:lstStyle/>
          <a:p>
            <a:r>
              <a:rPr lang="fr-BE" dirty="0"/>
              <a:t>La nouvelle politique structurelle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010737" y="1790278"/>
            <a:ext cx="9852400" cy="4514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400" dirty="0"/>
              <a:t>Lancement d’une nouvelle politique structurelle visant l’amélioration du climat scolaire et la prévention du harcèlement et du cyberharcèlement scolaires : </a:t>
            </a:r>
          </a:p>
          <a:p>
            <a:pPr lvl="1"/>
            <a:r>
              <a:rPr lang="fr-BE" dirty="0"/>
              <a:t>Un cadre structurel et structurant l’action en la matière ;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Adaptable à chaque réalité de terrain ; 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En faisant participer l’ensemble de la communauté scolaire ; 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Un accompagnement durant 4 ans par un professionnel dans le choix, la coordination et l’élaboration des actions.</a:t>
            </a:r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98180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5">
      <a:dk1>
        <a:srgbClr val="000000"/>
      </a:dk1>
      <a:lt1>
        <a:srgbClr val="FFFFFF"/>
      </a:lt1>
      <a:dk2>
        <a:srgbClr val="303687"/>
      </a:dk2>
      <a:lt2>
        <a:srgbClr val="8E8BC1"/>
      </a:lt2>
      <a:accent1>
        <a:srgbClr val="C12426"/>
      </a:accent1>
      <a:accent2>
        <a:srgbClr val="DD9C83"/>
      </a:accent2>
      <a:accent3>
        <a:srgbClr val="EAB818"/>
      </a:accent3>
      <a:accent4>
        <a:srgbClr val="F6DC96"/>
      </a:accent4>
      <a:accent5>
        <a:srgbClr val="BAB8DB"/>
      </a:accent5>
      <a:accent6>
        <a:srgbClr val="EBC5B3"/>
      </a:accent6>
      <a:hlink>
        <a:srgbClr val="2F3686"/>
      </a:hlink>
      <a:folHlink>
        <a:srgbClr val="E9B81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7305AE18-6C67-4389-A667-BA361BE42342}" vid="{C55EE053-AF85-41D2-B2F1-5DF48A503E0F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Pacte">
      <a:dk1>
        <a:srgbClr val="000000"/>
      </a:dk1>
      <a:lt1>
        <a:srgbClr val="FFFFFF"/>
      </a:lt1>
      <a:dk2>
        <a:srgbClr val="303687"/>
      </a:dk2>
      <a:lt2>
        <a:srgbClr val="8E8BC1"/>
      </a:lt2>
      <a:accent1>
        <a:srgbClr val="C12426"/>
      </a:accent1>
      <a:accent2>
        <a:srgbClr val="DD9C83"/>
      </a:accent2>
      <a:accent3>
        <a:srgbClr val="EAB818"/>
      </a:accent3>
      <a:accent4>
        <a:srgbClr val="F6DC96"/>
      </a:accent4>
      <a:accent5>
        <a:srgbClr val="BAB8DB"/>
      </a:accent5>
      <a:accent6>
        <a:srgbClr val="EBC5B3"/>
      </a:accent6>
      <a:hlink>
        <a:srgbClr val="2F3686"/>
      </a:hlink>
      <a:folHlink>
        <a:srgbClr val="E9B81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new politique h_Séances infos écoles</Template>
  <TotalTime>2273</TotalTime>
  <Words>657</Words>
  <Application>Microsoft Office PowerPoint</Application>
  <PresentationFormat>Grand écran</PresentationFormat>
  <Paragraphs>112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Wingdings</vt:lpstr>
      <vt:lpstr>Thème Office</vt:lpstr>
      <vt:lpstr>Climat scolaire, harcèlement et cyberharcèlement.</vt:lpstr>
      <vt:lpstr>Plan</vt:lpstr>
      <vt:lpstr>1. Contexte </vt:lpstr>
      <vt:lpstr>Le harcèlement en FWB et contexte dans les écoles</vt:lpstr>
      <vt:lpstr>Pourquoi est-ce si important ?</vt:lpstr>
      <vt:lpstr>Et dans notre école ?</vt:lpstr>
      <vt:lpstr>2. Nouvelles orientations en FWB</vt:lpstr>
      <vt:lpstr>Agir sur le climat scolaire</vt:lpstr>
      <vt:lpstr>La nouvelle politique structurelle</vt:lpstr>
      <vt:lpstr>Le programme-cadre</vt:lpstr>
      <vt:lpstr>Présentation PowerPoint</vt:lpstr>
      <vt:lpstr>3. Conditions d’accès et de réussite</vt:lpstr>
      <vt:lpstr>Importance de l’adhésion et de l’implication collective</vt:lpstr>
      <vt:lpstr>Moyens mis à disposition</vt:lpstr>
      <vt:lpstr>4. Prochaines échéances et dates-clés</vt:lpstr>
      <vt:lpstr>La suite si on se lance…</vt:lpstr>
      <vt:lpstr>On y va ?</vt:lpstr>
      <vt:lpstr>Des ressources déjà disponibles</vt:lpstr>
    </vt:vector>
  </TitlesOfParts>
  <Company>ETNIC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 scolaire, harcèlement et cyberharcèlement.</dc:title>
  <dc:creator>DEVILLE Aurélie</dc:creator>
  <cp:lastModifiedBy>Cindy Lobet</cp:lastModifiedBy>
  <cp:revision>138</cp:revision>
  <dcterms:created xsi:type="dcterms:W3CDTF">2022-12-20T09:06:17Z</dcterms:created>
  <dcterms:modified xsi:type="dcterms:W3CDTF">2023-12-08T15:13:58Z</dcterms:modified>
</cp:coreProperties>
</file>