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65" r:id="rId6"/>
    <p:sldId id="266" r:id="rId7"/>
    <p:sldId id="268" r:id="rId8"/>
    <p:sldId id="269" r:id="rId9"/>
    <p:sldId id="272" r:id="rId10"/>
    <p:sldId id="270" r:id="rId11"/>
    <p:sldId id="271" r:id="rId12"/>
  </p:sldIdLst>
  <p:sldSz cx="9144000" cy="6858000" type="screen4x3"/>
  <p:notesSz cx="7099300" cy="10234613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775B45-73F6-9133-1DD7-DF18FCFEE4B2}" name="Audrey Donceel" initials="AD" userId="S::audrey.donceel@wallobrux.onmicrosoft.com::930717b8-347f-4ccb-99f4-7ba720308b22" providerId="AD"/>
  <p188:author id="{E353BECB-E2DB-EAE2-297C-A1C28FB583C5}" name="Marie GRAILET" initials="MG" userId="S::marie.grailet@wallobrux.onmicrosoft.com::36bd226f-413b-4bdb-9747-0eddee78cc0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AA00"/>
    <a:srgbClr val="001D77"/>
    <a:srgbClr val="C928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87211"/>
  </p:normalViewPr>
  <p:slideViewPr>
    <p:cSldViewPr snapToGrid="0">
      <p:cViewPr varScale="1">
        <p:scale>
          <a:sx n="69" d="100"/>
          <a:sy n="69" d="100"/>
        </p:scale>
        <p:origin x="1747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01A4E33-40AF-7603-A48E-91915451140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95AE111C-5505-9D8C-5E46-6236E654878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8805A3AF-2824-4D2D-AC3A-0A59362945C5}" type="datetime1">
              <a:rPr lang="fr-FR"/>
              <a:pPr>
                <a:defRPr/>
              </a:pPr>
              <a:t>06/06/2023</a:t>
            </a:fld>
            <a:endParaRPr lang="fr-FR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E977FD40-F404-8387-2230-2BA8181AF1A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B1BFD842-E195-B37C-412C-40772E1B64F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216A993-5638-4907-81B7-E47CE399E8D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7D00A26-2D7E-7776-C41B-39BDB0D6B2D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3587C0A-C3B3-F605-F98F-8B74815831C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8CEFA22-7F93-4953-B768-A2B02B697C97}" type="datetime1">
              <a:rPr lang="fr-FR"/>
              <a:pPr>
                <a:defRPr/>
              </a:pPr>
              <a:t>06/06/2023</a:t>
            </a:fld>
            <a:endParaRPr lang="fr-F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CE18203-2BF9-9A1D-8A59-C2E6C1CDEC1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91DB6A9A-1DAF-4941-1F0B-7CB7B72AA41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107D318C-C511-23E3-4A8A-8701045AA95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5E7E09B8-BB40-D32E-82FF-9A077BF8CF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FBACB48-4FFA-4A6D-99D9-C5481ABA443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2A251D0-E8E3-9276-03A6-4FC20C73F3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CEDDAA2-F9A7-3D7F-1E90-3D7EA762EC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6544AA4-16B8-1637-5478-679327A6ED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54F9F09-553F-7028-8334-F8C300D3EE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98113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6544AA4-16B8-1637-5478-679327A6ED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54F9F09-553F-7028-8334-F8C300D3EE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fr-FR" dirty="0"/>
              <a:t>Impérieuse nécessité d’avancer </a:t>
            </a:r>
            <a:r>
              <a:rPr lang="fr-FR" altLang="fr-FR" dirty="0" err="1"/>
              <a:t>our</a:t>
            </a:r>
            <a:r>
              <a:rPr lang="fr-FR" altLang="fr-FR" dirty="0"/>
              <a:t> faire progresser l’accessibilité et améliorer les choses – opportunité qui ne se représentera pas </a:t>
            </a:r>
          </a:p>
          <a:p>
            <a:endParaRPr lang="fr-FR" altLang="fr-FR" dirty="0"/>
          </a:p>
          <a:p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042402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6544AA4-16B8-1637-5478-679327A6ED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54F9F09-553F-7028-8334-F8C300D3EE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Préserver l’existant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Préserver l’esprit et les spécificités (volontariat, résidentiel, brevet) des centres de vacances (sans toutefois nier la réalité sur l’offre existante d’accueil des enfants durant les vacances)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Ancrage du secteur dans le non marchand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Education non-formelle, volontariat et préserver des filières de formation non formelle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Renforcer l’accessibilité au départ de l’école mais conserver un accueil dans l’école et en dehors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Attention au CATL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Attention et valorisation des responsables de projets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949178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6544AA4-16B8-1637-5478-679327A6ED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54F9F09-553F-7028-8334-F8C300D3EE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Préserver l’existant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Préserver l’esprit et les spécificités (volontariat, résidentiel, brevet) des centres de vacances (sans toutefois nier la réalité sur l’offre existante d’accueil des enfants durant les vacances)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Ancrage du secteur dans le non marchand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Education non-formelle, volontariat et préserver des filières de formation non formelle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Renforcer l’accessibilité au départ de l’école mais conserver un accueil dans l’école et en dehors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Attention au CATL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Attention et valorisation des responsables de projets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735519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6544AA4-16B8-1637-5478-679327A6ED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54F9F09-553F-7028-8334-F8C300D3EE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Préserver l’existant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Préserver l’esprit et les spécificités (volontariat, résidentiel, brevet) des centres de vacances (sans toutefois nier la réalité sur l’offre existante d’accueil des enfants durant les vacances)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Ancrage du secteur dans le non marchand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Education non-formelle, volontariat et préserver des filières de formation non formelle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Renforcer l’accessibilité au départ de l’école mais conserver un accueil dans l’école et en dehors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Attention au CATL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Attention et valorisation des responsables de projets</a:t>
            </a:r>
            <a:endParaRPr lang="fr-B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906943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6544AA4-16B8-1637-5478-679327A6ED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54F9F09-553F-7028-8334-F8C300D3EE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7323254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6544AA4-16B8-1637-5478-679327A6ED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54F9F09-553F-7028-8334-F8C300D3EE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912703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85FB98-7115-2ABF-26B2-EDB8660D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F349D-DE7D-4587-8FC0-08A50C9E7CEB}" type="datetime1">
              <a:rPr lang="fr-FR"/>
              <a:pPr>
                <a:defRPr/>
              </a:pPr>
              <a:t>06/06/2023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559C0BD-6AD7-78CA-83B3-29342E6C9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44E735-104E-6187-6412-E6B6B8ADF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C1233-E46E-4064-AFFF-8A93F69CD49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99573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483B93-276B-3556-EDCD-950D125FF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16640-50EA-4769-B28C-CC79A2F5D640}" type="datetime1">
              <a:rPr lang="fr-FR"/>
              <a:pPr>
                <a:defRPr/>
              </a:pPr>
              <a:t>06/06/2023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7751C7-E438-AB07-973D-58477475E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802108-5D72-B51D-F439-75D5E1BA1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836CF-629E-4DBF-B963-80F3AC48EE7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0233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EC4084-7218-118B-6D35-8368B29A3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F9E4D-9A04-4245-A0E7-8915147660A0}" type="datetime1">
              <a:rPr lang="fr-FR"/>
              <a:pPr>
                <a:defRPr/>
              </a:pPr>
              <a:t>06/06/2023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DE6998-C0EB-4CD8-BEA8-1CC1D4E3F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C12425-C9BE-F6EA-0112-FFD1E5E6C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A7AD4-47B5-41E0-B9F2-B543965477F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68921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4BAB29-BBC8-418E-DE9E-2D774A58D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E14ED-E2EC-400F-BF52-73F7264B4EEA}" type="datetime1">
              <a:rPr lang="fr-FR"/>
              <a:pPr>
                <a:defRPr/>
              </a:pPr>
              <a:t>06/06/2023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84966E-023E-855A-97DA-B043B29DB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39F45E-96D8-A9B7-AB4E-46938715C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D5840-0AF9-492E-8A6F-0B909227321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88158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321404-57D4-B4ED-92F6-48B6377FC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BC271-3D4A-4CF3-B6C7-0010E51B0F9C}" type="datetime1">
              <a:rPr lang="fr-FR"/>
              <a:pPr>
                <a:defRPr/>
              </a:pPr>
              <a:t>06/06/2023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DBD49E-BCD3-09A8-C533-69055A566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BAF11BE-567C-4196-AFBB-3D35CF807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35AAF-3A01-43FE-A19D-236533BC1CD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84307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AF7A51EE-1437-C52B-6245-85A95A203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7D21-A426-467C-BBFA-C7E1E9FC523D}" type="datetime1">
              <a:rPr lang="fr-FR"/>
              <a:pPr>
                <a:defRPr/>
              </a:pPr>
              <a:t>06/06/2023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F0DA7064-CF09-4E4A-D053-AFE81DB9E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2CAF8023-5949-14B9-AEBB-0C7092DA2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796FB-28C9-48DE-8F9B-91285357059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29724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2336C24B-0295-814E-D9C6-9210A9BF4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A2034-E15E-4677-9209-544C25218AE6}" type="datetime1">
              <a:rPr lang="fr-FR"/>
              <a:pPr>
                <a:defRPr/>
              </a:pPr>
              <a:t>06/06/2023</a:t>
            </a:fld>
            <a:endParaRPr lang="fr-FR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D6997ADA-3414-74FE-D80A-B8FC28EF5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4A92A014-31AC-D772-21FC-08FD5F721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AC6B1-49A4-4E8E-A02A-AF1C55441B6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86815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617D937B-5397-A942-DB43-CB57126AA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DE353-DFBC-4AF5-A0E9-C3599C001164}" type="datetime1">
              <a:rPr lang="fr-FR"/>
              <a:pPr>
                <a:defRPr/>
              </a:pPr>
              <a:t>06/06/2023</a:t>
            </a:fld>
            <a:endParaRPr lang="fr-FR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E91821D8-2406-D424-D19C-6394AC1D9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8344F480-DF69-8621-0ED4-2E665DCA6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12734-6928-486E-899E-5C980157446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66287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7256D5A0-B491-BF47-B2F7-E808BD327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35AEE-8BE9-4AB5-8B3D-8300C0A6F40F}" type="datetime1">
              <a:rPr lang="fr-FR"/>
              <a:pPr>
                <a:defRPr/>
              </a:pPr>
              <a:t>06/06/2023</a:t>
            </a:fld>
            <a:endParaRPr lang="fr-FR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96CED2A5-E656-A0B8-280F-6B6800875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BEE92D4D-B4B9-6163-C23F-837C465F6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87814-8107-420B-B933-EDE44A5FAC7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54323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74CDA854-9615-DACB-BB6A-82AB3A8E7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2BA85-6E02-480B-90B6-892C7ED75BED}" type="datetime1">
              <a:rPr lang="fr-FR"/>
              <a:pPr>
                <a:defRPr/>
              </a:pPr>
              <a:t>06/06/2023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4A92EB60-C636-EDD1-7FDD-BAE65300B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9ADB6D3B-3C1F-FDAC-77F2-38A9ED71E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9C1F9-19D5-44CC-B6E1-7B3DB17E78E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8202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F85B62F9-8C00-4644-0FC0-E9DE2AC17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FEE77-C46E-4620-94BF-D3E1AACA3AB3}" type="datetime1">
              <a:rPr lang="fr-FR"/>
              <a:pPr>
                <a:defRPr/>
              </a:pPr>
              <a:t>06/06/2023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9767B7EF-C6AF-8E7F-E067-3CEBA36B2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6CBA973E-4038-AEBC-63F4-8CE54086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1AB7F-A7A3-46E0-86AF-A1CDA0D422A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1435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79FD1A0C-F259-C77E-FD76-25DEFD031AF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</a:t>
            </a:r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7F562640-F1BE-A015-AD94-D5EC38E12F5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3855F1-4585-B95C-0C9C-7305007064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77CC42F-6F48-4BFE-B8EF-8ED60960BB0F}" type="datetime1">
              <a:rPr lang="fr-FR"/>
              <a:pPr>
                <a:defRPr/>
              </a:pPr>
              <a:t>06/06/2023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9F3CDD-F351-B15F-4B44-A0C975D58E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7EA240-6F48-1AB5-4C5D-C5EFBD624D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8B6BC16-C8D7-4F11-BDCA-652A9DA94CC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>
            <a:extLst>
              <a:ext uri="{FF2B5EF4-FFF2-40B4-BE49-F238E27FC236}">
                <a16:creationId xmlns:a16="http://schemas.microsoft.com/office/drawing/2014/main" id="{3F987274-CFBB-8161-70E2-489625DDAE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0974" y="2620619"/>
            <a:ext cx="6238875" cy="1838325"/>
          </a:xfrm>
        </p:spPr>
        <p:txBody>
          <a:bodyPr/>
          <a:lstStyle/>
          <a:p>
            <a:pPr eaLnBrk="1" hangingPunct="1"/>
            <a:r>
              <a:rPr lang="fr-FR" altLang="fr-FR" sz="5000" dirty="0">
                <a:solidFill>
                  <a:schemeClr val="tx2"/>
                </a:solidFill>
                <a:ea typeface="ＭＳ Ｐゴシック"/>
              </a:rPr>
              <a:t>Accueil Temps Libre</a:t>
            </a:r>
            <a:br>
              <a:rPr lang="fr-FR" altLang="fr-FR" sz="5000" dirty="0">
                <a:solidFill>
                  <a:schemeClr val="tx2"/>
                </a:solidFill>
                <a:ea typeface="ＭＳ Ｐゴシック"/>
              </a:rPr>
            </a:br>
            <a:r>
              <a:rPr lang="fr-FR" altLang="fr-FR" sz="3200" dirty="0">
                <a:solidFill>
                  <a:schemeClr val="tx2"/>
                </a:solidFill>
                <a:ea typeface="ＭＳ Ｐゴシック"/>
              </a:rPr>
              <a:t>Perspectives</a:t>
            </a:r>
            <a:br>
              <a:rPr lang="fr-FR" altLang="fr-FR" sz="3200" dirty="0">
                <a:ea typeface="ＭＳ Ｐゴシック"/>
              </a:rPr>
            </a:br>
            <a:br>
              <a:rPr lang="fr-FR" altLang="fr-FR" sz="1400" dirty="0">
                <a:ea typeface="ＭＳ Ｐゴシック"/>
              </a:rPr>
            </a:br>
            <a:r>
              <a:rPr lang="fr-FR" altLang="fr-FR" sz="2000" dirty="0">
                <a:solidFill>
                  <a:srgbClr val="F4AA00"/>
                </a:solidFill>
                <a:ea typeface="ＭＳ Ｐゴシック"/>
              </a:rPr>
              <a:t>Commission transversale ATL</a:t>
            </a:r>
            <a:br>
              <a:rPr lang="fr-FR" altLang="fr-FR" sz="2000" dirty="0">
                <a:solidFill>
                  <a:srgbClr val="F4AA00"/>
                </a:solidFill>
                <a:ea typeface="ＭＳ Ｐゴシック"/>
              </a:rPr>
            </a:br>
            <a:r>
              <a:rPr lang="fr-FR" altLang="fr-FR" sz="2000" dirty="0">
                <a:solidFill>
                  <a:srgbClr val="F4AA00"/>
                </a:solidFill>
                <a:ea typeface="ＭＳ Ｐゴシック"/>
              </a:rPr>
              <a:t>12 décembre 2022</a:t>
            </a:r>
            <a:endParaRPr lang="fr-FR" altLang="fr-FR" sz="5000" dirty="0">
              <a:solidFill>
                <a:srgbClr val="F4AA00"/>
              </a:solidFill>
              <a:cs typeface="Calibri"/>
            </a:endParaRPr>
          </a:p>
        </p:txBody>
      </p:sp>
      <p:sp>
        <p:nvSpPr>
          <p:cNvPr id="4099" name="ZoneTexte 6">
            <a:extLst>
              <a:ext uri="{FF2B5EF4-FFF2-40B4-BE49-F238E27FC236}">
                <a16:creationId xmlns:a16="http://schemas.microsoft.com/office/drawing/2014/main" id="{43414E4C-1A6D-D750-A385-875DCF6CC1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8313" y="5564188"/>
            <a:ext cx="2127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latin typeface="Drescher Grotesk BT SmallSizes" pitchFamily="34" charset="0"/>
              </a:rPr>
              <a:t>www.fw-b.be</a:t>
            </a:r>
            <a:endParaRPr lang="fr-FR" altLang="fr-FR" sz="1200" b="1">
              <a:latin typeface="Drescher Grotesk BT SmallSizes" pitchFamily="34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latin typeface="Drescher Grotesk BT SmallSizes" pitchFamily="34" charset="0"/>
              </a:rPr>
              <a:t>0800 20 000</a:t>
            </a:r>
          </a:p>
        </p:txBody>
      </p:sp>
      <p:pic>
        <p:nvPicPr>
          <p:cNvPr id="4100" name="Image 5" descr="filet.jpg">
            <a:extLst>
              <a:ext uri="{FF2B5EF4-FFF2-40B4-BE49-F238E27FC236}">
                <a16:creationId xmlns:a16="http://schemas.microsoft.com/office/drawing/2014/main" id="{E6A8C7D1-4941-4AED-82C2-0BE800906B0A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530"/>
          <a:stretch>
            <a:fillRect/>
          </a:stretch>
        </p:blipFill>
        <p:spPr bwMode="auto">
          <a:xfrm>
            <a:off x="0" y="6526213"/>
            <a:ext cx="9140825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8" descr="FWB_Logo_H_Quadri">
            <a:extLst>
              <a:ext uri="{FF2B5EF4-FFF2-40B4-BE49-F238E27FC236}">
                <a16:creationId xmlns:a16="http://schemas.microsoft.com/office/drawing/2014/main" id="{CBEC2CFE-BF9D-23BC-04D0-0CE14F1BD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487363"/>
            <a:ext cx="206692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C4E6340-977D-F5FC-3E69-C82C9A4A2E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58899"/>
            <a:ext cx="8229600" cy="5012404"/>
          </a:xfrm>
        </p:spPr>
        <p:txBody>
          <a:bodyPr/>
          <a:lstStyle/>
          <a:p>
            <a:r>
              <a:rPr lang="fr-FR" sz="2000" dirty="0">
                <a:solidFill>
                  <a:srgbClr val="001D7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Nombreuses i</a:t>
            </a:r>
            <a:r>
              <a:rPr lang="fr-FR" sz="2000" dirty="0">
                <a:solidFill>
                  <a:srgbClr val="001D7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nquiétudes</a:t>
            </a:r>
            <a:endParaRPr lang="fr-BE" sz="2000" dirty="0">
              <a:solidFill>
                <a:srgbClr val="001D77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000" dirty="0">
                <a:solidFill>
                  <a:srgbClr val="001D7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Contexte de crises successives</a:t>
            </a:r>
          </a:p>
          <a:p>
            <a:r>
              <a:rPr lang="fr-FR" sz="2000" dirty="0">
                <a:solidFill>
                  <a:srgbClr val="001D7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Complexité des 3 secteurs, soucieux de préserver leurs spécificités </a:t>
            </a:r>
            <a:endParaRPr lang="fr-BE" sz="2000" dirty="0">
              <a:solidFill>
                <a:srgbClr val="001D77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000" dirty="0">
                <a:solidFill>
                  <a:srgbClr val="001D7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Implication volontariste de nombreux acteurs sectoriels</a:t>
            </a:r>
            <a:endParaRPr lang="fr-BE" sz="2000" dirty="0">
              <a:solidFill>
                <a:srgbClr val="001D77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000" dirty="0">
                <a:solidFill>
                  <a:srgbClr val="001D7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Méthodologie de c</a:t>
            </a:r>
            <a:r>
              <a:rPr lang="fr-FR" sz="2000" dirty="0">
                <a:solidFill>
                  <a:srgbClr val="001D7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oncertation (2 GT en cours, 2 pas lancés…)</a:t>
            </a:r>
            <a:endParaRPr lang="fr-BE" sz="2000" dirty="0">
              <a:solidFill>
                <a:srgbClr val="001D77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BE" sz="2000" dirty="0">
                <a:solidFill>
                  <a:srgbClr val="001D7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Processus participatif impliquant </a:t>
            </a:r>
            <a:r>
              <a:rPr lang="fr-BE" sz="2000" dirty="0">
                <a:solidFill>
                  <a:srgbClr val="001D7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enfants </a:t>
            </a:r>
          </a:p>
          <a:p>
            <a:r>
              <a:rPr lang="fr-BE" sz="2000" dirty="0">
                <a:solidFill>
                  <a:srgbClr val="001D7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Consultation des parents</a:t>
            </a:r>
          </a:p>
          <a:p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fr-FR" i="1" dirty="0">
                <a:solidFill>
                  <a:srgbClr val="C928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&gt;&gt;&gt; </a:t>
            </a:r>
            <a:r>
              <a:rPr lang="nl-BE" i="1" dirty="0">
                <a:solidFill>
                  <a:srgbClr val="C928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Besoin de temps</a:t>
            </a:r>
            <a:endParaRPr lang="fr-BE" i="1" dirty="0">
              <a:solidFill>
                <a:srgbClr val="C9282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rtl="0" fontAlgn="base">
              <a:buNone/>
            </a:pPr>
            <a:endParaRPr lang="fr-FR" sz="1800" b="0" i="0" dirty="0">
              <a:solidFill>
                <a:srgbClr val="000000"/>
              </a:solidFill>
              <a:effectLst/>
            </a:endParaRPr>
          </a:p>
        </p:txBody>
      </p:sp>
      <p:pic>
        <p:nvPicPr>
          <p:cNvPr id="10243" name="Image 5" descr="filet.jpg">
            <a:extLst>
              <a:ext uri="{FF2B5EF4-FFF2-40B4-BE49-F238E27FC236}">
                <a16:creationId xmlns:a16="http://schemas.microsoft.com/office/drawing/2014/main" id="{0B87AFA0-E616-3388-8CF5-3473A55D8246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530"/>
          <a:stretch>
            <a:fillRect/>
          </a:stretch>
        </p:blipFill>
        <p:spPr bwMode="auto">
          <a:xfrm>
            <a:off x="0" y="6526213"/>
            <a:ext cx="9140825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ZoneTexte 3">
            <a:extLst>
              <a:ext uri="{FF2B5EF4-FFF2-40B4-BE49-F238E27FC236}">
                <a16:creationId xmlns:a16="http://schemas.microsoft.com/office/drawing/2014/main" id="{AFA2BCCE-727E-293D-13DA-561887B7C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706438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fr-FR" altLang="fr-FR" sz="2400" dirty="0">
                <a:solidFill>
                  <a:srgbClr val="C9282D"/>
                </a:solidFill>
                <a:latin typeface="Calibri"/>
                <a:ea typeface="ＭＳ Ｐゴシック"/>
                <a:cs typeface="Calibri"/>
              </a:rPr>
              <a:t>•</a:t>
            </a:r>
            <a:r>
              <a:rPr lang="fr-FR" altLang="fr-FR" sz="2400" dirty="0">
                <a:solidFill>
                  <a:srgbClr val="F4AA00"/>
                </a:solidFill>
                <a:latin typeface="Calibri"/>
                <a:ea typeface="ＭＳ Ｐゴシック"/>
                <a:cs typeface="Calibri"/>
              </a:rPr>
              <a:t>•</a:t>
            </a:r>
            <a:r>
              <a:rPr lang="fr-FR" altLang="fr-FR" sz="2400" dirty="0">
                <a:solidFill>
                  <a:srgbClr val="001D77"/>
                </a:solidFill>
                <a:latin typeface="Calibri"/>
                <a:ea typeface="ＭＳ Ｐゴシック"/>
                <a:cs typeface="Calibri"/>
              </a:rPr>
              <a:t>•</a:t>
            </a:r>
            <a:r>
              <a:rPr lang="fr-FR" altLang="fr-FR" sz="2400" b="1" dirty="0">
                <a:latin typeface="Calibri"/>
                <a:ea typeface="ＭＳ Ｐゴシック"/>
                <a:cs typeface="Calibri"/>
              </a:rPr>
              <a:t> </a:t>
            </a:r>
            <a:r>
              <a:rPr lang="fr-FR" altLang="fr-FR" sz="2400" b="1" dirty="0">
                <a:solidFill>
                  <a:srgbClr val="001D77"/>
                </a:solidFill>
                <a:latin typeface="Calibri"/>
                <a:ea typeface="ＭＳ Ｐゴシック"/>
                <a:cs typeface="Calibri"/>
              </a:rPr>
              <a:t>Où en sommes-nous ? </a:t>
            </a:r>
            <a:endParaRPr lang="fr-BE" altLang="fr-FR" sz="2400" dirty="0">
              <a:solidFill>
                <a:srgbClr val="001D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378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C4E6340-977D-F5FC-3E69-C82C9A4A2E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58899"/>
            <a:ext cx="8229600" cy="5012404"/>
          </a:xfrm>
        </p:spPr>
        <p:txBody>
          <a:bodyPr/>
          <a:lstStyle/>
          <a:p>
            <a:pPr algn="just"/>
            <a:r>
              <a:rPr lang="fr-FR" sz="2000" dirty="0">
                <a:solidFill>
                  <a:srgbClr val="001D77"/>
                </a:solidFill>
              </a:rPr>
              <a:t>Nous devons reconnaître et prendre en considération le besoin de temps</a:t>
            </a:r>
          </a:p>
          <a:p>
            <a:pPr algn="just"/>
            <a:endParaRPr lang="fr-FR" sz="2000" dirty="0">
              <a:solidFill>
                <a:srgbClr val="001D77"/>
              </a:solidFill>
            </a:endParaRPr>
          </a:p>
          <a:p>
            <a:pPr algn="just"/>
            <a:r>
              <a:rPr lang="fr-FR" sz="2000" dirty="0">
                <a:solidFill>
                  <a:srgbClr val="001D77"/>
                </a:solidFill>
              </a:rPr>
              <a:t>Nous ne pourrons pas tout régler</a:t>
            </a:r>
          </a:p>
          <a:p>
            <a:pPr algn="just"/>
            <a:endParaRPr lang="fr-FR" sz="2000" dirty="0">
              <a:solidFill>
                <a:srgbClr val="001D77"/>
              </a:solidFill>
            </a:endParaRPr>
          </a:p>
          <a:p>
            <a:pPr algn="just"/>
            <a:r>
              <a:rPr lang="fr-FR" sz="2000" dirty="0">
                <a:solidFill>
                  <a:srgbClr val="001D77"/>
                </a:solidFill>
              </a:rPr>
              <a:t>Nous avons une responsabilité d’avancer :</a:t>
            </a:r>
            <a:endParaRPr lang="fr-FR" sz="2000" b="0" i="0" dirty="0">
              <a:solidFill>
                <a:srgbClr val="001D77"/>
              </a:solidFill>
              <a:effectLst/>
            </a:endParaRPr>
          </a:p>
          <a:p>
            <a:pPr lvl="1" algn="just"/>
            <a:r>
              <a:rPr lang="fr-FR" sz="2000" b="0" i="0" dirty="0">
                <a:solidFill>
                  <a:srgbClr val="001D77"/>
                </a:solidFill>
                <a:effectLst/>
              </a:rPr>
              <a:t>Nécessité de faire progresser l’accessibilité, la valorisation du secteur et les conditions d’emploi </a:t>
            </a:r>
          </a:p>
          <a:p>
            <a:pPr lvl="1" algn="just"/>
            <a:r>
              <a:rPr lang="fr-FR" sz="2000" dirty="0">
                <a:solidFill>
                  <a:srgbClr val="001D77"/>
                </a:solidFill>
              </a:rPr>
              <a:t>Nécessité de </a:t>
            </a:r>
            <a:r>
              <a:rPr lang="fr-FR" sz="2000" b="0" i="0" dirty="0">
                <a:solidFill>
                  <a:srgbClr val="001D77"/>
                </a:solidFill>
                <a:effectLst/>
              </a:rPr>
              <a:t>stabiliser les moyens nouveaux</a:t>
            </a:r>
          </a:p>
          <a:p>
            <a:pPr marL="0" indent="0" algn="just" rtl="0" fontAlgn="base">
              <a:buNone/>
            </a:pPr>
            <a:endParaRPr lang="fr-FR" sz="1800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fr-FR" i="1" dirty="0">
                <a:solidFill>
                  <a:srgbClr val="F4AA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&gt;&gt;&gt; Engranger des avancées </a:t>
            </a:r>
          </a:p>
          <a:p>
            <a:pPr marL="0" indent="0" algn="ctr">
              <a:buNone/>
            </a:pPr>
            <a:r>
              <a:rPr lang="fr-FR" i="1" dirty="0">
                <a:solidFill>
                  <a:srgbClr val="F4AA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tout en préservant l’existant</a:t>
            </a:r>
          </a:p>
          <a:p>
            <a:pPr marL="0" indent="0" algn="ctr">
              <a:buNone/>
            </a:pPr>
            <a:r>
              <a:rPr lang="fr-FR" i="1" dirty="0">
                <a:solidFill>
                  <a:srgbClr val="F4AA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et en donnant du temps</a:t>
            </a:r>
          </a:p>
          <a:p>
            <a:pPr marL="0" indent="0" algn="just" rtl="0" fontAlgn="base">
              <a:buNone/>
            </a:pPr>
            <a:endParaRPr lang="fr-FR" i="1" dirty="0">
              <a:solidFill>
                <a:srgbClr val="C9282D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rtl="0" fontAlgn="base">
              <a:buNone/>
            </a:pPr>
            <a:endParaRPr lang="fr-FR" sz="1800" b="0" i="0" dirty="0">
              <a:solidFill>
                <a:srgbClr val="000000"/>
              </a:solidFill>
              <a:effectLst/>
            </a:endParaRPr>
          </a:p>
        </p:txBody>
      </p:sp>
      <p:pic>
        <p:nvPicPr>
          <p:cNvPr id="10243" name="Image 5" descr="filet.jpg">
            <a:extLst>
              <a:ext uri="{FF2B5EF4-FFF2-40B4-BE49-F238E27FC236}">
                <a16:creationId xmlns:a16="http://schemas.microsoft.com/office/drawing/2014/main" id="{0B87AFA0-E616-3388-8CF5-3473A55D8246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530"/>
          <a:stretch>
            <a:fillRect/>
          </a:stretch>
        </p:blipFill>
        <p:spPr bwMode="auto">
          <a:xfrm>
            <a:off x="0" y="6526213"/>
            <a:ext cx="9140825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ZoneTexte 3">
            <a:extLst>
              <a:ext uri="{FF2B5EF4-FFF2-40B4-BE49-F238E27FC236}">
                <a16:creationId xmlns:a16="http://schemas.microsoft.com/office/drawing/2014/main" id="{AFA2BCCE-727E-293D-13DA-561887B7C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706438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fr-FR" altLang="fr-FR" sz="2400" dirty="0">
                <a:solidFill>
                  <a:srgbClr val="C9282D"/>
                </a:solidFill>
                <a:latin typeface="Calibri"/>
                <a:ea typeface="ＭＳ Ｐゴシック"/>
                <a:cs typeface="Calibri"/>
              </a:rPr>
              <a:t>•</a:t>
            </a:r>
            <a:r>
              <a:rPr lang="fr-FR" altLang="fr-FR" sz="2400" dirty="0">
                <a:solidFill>
                  <a:srgbClr val="F4AA00"/>
                </a:solidFill>
                <a:latin typeface="Calibri"/>
                <a:ea typeface="ＭＳ Ｐゴシック"/>
                <a:cs typeface="Calibri"/>
              </a:rPr>
              <a:t>•</a:t>
            </a:r>
            <a:r>
              <a:rPr lang="fr-FR" altLang="fr-FR" sz="2400" dirty="0">
                <a:solidFill>
                  <a:srgbClr val="001D77"/>
                </a:solidFill>
                <a:latin typeface="Calibri"/>
                <a:ea typeface="ＭＳ Ｐゴシック"/>
                <a:cs typeface="Calibri"/>
              </a:rPr>
              <a:t>•</a:t>
            </a:r>
            <a:r>
              <a:rPr lang="fr-FR" altLang="fr-FR" sz="2400" b="1" dirty="0">
                <a:latin typeface="Calibri"/>
                <a:ea typeface="ＭＳ Ｐゴシック"/>
                <a:cs typeface="Calibri"/>
              </a:rPr>
              <a:t> </a:t>
            </a:r>
            <a:r>
              <a:rPr lang="fr-FR" altLang="fr-FR" sz="2400" b="1" dirty="0">
                <a:solidFill>
                  <a:srgbClr val="001D77"/>
                </a:solidFill>
                <a:latin typeface="Calibri"/>
                <a:ea typeface="ＭＳ Ｐゴシック"/>
                <a:cs typeface="Calibri"/>
              </a:rPr>
              <a:t>Quelles perspectives ?</a:t>
            </a:r>
            <a:endParaRPr lang="fr-BE" altLang="fr-FR" sz="2400" dirty="0">
              <a:solidFill>
                <a:srgbClr val="001D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540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C4E6340-977D-F5FC-3E69-C82C9A4A2E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58899"/>
            <a:ext cx="8229600" cy="5012404"/>
          </a:xfrm>
        </p:spPr>
        <p:txBody>
          <a:bodyPr/>
          <a:lstStyle/>
          <a:p>
            <a:r>
              <a:rPr lang="fr-FR" sz="2000" b="1" dirty="0">
                <a:solidFill>
                  <a:srgbClr val="001D7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C’est-à-dire préserver…</a:t>
            </a:r>
          </a:p>
          <a:p>
            <a:r>
              <a:rPr lang="fr-FR" sz="2000" dirty="0">
                <a:solidFill>
                  <a:srgbClr val="001D7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fr-FR" sz="2000" dirty="0" err="1">
                <a:solidFill>
                  <a:srgbClr val="001D7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philopophie</a:t>
            </a:r>
            <a:r>
              <a:rPr lang="fr-FR" sz="2000" dirty="0">
                <a:solidFill>
                  <a:srgbClr val="001D7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>
                <a:solidFill>
                  <a:srgbClr val="001D7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l’Accueil temps libre</a:t>
            </a:r>
          </a:p>
          <a:p>
            <a:r>
              <a:rPr lang="fr-FR" sz="2000" dirty="0">
                <a:solidFill>
                  <a:srgbClr val="001D7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sz="2000" dirty="0">
                <a:solidFill>
                  <a:srgbClr val="001D7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’ancrage du secteur dans le non marchand</a:t>
            </a:r>
          </a:p>
          <a:p>
            <a:r>
              <a:rPr lang="fr-FR" sz="2000" dirty="0">
                <a:solidFill>
                  <a:srgbClr val="001D7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sz="2000" dirty="0">
                <a:solidFill>
                  <a:srgbClr val="001D7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’éducation non-formelle, le temps libre, les loisirs…</a:t>
            </a:r>
          </a:p>
          <a:p>
            <a:r>
              <a:rPr lang="fr-FR" sz="2000" dirty="0">
                <a:solidFill>
                  <a:srgbClr val="001D7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L’esprit et les spécificités</a:t>
            </a:r>
            <a:r>
              <a:rPr lang="fr-FR" sz="2000" dirty="0">
                <a:solidFill>
                  <a:srgbClr val="001D7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(volontariat, résidentiel, brevet) des CDV</a:t>
            </a:r>
          </a:p>
          <a:p>
            <a:r>
              <a:rPr lang="fr-FR" sz="2000" dirty="0">
                <a:solidFill>
                  <a:srgbClr val="001D7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richesse des EDD (volontariat…)</a:t>
            </a:r>
            <a:endParaRPr lang="fr-BE" sz="2000" dirty="0">
              <a:solidFill>
                <a:srgbClr val="001D77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000" dirty="0">
                <a:solidFill>
                  <a:srgbClr val="001D7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filières de formation non formelle</a:t>
            </a:r>
          </a:p>
          <a:p>
            <a:r>
              <a:rPr lang="fr-FR" sz="2000" dirty="0">
                <a:solidFill>
                  <a:srgbClr val="001D7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</a:t>
            </a:r>
            <a:r>
              <a:rPr lang="fr-FR" sz="2000" dirty="0">
                <a:solidFill>
                  <a:srgbClr val="001D7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accueil dans et en dehors de l’école</a:t>
            </a:r>
            <a:endParaRPr lang="fr-BE" sz="2000" dirty="0">
              <a:solidFill>
                <a:srgbClr val="001D77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000" dirty="0">
                <a:solidFill>
                  <a:srgbClr val="001D7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La dynamique locale</a:t>
            </a:r>
          </a:p>
          <a:p>
            <a:r>
              <a:rPr lang="fr-FR" sz="2000" dirty="0">
                <a:solidFill>
                  <a:srgbClr val="001D77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fr-FR" sz="2000" dirty="0">
              <a:solidFill>
                <a:srgbClr val="000000"/>
              </a:solidFill>
            </a:endParaRPr>
          </a:p>
          <a:p>
            <a:pPr marL="0" indent="0" algn="just" rtl="0" fontAlgn="base">
              <a:buNone/>
            </a:pPr>
            <a:endParaRPr lang="fr-FR" sz="1800" b="0" i="0" dirty="0">
              <a:solidFill>
                <a:srgbClr val="000000"/>
              </a:solidFill>
              <a:effectLst/>
            </a:endParaRPr>
          </a:p>
        </p:txBody>
      </p:sp>
      <p:pic>
        <p:nvPicPr>
          <p:cNvPr id="10243" name="Image 5" descr="filet.jpg">
            <a:extLst>
              <a:ext uri="{FF2B5EF4-FFF2-40B4-BE49-F238E27FC236}">
                <a16:creationId xmlns:a16="http://schemas.microsoft.com/office/drawing/2014/main" id="{0B87AFA0-E616-3388-8CF5-3473A55D8246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530"/>
          <a:stretch>
            <a:fillRect/>
          </a:stretch>
        </p:blipFill>
        <p:spPr bwMode="auto">
          <a:xfrm>
            <a:off x="0" y="6526213"/>
            <a:ext cx="9140825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ZoneTexte 3">
            <a:extLst>
              <a:ext uri="{FF2B5EF4-FFF2-40B4-BE49-F238E27FC236}">
                <a16:creationId xmlns:a16="http://schemas.microsoft.com/office/drawing/2014/main" id="{AFA2BCCE-727E-293D-13DA-561887B7C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706438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fr-FR" altLang="fr-FR" sz="2400" dirty="0">
                <a:solidFill>
                  <a:srgbClr val="C9282D"/>
                </a:solidFill>
                <a:latin typeface="Calibri"/>
                <a:ea typeface="ＭＳ Ｐゴシック"/>
                <a:cs typeface="Calibri"/>
              </a:rPr>
              <a:t>•</a:t>
            </a:r>
            <a:r>
              <a:rPr lang="fr-FR" altLang="fr-FR" sz="2400" dirty="0">
                <a:solidFill>
                  <a:srgbClr val="F4AA00"/>
                </a:solidFill>
                <a:latin typeface="Calibri"/>
                <a:ea typeface="ＭＳ Ｐゴシック"/>
                <a:cs typeface="Calibri"/>
              </a:rPr>
              <a:t>•</a:t>
            </a:r>
            <a:r>
              <a:rPr lang="fr-FR" altLang="fr-FR" sz="2400" dirty="0">
                <a:solidFill>
                  <a:srgbClr val="001D77"/>
                </a:solidFill>
                <a:latin typeface="Calibri"/>
                <a:ea typeface="ＭＳ Ｐゴシック"/>
                <a:cs typeface="Calibri"/>
              </a:rPr>
              <a:t>•</a:t>
            </a:r>
            <a:r>
              <a:rPr lang="fr-FR" altLang="fr-FR" sz="2400" b="1" dirty="0">
                <a:latin typeface="Calibri"/>
                <a:ea typeface="ＭＳ Ｐゴシック"/>
                <a:cs typeface="Calibri"/>
              </a:rPr>
              <a:t> </a:t>
            </a:r>
            <a:r>
              <a:rPr lang="fr-FR" altLang="fr-FR" sz="2400" b="1" dirty="0">
                <a:solidFill>
                  <a:srgbClr val="001D77"/>
                </a:solidFill>
                <a:latin typeface="Calibri"/>
                <a:ea typeface="ＭＳ Ｐゴシック"/>
                <a:cs typeface="Calibri"/>
              </a:rPr>
              <a:t>Préserver ce qui fait la richesse du secteur</a:t>
            </a:r>
            <a:endParaRPr lang="fr-BE" altLang="fr-FR" sz="2400" dirty="0">
              <a:solidFill>
                <a:srgbClr val="001D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874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C4E6340-977D-F5FC-3E69-C82C9A4A2E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58899"/>
            <a:ext cx="8229600" cy="5012404"/>
          </a:xfrm>
        </p:spPr>
        <p:txBody>
          <a:bodyPr/>
          <a:lstStyle/>
          <a:p>
            <a:r>
              <a:rPr lang="fr-FR" sz="2000" b="1" dirty="0">
                <a:solidFill>
                  <a:srgbClr val="001D7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C’est-à-dire…</a:t>
            </a:r>
          </a:p>
          <a:p>
            <a:r>
              <a:rPr lang="nl-BE" sz="2000" dirty="0">
                <a:solidFill>
                  <a:srgbClr val="001D7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Améliorer l’accessibilité de l’accueil au départ des écoles et en dehors</a:t>
            </a:r>
          </a:p>
          <a:p>
            <a:r>
              <a:rPr lang="nl-BE" sz="2000" dirty="0">
                <a:solidFill>
                  <a:srgbClr val="001D7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Améliorer l’articulation du temps pour plus de loisirs et de plaisir</a:t>
            </a:r>
          </a:p>
          <a:p>
            <a:r>
              <a:rPr lang="nl-BE" sz="2000" dirty="0">
                <a:solidFill>
                  <a:srgbClr val="001D7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Mieux répondre aux besoins des enfants, améliorer la qualité</a:t>
            </a:r>
            <a:endParaRPr lang="fr-BE" sz="2000" dirty="0">
              <a:solidFill>
                <a:srgbClr val="001D77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000" dirty="0">
                <a:solidFill>
                  <a:srgbClr val="001D7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Alléger et renforcer le maillage local (ouverture, participation, durabilité)</a:t>
            </a:r>
          </a:p>
          <a:p>
            <a:r>
              <a:rPr lang="fr-FR" sz="2000" dirty="0">
                <a:solidFill>
                  <a:srgbClr val="001D7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Reconnaître et valoriser le secteur et ses travailleurs</a:t>
            </a:r>
            <a:endParaRPr lang="fr-BE" sz="2000" dirty="0">
              <a:solidFill>
                <a:srgbClr val="001D77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000" dirty="0">
                <a:solidFill>
                  <a:srgbClr val="001D7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Stabiliser des emplois, professionnaliser et permettre de la mobilité</a:t>
            </a:r>
          </a:p>
          <a:p>
            <a:r>
              <a:rPr lang="fr-FR" sz="2000" dirty="0">
                <a:solidFill>
                  <a:srgbClr val="001D77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fr-FR" sz="2000" dirty="0">
              <a:solidFill>
                <a:srgbClr val="000000"/>
              </a:solidFill>
            </a:endParaRPr>
          </a:p>
          <a:p>
            <a:pPr marL="0" indent="0" algn="just" rtl="0" fontAlgn="base">
              <a:buNone/>
            </a:pPr>
            <a:endParaRPr lang="fr-FR" sz="1800" b="0" i="0" dirty="0">
              <a:solidFill>
                <a:srgbClr val="000000"/>
              </a:solidFill>
              <a:effectLst/>
            </a:endParaRPr>
          </a:p>
        </p:txBody>
      </p:sp>
      <p:pic>
        <p:nvPicPr>
          <p:cNvPr id="10243" name="Image 5" descr="filet.jpg">
            <a:extLst>
              <a:ext uri="{FF2B5EF4-FFF2-40B4-BE49-F238E27FC236}">
                <a16:creationId xmlns:a16="http://schemas.microsoft.com/office/drawing/2014/main" id="{0B87AFA0-E616-3388-8CF5-3473A55D8246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530"/>
          <a:stretch>
            <a:fillRect/>
          </a:stretch>
        </p:blipFill>
        <p:spPr bwMode="auto">
          <a:xfrm>
            <a:off x="0" y="6526213"/>
            <a:ext cx="9140825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ZoneTexte 3">
            <a:extLst>
              <a:ext uri="{FF2B5EF4-FFF2-40B4-BE49-F238E27FC236}">
                <a16:creationId xmlns:a16="http://schemas.microsoft.com/office/drawing/2014/main" id="{AFA2BCCE-727E-293D-13DA-561887B7C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706438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fr-FR" altLang="fr-FR" sz="2400" dirty="0">
                <a:solidFill>
                  <a:srgbClr val="C9282D"/>
                </a:solidFill>
                <a:latin typeface="Calibri"/>
                <a:ea typeface="ＭＳ Ｐゴシック"/>
                <a:cs typeface="Calibri"/>
              </a:rPr>
              <a:t>•</a:t>
            </a:r>
            <a:r>
              <a:rPr lang="fr-FR" altLang="fr-FR" sz="2400" dirty="0">
                <a:solidFill>
                  <a:srgbClr val="F4AA00"/>
                </a:solidFill>
                <a:latin typeface="Calibri"/>
                <a:ea typeface="ＭＳ Ｐゴシック"/>
                <a:cs typeface="Calibri"/>
              </a:rPr>
              <a:t>•</a:t>
            </a:r>
            <a:r>
              <a:rPr lang="fr-FR" altLang="fr-FR" sz="2400" dirty="0">
                <a:solidFill>
                  <a:srgbClr val="001D77"/>
                </a:solidFill>
                <a:latin typeface="Calibri"/>
                <a:ea typeface="ＭＳ Ｐゴシック"/>
                <a:cs typeface="Calibri"/>
              </a:rPr>
              <a:t>•</a:t>
            </a:r>
            <a:r>
              <a:rPr lang="fr-FR" altLang="fr-FR" sz="2400" b="1" dirty="0">
                <a:latin typeface="Calibri"/>
                <a:ea typeface="ＭＳ Ｐゴシック"/>
                <a:cs typeface="Calibri"/>
              </a:rPr>
              <a:t> </a:t>
            </a:r>
            <a:r>
              <a:rPr lang="fr-FR" altLang="fr-FR" sz="2400" b="1" dirty="0">
                <a:solidFill>
                  <a:srgbClr val="001D77"/>
                </a:solidFill>
                <a:latin typeface="Calibri"/>
                <a:ea typeface="ＭＳ Ｐゴシック"/>
                <a:cs typeface="Calibri"/>
              </a:rPr>
              <a:t>Apporter des améliorations substantielles</a:t>
            </a:r>
            <a:endParaRPr lang="fr-BE" altLang="fr-FR" sz="2400" dirty="0">
              <a:solidFill>
                <a:srgbClr val="001D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169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C4E6340-977D-F5FC-3E69-C82C9A4A2E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58899"/>
            <a:ext cx="8229600" cy="5012404"/>
          </a:xfrm>
        </p:spPr>
        <p:txBody>
          <a:bodyPr/>
          <a:lstStyle/>
          <a:p>
            <a:r>
              <a:rPr lang="fr-FR" sz="2000" b="1" dirty="0">
                <a:solidFill>
                  <a:srgbClr val="001D7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C’est aussi…</a:t>
            </a:r>
          </a:p>
          <a:p>
            <a:r>
              <a:rPr lang="fr-FR" sz="2000" dirty="0">
                <a:solidFill>
                  <a:srgbClr val="001D7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Améliorer la situation des </a:t>
            </a:r>
            <a:r>
              <a:rPr lang="fr-FR" sz="2000" dirty="0">
                <a:solidFill>
                  <a:srgbClr val="001D7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fr-FR" sz="2000" dirty="0">
                <a:solidFill>
                  <a:srgbClr val="001D7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ATL et augmenter leur pouvoir d’agir</a:t>
            </a:r>
            <a:endParaRPr lang="fr-BE" sz="2000" dirty="0">
              <a:solidFill>
                <a:srgbClr val="001D77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000" dirty="0">
                <a:solidFill>
                  <a:srgbClr val="001D7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Simplifier et alléger la charge administrative</a:t>
            </a:r>
          </a:p>
          <a:p>
            <a:r>
              <a:rPr lang="fr-FR" sz="2000" dirty="0">
                <a:solidFill>
                  <a:srgbClr val="001D7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Créer plus de cohérence et de lisibilité</a:t>
            </a:r>
            <a:endParaRPr lang="fr-BE" sz="2000" dirty="0">
              <a:solidFill>
                <a:srgbClr val="001D77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000" dirty="0">
                <a:solidFill>
                  <a:srgbClr val="001D7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Reconnaître des responsables de projets</a:t>
            </a:r>
          </a:p>
          <a:p>
            <a:r>
              <a:rPr lang="fr-FR" sz="2000" dirty="0">
                <a:solidFill>
                  <a:srgbClr val="001D7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Améliorer les dispositifs d’agrément et de subventionnement</a:t>
            </a:r>
            <a:endParaRPr lang="fr-FR" sz="2000" dirty="0">
              <a:solidFill>
                <a:srgbClr val="001D77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000" dirty="0">
                <a:solidFill>
                  <a:srgbClr val="001D7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Refinancer et stabiliser les moyens nouveaux </a:t>
            </a:r>
          </a:p>
          <a:p>
            <a:r>
              <a:rPr lang="fr-FR" sz="2000" dirty="0">
                <a:solidFill>
                  <a:srgbClr val="001D77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fr-FR" sz="2000" dirty="0">
              <a:solidFill>
                <a:srgbClr val="000000"/>
              </a:solidFill>
            </a:endParaRPr>
          </a:p>
          <a:p>
            <a:pPr marL="0" indent="0" algn="just" rtl="0" fontAlgn="base">
              <a:buNone/>
            </a:pPr>
            <a:endParaRPr lang="fr-FR" sz="1800" b="0" i="0" dirty="0">
              <a:solidFill>
                <a:srgbClr val="000000"/>
              </a:solidFill>
              <a:effectLst/>
            </a:endParaRPr>
          </a:p>
        </p:txBody>
      </p:sp>
      <p:pic>
        <p:nvPicPr>
          <p:cNvPr id="10243" name="Image 5" descr="filet.jpg">
            <a:extLst>
              <a:ext uri="{FF2B5EF4-FFF2-40B4-BE49-F238E27FC236}">
                <a16:creationId xmlns:a16="http://schemas.microsoft.com/office/drawing/2014/main" id="{0B87AFA0-E616-3388-8CF5-3473A55D8246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530"/>
          <a:stretch>
            <a:fillRect/>
          </a:stretch>
        </p:blipFill>
        <p:spPr bwMode="auto">
          <a:xfrm>
            <a:off x="0" y="6526213"/>
            <a:ext cx="9140825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ZoneTexte 3">
            <a:extLst>
              <a:ext uri="{FF2B5EF4-FFF2-40B4-BE49-F238E27FC236}">
                <a16:creationId xmlns:a16="http://schemas.microsoft.com/office/drawing/2014/main" id="{AFA2BCCE-727E-293D-13DA-561887B7C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706438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fr-FR" altLang="fr-FR" sz="2400" dirty="0">
                <a:solidFill>
                  <a:srgbClr val="C9282D"/>
                </a:solidFill>
                <a:latin typeface="Calibri"/>
                <a:ea typeface="ＭＳ Ｐゴシック"/>
                <a:cs typeface="Calibri"/>
              </a:rPr>
              <a:t>•</a:t>
            </a:r>
            <a:r>
              <a:rPr lang="fr-FR" altLang="fr-FR" sz="2400" dirty="0">
                <a:solidFill>
                  <a:srgbClr val="F4AA00"/>
                </a:solidFill>
                <a:latin typeface="Calibri"/>
                <a:ea typeface="ＭＳ Ｐゴシック"/>
                <a:cs typeface="Calibri"/>
              </a:rPr>
              <a:t>•</a:t>
            </a:r>
            <a:r>
              <a:rPr lang="fr-FR" altLang="fr-FR" sz="2400" dirty="0">
                <a:solidFill>
                  <a:srgbClr val="001D77"/>
                </a:solidFill>
                <a:latin typeface="Calibri"/>
                <a:ea typeface="ＭＳ Ｐゴシック"/>
                <a:cs typeface="Calibri"/>
              </a:rPr>
              <a:t>•</a:t>
            </a:r>
            <a:r>
              <a:rPr lang="fr-FR" altLang="fr-FR" sz="2400" b="1" dirty="0">
                <a:latin typeface="Calibri"/>
                <a:ea typeface="ＭＳ Ｐゴシック"/>
                <a:cs typeface="Calibri"/>
              </a:rPr>
              <a:t> </a:t>
            </a:r>
            <a:r>
              <a:rPr lang="fr-FR" altLang="fr-FR" sz="2400" b="1" dirty="0">
                <a:solidFill>
                  <a:srgbClr val="001D77"/>
                </a:solidFill>
                <a:latin typeface="Calibri"/>
                <a:ea typeface="ＭＳ Ｐゴシック"/>
                <a:cs typeface="Calibri"/>
              </a:rPr>
              <a:t>Apporter des améliorations substantielles</a:t>
            </a:r>
            <a:endParaRPr lang="fr-BE" altLang="fr-FR" sz="2400" dirty="0">
              <a:solidFill>
                <a:srgbClr val="001D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407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C4E6340-977D-F5FC-3E69-C82C9A4A2E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58899"/>
            <a:ext cx="8229600" cy="5012404"/>
          </a:xfrm>
        </p:spPr>
        <p:txBody>
          <a:bodyPr/>
          <a:lstStyle/>
          <a:p>
            <a:r>
              <a:rPr lang="fr-FR" sz="1800" b="1" dirty="0">
                <a:solidFill>
                  <a:srgbClr val="001D7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Situation 2020:</a:t>
            </a:r>
          </a:p>
          <a:p>
            <a:pPr marL="0" indent="0">
              <a:buNone/>
            </a:pPr>
            <a:endParaRPr lang="fr-FR" sz="1800" b="1" dirty="0">
              <a:solidFill>
                <a:srgbClr val="001D77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1800" b="1" dirty="0">
              <a:solidFill>
                <a:srgbClr val="001D77"/>
              </a:solidFill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BE" sz="1800" dirty="0">
              <a:solidFill>
                <a:srgbClr val="001D77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BE" sz="1800" dirty="0">
              <a:solidFill>
                <a:srgbClr val="001D77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BE" sz="1800" dirty="0">
              <a:solidFill>
                <a:srgbClr val="001D77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BE" sz="1800" dirty="0">
              <a:solidFill>
                <a:srgbClr val="001D77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BE" sz="1800" dirty="0">
              <a:solidFill>
                <a:srgbClr val="001D77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BE" sz="1800" dirty="0">
                <a:solidFill>
                  <a:srgbClr val="001D77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Moyens nouveaux inscrits dans la trajectoire du contrat de gestion</a:t>
            </a:r>
          </a:p>
          <a:p>
            <a:pPr marL="0" indent="0">
              <a:buNone/>
            </a:pPr>
            <a:endParaRPr lang="fr-BE" sz="1800" dirty="0">
              <a:solidFill>
                <a:srgbClr val="001D77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BE" sz="1800" dirty="0">
              <a:solidFill>
                <a:srgbClr val="001D77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BE" sz="1800" dirty="0">
              <a:solidFill>
                <a:srgbClr val="001D77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BE" sz="1800" dirty="0">
                <a:solidFill>
                  <a:srgbClr val="001D77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Moyens nouveaux rythmes annuels: 1,5M€/an</a:t>
            </a:r>
          </a:p>
          <a:p>
            <a:r>
              <a:rPr lang="fr-BE" sz="1800" dirty="0">
                <a:solidFill>
                  <a:srgbClr val="001D77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Augmentation à échéance 2025: 4,5M€ soit un refinancement de </a:t>
            </a:r>
            <a:r>
              <a:rPr lang="fr-BE" sz="1800" b="1" u="sng" dirty="0">
                <a:solidFill>
                  <a:srgbClr val="001D77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8,3%</a:t>
            </a:r>
          </a:p>
          <a:p>
            <a:endParaRPr lang="fr-BE" sz="1800" dirty="0">
              <a:solidFill>
                <a:srgbClr val="001D77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BE" sz="1800" dirty="0">
              <a:solidFill>
                <a:srgbClr val="001D77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BE" sz="1800" dirty="0">
              <a:solidFill>
                <a:srgbClr val="001D77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BE" sz="1800" dirty="0">
              <a:solidFill>
                <a:srgbClr val="001D77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rtl="0" fontAlgn="base">
              <a:buNone/>
            </a:pPr>
            <a:endParaRPr lang="fr-FR" sz="1800" b="0" i="0" dirty="0">
              <a:solidFill>
                <a:srgbClr val="000000"/>
              </a:solidFill>
              <a:effectLst/>
            </a:endParaRPr>
          </a:p>
        </p:txBody>
      </p:sp>
      <p:pic>
        <p:nvPicPr>
          <p:cNvPr id="10243" name="Image 5" descr="filet.jpg">
            <a:extLst>
              <a:ext uri="{FF2B5EF4-FFF2-40B4-BE49-F238E27FC236}">
                <a16:creationId xmlns:a16="http://schemas.microsoft.com/office/drawing/2014/main" id="{0B87AFA0-E616-3388-8CF5-3473A55D8246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530"/>
          <a:stretch>
            <a:fillRect/>
          </a:stretch>
        </p:blipFill>
        <p:spPr bwMode="auto">
          <a:xfrm>
            <a:off x="0" y="6526213"/>
            <a:ext cx="9140825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ZoneTexte 3">
            <a:extLst>
              <a:ext uri="{FF2B5EF4-FFF2-40B4-BE49-F238E27FC236}">
                <a16:creationId xmlns:a16="http://schemas.microsoft.com/office/drawing/2014/main" id="{AFA2BCCE-727E-293D-13DA-561887B7C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706438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fr-FR" altLang="fr-FR" sz="2400" dirty="0">
                <a:solidFill>
                  <a:srgbClr val="C9282D"/>
                </a:solidFill>
                <a:latin typeface="Calibri"/>
                <a:ea typeface="ＭＳ Ｐゴシック"/>
                <a:cs typeface="Calibri"/>
              </a:rPr>
              <a:t>•</a:t>
            </a:r>
            <a:r>
              <a:rPr lang="fr-FR" altLang="fr-FR" sz="2400" dirty="0">
                <a:solidFill>
                  <a:srgbClr val="F4AA00"/>
                </a:solidFill>
                <a:latin typeface="Calibri"/>
                <a:ea typeface="ＭＳ Ｐゴシック"/>
                <a:cs typeface="Calibri"/>
              </a:rPr>
              <a:t>•</a:t>
            </a:r>
            <a:r>
              <a:rPr lang="fr-FR" altLang="fr-FR" sz="2400" dirty="0">
                <a:solidFill>
                  <a:srgbClr val="001D77"/>
                </a:solidFill>
                <a:latin typeface="Calibri"/>
                <a:ea typeface="ＭＳ Ｐゴシック"/>
                <a:cs typeface="Calibri"/>
              </a:rPr>
              <a:t>•</a:t>
            </a:r>
            <a:r>
              <a:rPr lang="fr-FR" altLang="fr-FR" sz="2400" b="1" dirty="0">
                <a:latin typeface="Calibri"/>
                <a:ea typeface="ＭＳ Ｐゴシック"/>
                <a:cs typeface="Calibri"/>
              </a:rPr>
              <a:t> </a:t>
            </a:r>
            <a:r>
              <a:rPr lang="fr-FR" altLang="fr-FR" sz="2400" b="1" dirty="0">
                <a:solidFill>
                  <a:srgbClr val="001D77"/>
                </a:solidFill>
                <a:latin typeface="Calibri"/>
                <a:ea typeface="ＭＳ Ｐゴシック"/>
                <a:cs typeface="Calibri"/>
              </a:rPr>
              <a:t>Perspectives budgétaires</a:t>
            </a:r>
            <a:endParaRPr lang="fr-BE" altLang="fr-FR" sz="2400" dirty="0">
              <a:solidFill>
                <a:srgbClr val="001D77"/>
              </a:solidFill>
            </a:endParaRP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FD0829B9-0A2B-4884-A037-ED6F3FF819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391848"/>
              </p:ext>
            </p:extLst>
          </p:nvPr>
        </p:nvGraphicFramePr>
        <p:xfrm>
          <a:off x="983540" y="1482367"/>
          <a:ext cx="4786488" cy="2428524"/>
        </p:xfrm>
        <a:graphic>
          <a:graphicData uri="http://schemas.openxmlformats.org/drawingml/2006/table">
            <a:tbl>
              <a:tblPr/>
              <a:tblGrid>
                <a:gridCol w="3396295">
                  <a:extLst>
                    <a:ext uri="{9D8B030D-6E8A-4147-A177-3AD203B41FA5}">
                      <a16:colId xmlns:a16="http://schemas.microsoft.com/office/drawing/2014/main" val="3615145264"/>
                    </a:ext>
                  </a:extLst>
                </a:gridCol>
                <a:gridCol w="1390193">
                  <a:extLst>
                    <a:ext uri="{9D8B030D-6E8A-4147-A177-3AD203B41FA5}">
                      <a16:colId xmlns:a16="http://schemas.microsoft.com/office/drawing/2014/main" val="1735174144"/>
                    </a:ext>
                  </a:extLst>
                </a:gridCol>
              </a:tblGrid>
              <a:tr h="269836">
                <a:tc>
                  <a:txBody>
                    <a:bodyPr/>
                    <a:lstStyle/>
                    <a:p>
                      <a:pPr algn="l" fontAlgn="b"/>
                      <a:endParaRPr lang="fr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4922181"/>
                  </a:ext>
                </a:extLst>
              </a:tr>
              <a:tr h="269836"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Postes ATL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217731"/>
                  </a:ext>
                </a:extLst>
              </a:tr>
              <a:tr h="269836">
                <a:tc>
                  <a:txBody>
                    <a:bodyPr/>
                    <a:lstStyle/>
                    <a:p>
                      <a:pPr algn="l" fontAlgn="b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Coordinations &amp; plateforme ATL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7.029.180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884702"/>
                  </a:ext>
                </a:extLst>
              </a:tr>
              <a:tr h="269836">
                <a:tc>
                  <a:txBody>
                    <a:bodyPr/>
                    <a:lstStyle/>
                    <a:p>
                      <a:pPr algn="l" fontAlgn="b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AES Type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8.382.765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7310006"/>
                  </a:ext>
                </a:extLst>
              </a:tr>
              <a:tr h="269836">
                <a:tc>
                  <a:txBody>
                    <a:bodyPr/>
                    <a:lstStyle/>
                    <a:p>
                      <a:pPr algn="l" fontAlgn="b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AES type 2 (ex-FESC)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30.522.843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9129970"/>
                  </a:ext>
                </a:extLst>
              </a:tr>
              <a:tr h="269836">
                <a:tc>
                  <a:txBody>
                    <a:bodyPr/>
                    <a:lstStyle/>
                    <a:p>
                      <a:pPr algn="l" fontAlgn="b"/>
                      <a:r>
                        <a:rPr lang="fr-B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Centres de vacances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4.708.194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4023939"/>
                  </a:ext>
                </a:extLst>
              </a:tr>
              <a:tr h="269836">
                <a:tc>
                  <a:txBody>
                    <a:bodyPr/>
                    <a:lstStyle/>
                    <a:p>
                      <a:pPr algn="l" fontAlgn="b"/>
                      <a:r>
                        <a:rPr lang="fr-B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Ecoles de devoirs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2.357.545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6073496"/>
                  </a:ext>
                </a:extLst>
              </a:tr>
              <a:tr h="269836">
                <a:tc>
                  <a:txBody>
                    <a:bodyPr/>
                    <a:lstStyle/>
                    <a:p>
                      <a:pPr algn="l" fontAlgn="b"/>
                      <a:r>
                        <a:rPr lang="fr-B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projets spécifiques ex-FESC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874.832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7371618"/>
                  </a:ext>
                </a:extLst>
              </a:tr>
              <a:tr h="269836">
                <a:tc>
                  <a:txBody>
                    <a:bodyPr/>
                    <a:lstStyle/>
                    <a:p>
                      <a:pPr algn="l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53.875.360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349837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2CB53895-D7CE-72F1-8E36-AB6C94AB60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884302"/>
              </p:ext>
            </p:extLst>
          </p:nvPr>
        </p:nvGraphicFramePr>
        <p:xfrm>
          <a:off x="983540" y="4394427"/>
          <a:ext cx="6805792" cy="583974"/>
        </p:xfrm>
        <a:graphic>
          <a:graphicData uri="http://schemas.openxmlformats.org/drawingml/2006/table">
            <a:tbl>
              <a:tblPr/>
              <a:tblGrid>
                <a:gridCol w="2697162">
                  <a:extLst>
                    <a:ext uri="{9D8B030D-6E8A-4147-A177-3AD203B41FA5}">
                      <a16:colId xmlns:a16="http://schemas.microsoft.com/office/drawing/2014/main" val="2600261154"/>
                    </a:ext>
                  </a:extLst>
                </a:gridCol>
                <a:gridCol w="1104020">
                  <a:extLst>
                    <a:ext uri="{9D8B030D-6E8A-4147-A177-3AD203B41FA5}">
                      <a16:colId xmlns:a16="http://schemas.microsoft.com/office/drawing/2014/main" val="3823516075"/>
                    </a:ext>
                  </a:extLst>
                </a:gridCol>
                <a:gridCol w="600922">
                  <a:extLst>
                    <a:ext uri="{9D8B030D-6E8A-4147-A177-3AD203B41FA5}">
                      <a16:colId xmlns:a16="http://schemas.microsoft.com/office/drawing/2014/main" val="1847756111"/>
                    </a:ext>
                  </a:extLst>
                </a:gridCol>
                <a:gridCol w="600922">
                  <a:extLst>
                    <a:ext uri="{9D8B030D-6E8A-4147-A177-3AD203B41FA5}">
                      <a16:colId xmlns:a16="http://schemas.microsoft.com/office/drawing/2014/main" val="1266345286"/>
                    </a:ext>
                  </a:extLst>
                </a:gridCol>
                <a:gridCol w="600922">
                  <a:extLst>
                    <a:ext uri="{9D8B030D-6E8A-4147-A177-3AD203B41FA5}">
                      <a16:colId xmlns:a16="http://schemas.microsoft.com/office/drawing/2014/main" val="1896670802"/>
                    </a:ext>
                  </a:extLst>
                </a:gridCol>
                <a:gridCol w="600922">
                  <a:extLst>
                    <a:ext uri="{9D8B030D-6E8A-4147-A177-3AD203B41FA5}">
                      <a16:colId xmlns:a16="http://schemas.microsoft.com/office/drawing/2014/main" val="2121094427"/>
                    </a:ext>
                  </a:extLst>
                </a:gridCol>
                <a:gridCol w="600922">
                  <a:extLst>
                    <a:ext uri="{9D8B030D-6E8A-4147-A177-3AD203B41FA5}">
                      <a16:colId xmlns:a16="http://schemas.microsoft.com/office/drawing/2014/main" val="3758451493"/>
                    </a:ext>
                  </a:extLst>
                </a:gridCol>
              </a:tblGrid>
              <a:tr h="291987"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Poste</a:t>
                      </a:r>
                      <a:r>
                        <a:rPr lang="fr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B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CdG</a:t>
                      </a:r>
                      <a:r>
                        <a:rPr lang="fr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B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  <a:r>
                        <a:rPr lang="fr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B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  <a:r>
                        <a:rPr lang="fr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B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  <a:r>
                        <a:rPr lang="fr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B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  <a:r>
                        <a:rPr lang="fr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B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  <a:r>
                        <a:rPr lang="fr-B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B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651306"/>
                  </a:ext>
                </a:extLst>
              </a:tr>
              <a:tr h="291987">
                <a:tc>
                  <a:txBody>
                    <a:bodyPr/>
                    <a:lstStyle/>
                    <a:p>
                      <a:pPr algn="l" fontAlgn="ctr"/>
                      <a:r>
                        <a:rPr lang="fr-B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ATL (AES1, Emploi &amp; Réforme)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B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1.5-3, 4.2-1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B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B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1 250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B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1 750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B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2 000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B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3 000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621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1194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C4E6340-977D-F5FC-3E69-C82C9A4A2E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58899"/>
            <a:ext cx="8229600" cy="5012404"/>
          </a:xfrm>
        </p:spPr>
        <p:txBody>
          <a:bodyPr/>
          <a:lstStyle/>
          <a:p>
            <a:endParaRPr lang="nl-BE" sz="1800" dirty="0">
              <a:solidFill>
                <a:srgbClr val="001D77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BE" sz="1800" dirty="0">
                <a:solidFill>
                  <a:srgbClr val="001D77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Une refonte des décrets sera proposée début 2023, dans le but d’aboutir avant l’été.</a:t>
            </a:r>
          </a:p>
          <a:p>
            <a:endParaRPr lang="fr-BE" sz="1800" dirty="0">
              <a:solidFill>
                <a:srgbClr val="001D77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BE" sz="1800" dirty="0">
                <a:solidFill>
                  <a:srgbClr val="001D77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 cadre réglementaire commun sera défini et concerté dès le printemps, dans le but d’aboutir avant la fin 2023. </a:t>
            </a:r>
          </a:p>
          <a:p>
            <a:endParaRPr lang="fr-BE" sz="1800" dirty="0">
              <a:solidFill>
                <a:srgbClr val="001D77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BE" sz="1800" dirty="0">
                <a:solidFill>
                  <a:srgbClr val="001D77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La concertation va se poursuivre pendant toute la durée du processus</a:t>
            </a:r>
          </a:p>
          <a:p>
            <a:endParaRPr lang="fr-BE" sz="1800" dirty="0">
              <a:solidFill>
                <a:srgbClr val="001D77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BE" sz="1800" dirty="0">
                <a:solidFill>
                  <a:srgbClr val="001D77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La commission transversale va être stabilisée </a:t>
            </a:r>
          </a:p>
          <a:p>
            <a:endParaRPr lang="fr-BE" sz="1800" dirty="0">
              <a:solidFill>
                <a:srgbClr val="001D77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BE" sz="1800" dirty="0">
                <a:solidFill>
                  <a:srgbClr val="001D77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L’entrée en vigueur des nouveaux textes sera modulée et permettra une transition progressive</a:t>
            </a:r>
          </a:p>
          <a:p>
            <a:endParaRPr lang="fr-BE" sz="1800" dirty="0">
              <a:solidFill>
                <a:srgbClr val="001D77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BE" sz="1800" dirty="0">
              <a:solidFill>
                <a:srgbClr val="001D77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BE" sz="1800" dirty="0">
              <a:solidFill>
                <a:srgbClr val="001D77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rtl="0" fontAlgn="base">
              <a:buNone/>
            </a:pPr>
            <a:endParaRPr lang="fr-FR" sz="1800" b="0" i="0" dirty="0">
              <a:solidFill>
                <a:srgbClr val="000000"/>
              </a:solidFill>
              <a:effectLst/>
            </a:endParaRPr>
          </a:p>
        </p:txBody>
      </p:sp>
      <p:pic>
        <p:nvPicPr>
          <p:cNvPr id="10243" name="Image 5" descr="filet.jpg">
            <a:extLst>
              <a:ext uri="{FF2B5EF4-FFF2-40B4-BE49-F238E27FC236}">
                <a16:creationId xmlns:a16="http://schemas.microsoft.com/office/drawing/2014/main" id="{0B87AFA0-E616-3388-8CF5-3473A55D8246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530"/>
          <a:stretch>
            <a:fillRect/>
          </a:stretch>
        </p:blipFill>
        <p:spPr bwMode="auto">
          <a:xfrm>
            <a:off x="0" y="6526213"/>
            <a:ext cx="9140825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ZoneTexte 3">
            <a:extLst>
              <a:ext uri="{FF2B5EF4-FFF2-40B4-BE49-F238E27FC236}">
                <a16:creationId xmlns:a16="http://schemas.microsoft.com/office/drawing/2014/main" id="{AFA2BCCE-727E-293D-13DA-561887B7C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706438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fr-FR" altLang="fr-FR" sz="2400" dirty="0">
                <a:solidFill>
                  <a:srgbClr val="C9282D"/>
                </a:solidFill>
                <a:latin typeface="Calibri"/>
                <a:ea typeface="ＭＳ Ｐゴシック"/>
                <a:cs typeface="Calibri"/>
              </a:rPr>
              <a:t>•</a:t>
            </a:r>
            <a:r>
              <a:rPr lang="fr-FR" altLang="fr-FR" sz="2400" dirty="0">
                <a:solidFill>
                  <a:srgbClr val="F4AA00"/>
                </a:solidFill>
                <a:latin typeface="Calibri"/>
                <a:ea typeface="ＭＳ Ｐゴシック"/>
                <a:cs typeface="Calibri"/>
              </a:rPr>
              <a:t>•</a:t>
            </a:r>
            <a:r>
              <a:rPr lang="fr-FR" altLang="fr-FR" sz="2400" dirty="0">
                <a:solidFill>
                  <a:srgbClr val="001D77"/>
                </a:solidFill>
                <a:latin typeface="Calibri"/>
                <a:ea typeface="ＭＳ Ｐゴシック"/>
                <a:cs typeface="Calibri"/>
              </a:rPr>
              <a:t>•</a:t>
            </a:r>
            <a:r>
              <a:rPr lang="fr-FR" altLang="fr-FR" sz="2400" b="1" dirty="0">
                <a:latin typeface="Calibri"/>
                <a:ea typeface="ＭＳ Ｐゴシック"/>
                <a:cs typeface="Calibri"/>
              </a:rPr>
              <a:t> </a:t>
            </a:r>
            <a:r>
              <a:rPr lang="fr-FR" altLang="fr-FR" sz="2400" b="1" dirty="0">
                <a:solidFill>
                  <a:srgbClr val="001D77"/>
                </a:solidFill>
                <a:latin typeface="Calibri"/>
                <a:ea typeface="ＭＳ Ｐゴシック"/>
                <a:cs typeface="Calibri"/>
              </a:rPr>
              <a:t>Calendrier</a:t>
            </a:r>
            <a:endParaRPr lang="fr-BE" altLang="fr-FR" sz="2400" dirty="0">
              <a:solidFill>
                <a:srgbClr val="001D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4201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C6190DB0530C4EB17BA53F34A8C0C2" ma:contentTypeVersion="16" ma:contentTypeDescription="Crée un document." ma:contentTypeScope="" ma:versionID="76fe612aa5f0c9f9d0010336aa02200b">
  <xsd:schema xmlns:xsd="http://www.w3.org/2001/XMLSchema" xmlns:xs="http://www.w3.org/2001/XMLSchema" xmlns:p="http://schemas.microsoft.com/office/2006/metadata/properties" xmlns:ns2="9a040a32-74d7-4630-bd07-33e64cf901e2" xmlns:ns3="524b348b-6804-4784-b62a-d60820d1ca51" targetNamespace="http://schemas.microsoft.com/office/2006/metadata/properties" ma:root="true" ma:fieldsID="c3a6d91c5fa139d3ad5195012279c885" ns2:_="" ns3:_="">
    <xsd:import namespace="9a040a32-74d7-4630-bd07-33e64cf901e2"/>
    <xsd:import namespace="524b348b-6804-4784-b62a-d60820d1ca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Typecourrier" minOccurs="0"/>
                <xsd:element ref="ns2:Typeder_x00e9_ponse" minOccurs="0"/>
                <xsd:element ref="ns2:MediaLengthInSecond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040a32-74d7-4630-bd07-33e64cf901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Typecourrier" ma:index="20" nillable="true" ma:displayName="Type courrier" ma:format="Dropdown" ma:internalName="Typecourrier">
      <xsd:simpleType>
        <xsd:restriction base="dms:Text">
          <xsd:maxLength value="255"/>
        </xsd:restriction>
      </xsd:simpleType>
    </xsd:element>
    <xsd:element name="Typeder_x00e9_ponse" ma:index="21" nillable="true" ma:displayName="Réponse oui / non" ma:format="Dropdown" ma:internalName="Typeder_x00e9_ponse">
      <xsd:simpleType>
        <xsd:restriction base="dms:Text">
          <xsd:maxLength value="255"/>
        </xsd:restriction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_Flow_SignoffStatus" ma:index="23" nillable="true" ma:displayName="Afmeldingsstatus" ma:internalName="Afmeldings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4b348b-6804-4784-b62a-d60820d1ca5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ypecourrier xmlns="9a040a32-74d7-4630-bd07-33e64cf901e2" xsi:nil="true"/>
    <Typeder_x00e9_ponse xmlns="9a040a32-74d7-4630-bd07-33e64cf901e2" xsi:nil="true"/>
    <_Flow_SignoffStatus xmlns="9a040a32-74d7-4630-bd07-33e64cf901e2" xsi:nil="true"/>
  </documentManagement>
</p:properties>
</file>

<file path=customXml/itemProps1.xml><?xml version="1.0" encoding="utf-8"?>
<ds:datastoreItem xmlns:ds="http://schemas.openxmlformats.org/officeDocument/2006/customXml" ds:itemID="{C9822F37-2CE7-4E5F-8281-6AF9015BED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64E853-CF79-4520-8B79-4718BFE7DC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040a32-74d7-4630-bd07-33e64cf901e2"/>
    <ds:schemaRef ds:uri="524b348b-6804-4784-b62a-d60820d1ca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EA79194-5F85-4FB1-8A71-A57752043EF7}">
  <ds:schemaRefs>
    <ds:schemaRef ds:uri="524b348b-6804-4784-b62a-d60820d1ca51"/>
    <ds:schemaRef ds:uri="9a040a32-74d7-4630-bd07-33e64cf901e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928</TotalTime>
  <Words>750</Words>
  <Application>Microsoft Office PowerPoint</Application>
  <PresentationFormat>Affichage à l'écran (4:3)</PresentationFormat>
  <Paragraphs>140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Drescher Grotesk BT SmallSizes</vt:lpstr>
      <vt:lpstr>Thème Office</vt:lpstr>
      <vt:lpstr>Accueil Temps Libre Perspectives  Commission transversale ATL 12 décembre 2022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Ministère de la Communauté française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Quentin Stevens</dc:creator>
  <cp:lastModifiedBy>Coord.PCCATL</cp:lastModifiedBy>
  <cp:revision>3</cp:revision>
  <dcterms:created xsi:type="dcterms:W3CDTF">2012-07-13T11:47:22Z</dcterms:created>
  <dcterms:modified xsi:type="dcterms:W3CDTF">2023-06-06T16:33:14Z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0x010100F4C6190DB0530C4EB17BA53F34A8C0C2</vt:lpwstr>
  </property>
</Properties>
</file>