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6" r:id="rId2"/>
    <p:sldMasterId id="2147483708" r:id="rId3"/>
  </p:sldMasterIdLst>
  <p:notesMasterIdLst>
    <p:notesMasterId r:id="rId20"/>
  </p:notesMasterIdLst>
  <p:handoutMasterIdLst>
    <p:handoutMasterId r:id="rId21"/>
  </p:handoutMasterIdLst>
  <p:sldIdLst>
    <p:sldId id="327" r:id="rId4"/>
    <p:sldId id="472" r:id="rId5"/>
    <p:sldId id="475" r:id="rId6"/>
    <p:sldId id="476" r:id="rId7"/>
    <p:sldId id="477" r:id="rId8"/>
    <p:sldId id="265" r:id="rId9"/>
    <p:sldId id="458" r:id="rId10"/>
    <p:sldId id="478" r:id="rId11"/>
    <p:sldId id="479" r:id="rId12"/>
    <p:sldId id="482" r:id="rId13"/>
    <p:sldId id="480" r:id="rId14"/>
    <p:sldId id="484" r:id="rId15"/>
    <p:sldId id="485" r:id="rId16"/>
    <p:sldId id="486" r:id="rId17"/>
    <p:sldId id="483" r:id="rId18"/>
    <p:sldId id="263" r:id="rId19"/>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F85"/>
    <a:srgbClr val="98235A"/>
    <a:srgbClr val="EE6E01"/>
    <a:srgbClr val="C82C0C"/>
    <a:srgbClr val="A798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3082" autoAdjust="0"/>
  </p:normalViewPr>
  <p:slideViewPr>
    <p:cSldViewPr>
      <p:cViewPr varScale="1">
        <p:scale>
          <a:sx n="82" d="100"/>
          <a:sy n="82" d="100"/>
        </p:scale>
        <p:origin x="917" y="62"/>
      </p:cViewPr>
      <p:guideLst>
        <p:guide orient="horz" pos="2160"/>
        <p:guide pos="2880"/>
      </p:guideLst>
    </p:cSldViewPr>
  </p:slideViewPr>
  <p:outlineViewPr>
    <p:cViewPr>
      <p:scale>
        <a:sx n="33" d="100"/>
        <a:sy n="33" d="100"/>
      </p:scale>
      <p:origin x="0" y="1171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308"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135" cy="496253"/>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defTabSz="914797">
              <a:defRPr sz="1200">
                <a:latin typeface="Arial" charset="0"/>
              </a:defRPr>
            </a:lvl1pPr>
          </a:lstStyle>
          <a:p>
            <a:pPr>
              <a:defRPr/>
            </a:pPr>
            <a:endParaRPr lang="fr-FR"/>
          </a:p>
        </p:txBody>
      </p:sp>
      <p:sp>
        <p:nvSpPr>
          <p:cNvPr id="5123" name="Rectangle 3"/>
          <p:cNvSpPr>
            <a:spLocks noGrp="1" noChangeArrowheads="1"/>
          </p:cNvSpPr>
          <p:nvPr>
            <p:ph type="dt" sz="quarter" idx="1"/>
          </p:nvPr>
        </p:nvSpPr>
        <p:spPr bwMode="auto">
          <a:xfrm>
            <a:off x="3849955" y="0"/>
            <a:ext cx="2946135" cy="496253"/>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algn="r" defTabSz="914797">
              <a:defRPr sz="1200">
                <a:latin typeface="Arial" charset="0"/>
              </a:defRPr>
            </a:lvl1pPr>
          </a:lstStyle>
          <a:p>
            <a:pPr>
              <a:defRPr/>
            </a:pPr>
            <a:endParaRPr lang="fr-FR"/>
          </a:p>
        </p:txBody>
      </p:sp>
      <p:sp>
        <p:nvSpPr>
          <p:cNvPr id="5124" name="Rectangle 4"/>
          <p:cNvSpPr>
            <a:spLocks noGrp="1" noChangeArrowheads="1"/>
          </p:cNvSpPr>
          <p:nvPr>
            <p:ph type="ftr" sz="quarter" idx="2"/>
          </p:nvPr>
        </p:nvSpPr>
        <p:spPr bwMode="auto">
          <a:xfrm>
            <a:off x="0" y="9428800"/>
            <a:ext cx="2946135" cy="496252"/>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defTabSz="914797">
              <a:defRPr sz="1200">
                <a:latin typeface="Arial" charset="0"/>
              </a:defRPr>
            </a:lvl1pPr>
          </a:lstStyle>
          <a:p>
            <a:pPr>
              <a:defRPr/>
            </a:pPr>
            <a:endParaRPr lang="fr-FR"/>
          </a:p>
        </p:txBody>
      </p:sp>
      <p:sp>
        <p:nvSpPr>
          <p:cNvPr id="5125" name="Rectangle 5"/>
          <p:cNvSpPr>
            <a:spLocks noGrp="1" noChangeArrowheads="1"/>
          </p:cNvSpPr>
          <p:nvPr>
            <p:ph type="sldNum" sz="quarter" idx="3"/>
          </p:nvPr>
        </p:nvSpPr>
        <p:spPr bwMode="auto">
          <a:xfrm>
            <a:off x="3849955" y="9428800"/>
            <a:ext cx="2946135" cy="496252"/>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algn="r" defTabSz="914797">
              <a:defRPr sz="1200">
                <a:latin typeface="Arial" charset="0"/>
              </a:defRPr>
            </a:lvl1pPr>
          </a:lstStyle>
          <a:p>
            <a:pPr>
              <a:defRPr/>
            </a:pPr>
            <a:fld id="{4A636E78-221E-4819-9069-3B35CA3D314D}" type="slidenum">
              <a:rPr lang="fr-FR"/>
              <a:pPr>
                <a:defRPr/>
              </a:pPr>
              <a:t>‹N°›</a:t>
            </a:fld>
            <a:endParaRPr lang="fr-FR"/>
          </a:p>
        </p:txBody>
      </p:sp>
    </p:spTree>
    <p:extLst>
      <p:ext uri="{BB962C8B-B14F-4D97-AF65-F5344CB8AC3E}">
        <p14:creationId xmlns:p14="http://schemas.microsoft.com/office/powerpoint/2010/main" val="4242019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135" cy="496253"/>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defTabSz="914797">
              <a:defRPr sz="1200">
                <a:latin typeface="Arial" charset="0"/>
              </a:defRPr>
            </a:lvl1pPr>
          </a:lstStyle>
          <a:p>
            <a:pPr>
              <a:defRPr/>
            </a:pPr>
            <a:endParaRPr lang="fr-FR"/>
          </a:p>
        </p:txBody>
      </p:sp>
      <p:sp>
        <p:nvSpPr>
          <p:cNvPr id="6147" name="Rectangle 3"/>
          <p:cNvSpPr>
            <a:spLocks noGrp="1" noChangeArrowheads="1"/>
          </p:cNvSpPr>
          <p:nvPr>
            <p:ph type="dt" idx="1"/>
          </p:nvPr>
        </p:nvSpPr>
        <p:spPr bwMode="auto">
          <a:xfrm>
            <a:off x="3849955" y="0"/>
            <a:ext cx="2946135" cy="496253"/>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algn="r" defTabSz="914797">
              <a:defRPr sz="1200">
                <a:latin typeface="Arial" charset="0"/>
              </a:defRPr>
            </a:lvl1pPr>
          </a:lstStyle>
          <a:p>
            <a:pPr>
              <a:defRPr/>
            </a:pPr>
            <a:endParaRPr lang="fr-FR"/>
          </a:p>
        </p:txBody>
      </p:sp>
      <p:sp>
        <p:nvSpPr>
          <p:cNvPr id="64516" name="Rectangle 4"/>
          <p:cNvSpPr>
            <a:spLocks noGrp="1" noRot="1" noChangeAspect="1" noChangeArrowheads="1" noTextEdit="1"/>
          </p:cNvSpPr>
          <p:nvPr>
            <p:ph type="sldImg" idx="2"/>
          </p:nvPr>
        </p:nvSpPr>
        <p:spPr bwMode="auto">
          <a:xfrm>
            <a:off x="919163" y="744538"/>
            <a:ext cx="4960937" cy="37211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8658" y="4715192"/>
            <a:ext cx="5440360" cy="4466274"/>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150" name="Rectangle 6"/>
          <p:cNvSpPr>
            <a:spLocks noGrp="1" noChangeArrowheads="1"/>
          </p:cNvSpPr>
          <p:nvPr>
            <p:ph type="ftr" sz="quarter" idx="4"/>
          </p:nvPr>
        </p:nvSpPr>
        <p:spPr bwMode="auto">
          <a:xfrm>
            <a:off x="0" y="9428800"/>
            <a:ext cx="2946135" cy="496252"/>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defTabSz="914797">
              <a:defRPr sz="1200">
                <a:latin typeface="Arial" charset="0"/>
              </a:defRPr>
            </a:lvl1pPr>
          </a:lstStyle>
          <a:p>
            <a:pPr>
              <a:defRPr/>
            </a:pPr>
            <a:endParaRPr lang="fr-FR"/>
          </a:p>
        </p:txBody>
      </p:sp>
      <p:sp>
        <p:nvSpPr>
          <p:cNvPr id="6151" name="Rectangle 7"/>
          <p:cNvSpPr>
            <a:spLocks noGrp="1" noChangeArrowheads="1"/>
          </p:cNvSpPr>
          <p:nvPr>
            <p:ph type="sldNum" sz="quarter" idx="5"/>
          </p:nvPr>
        </p:nvSpPr>
        <p:spPr bwMode="auto">
          <a:xfrm>
            <a:off x="3849955" y="9428800"/>
            <a:ext cx="2946135" cy="496252"/>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algn="r" defTabSz="914797">
              <a:defRPr sz="1200">
                <a:latin typeface="Arial" charset="0"/>
              </a:defRPr>
            </a:lvl1pPr>
          </a:lstStyle>
          <a:p>
            <a:pPr>
              <a:defRPr/>
            </a:pPr>
            <a:fld id="{AB3D3955-0B7D-4B5E-8747-3EE453776B1A}" type="slidenum">
              <a:rPr lang="fr-FR"/>
              <a:pPr>
                <a:defRPr/>
              </a:pPr>
              <a:t>‹N°›</a:t>
            </a:fld>
            <a:endParaRPr lang="fr-FR"/>
          </a:p>
        </p:txBody>
      </p:sp>
    </p:spTree>
    <p:extLst>
      <p:ext uri="{BB962C8B-B14F-4D97-AF65-F5344CB8AC3E}">
        <p14:creationId xmlns:p14="http://schemas.microsoft.com/office/powerpoint/2010/main" val="985114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p:spPr>
        <p:txBody>
          <a:bodyPr/>
          <a:lstStyle/>
          <a:p>
            <a:endParaRPr lang="fr-BE" dirty="0" smtClean="0"/>
          </a:p>
        </p:txBody>
      </p:sp>
      <p:sp>
        <p:nvSpPr>
          <p:cNvPr id="65540" name="Espace réservé du numéro de diapositive 3"/>
          <p:cNvSpPr>
            <a:spLocks noGrp="1"/>
          </p:cNvSpPr>
          <p:nvPr>
            <p:ph type="sldNum" sz="quarter" idx="5"/>
          </p:nvPr>
        </p:nvSpPr>
        <p:spPr>
          <a:noFill/>
        </p:spPr>
        <p:txBody>
          <a:bodyPr/>
          <a:lstStyle/>
          <a:p>
            <a:fld id="{C6FF3455-40A5-4540-A674-3A8E4481C8AA}" type="slidenum">
              <a:rPr lang="fr-FR" smtClean="0"/>
              <a:pPr/>
              <a:t>1</a:t>
            </a:fld>
            <a:endParaRPr lang="fr-FR" smtClean="0"/>
          </a:p>
        </p:txBody>
      </p:sp>
    </p:spTree>
    <p:extLst>
      <p:ext uri="{BB962C8B-B14F-4D97-AF65-F5344CB8AC3E}">
        <p14:creationId xmlns:p14="http://schemas.microsoft.com/office/powerpoint/2010/main" val="274445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i="0" kern="1200" dirty="0" smtClean="0">
                <a:solidFill>
                  <a:schemeClr val="tx1"/>
                </a:solidFill>
                <a:effectLst/>
                <a:latin typeface="Arial" charset="0"/>
                <a:ea typeface="+mn-ea"/>
                <a:cs typeface="Arial" charset="0"/>
              </a:rPr>
              <a:t>Niveau 8: </a:t>
            </a:r>
            <a:r>
              <a:rPr lang="fr-BE" sz="1200" b="1" i="0" kern="1200" dirty="0" smtClean="0">
                <a:solidFill>
                  <a:schemeClr val="tx1"/>
                </a:solidFill>
                <a:effectLst/>
                <a:latin typeface="Arial" charset="0"/>
                <a:ea typeface="+mn-ea"/>
                <a:cs typeface="Arial" charset="0"/>
              </a:rPr>
              <a:t>Prise de décision en commun ; </a:t>
            </a:r>
            <a:r>
              <a:rPr lang="fr-BE" sz="1200" b="0" i="0" kern="1200" dirty="0" smtClean="0">
                <a:solidFill>
                  <a:schemeClr val="tx1"/>
                </a:solidFill>
                <a:effectLst/>
                <a:latin typeface="Arial" charset="0"/>
                <a:ea typeface="+mn-ea"/>
                <a:cs typeface="Arial" charset="0"/>
              </a:rPr>
              <a:t>Un projet ou des idées sont initiés par les citoyens et les politiques participent au processus de décision en tant que partenaires.</a:t>
            </a:r>
          </a:p>
          <a:p>
            <a:r>
              <a:rPr lang="fr-BE" sz="1200" b="0" i="0" kern="1200" dirty="0" smtClean="0">
                <a:solidFill>
                  <a:schemeClr val="tx1"/>
                </a:solidFill>
                <a:effectLst/>
                <a:latin typeface="Arial" charset="0"/>
                <a:ea typeface="+mn-ea"/>
                <a:cs typeface="Arial" charset="0"/>
              </a:rPr>
              <a:t>Niveau 7: </a:t>
            </a:r>
            <a:r>
              <a:rPr lang="fr-BE" sz="1200" b="1" i="0" kern="1200" dirty="0" smtClean="0">
                <a:solidFill>
                  <a:schemeClr val="tx1"/>
                </a:solidFill>
                <a:effectLst/>
                <a:latin typeface="Arial" charset="0"/>
                <a:ea typeface="+mn-ea"/>
                <a:cs typeface="Arial" charset="0"/>
              </a:rPr>
              <a:t>Initiative et direction des citoyens ; </a:t>
            </a:r>
            <a:r>
              <a:rPr lang="fr-BE" sz="1200" b="0" i="0" kern="1200" dirty="0" smtClean="0">
                <a:solidFill>
                  <a:schemeClr val="tx1"/>
                </a:solidFill>
                <a:effectLst/>
                <a:latin typeface="Arial" charset="0"/>
                <a:ea typeface="+mn-ea"/>
                <a:cs typeface="Arial" charset="0"/>
              </a:rPr>
              <a:t>Un projet ou des idées sont initiés et gérés par des citoyens</a:t>
            </a:r>
          </a:p>
          <a:p>
            <a:r>
              <a:rPr lang="fr-BE" sz="1200" b="0" i="0" kern="1200" dirty="0" smtClean="0">
                <a:solidFill>
                  <a:schemeClr val="tx1"/>
                </a:solidFill>
                <a:effectLst/>
                <a:latin typeface="Arial" charset="0"/>
                <a:ea typeface="+mn-ea"/>
                <a:cs typeface="Arial" charset="0"/>
              </a:rPr>
              <a:t>Niveau 6: </a:t>
            </a:r>
            <a:r>
              <a:rPr lang="fr-BE" sz="1200" b="1" i="0" kern="1200" dirty="0" smtClean="0">
                <a:solidFill>
                  <a:schemeClr val="tx1"/>
                </a:solidFill>
                <a:effectLst/>
                <a:latin typeface="Arial" charset="0"/>
                <a:ea typeface="+mn-ea"/>
                <a:cs typeface="Arial" charset="0"/>
              </a:rPr>
              <a:t>Initiative des politiques, partage de la décision avec les citoyens ; </a:t>
            </a:r>
            <a:r>
              <a:rPr lang="fr-BE" sz="1200" b="0" i="0" kern="1200" dirty="0" smtClean="0">
                <a:solidFill>
                  <a:schemeClr val="tx1"/>
                </a:solidFill>
                <a:effectLst/>
                <a:latin typeface="Arial" charset="0"/>
                <a:ea typeface="+mn-ea"/>
                <a:cs typeface="Arial" charset="0"/>
              </a:rPr>
              <a:t>Le projet est initié par les politiques, mais les citoyens sont invités à participer au processus de décision et à prendre des responsabilités en tant que partenaires égaux.</a:t>
            </a:r>
          </a:p>
          <a:p>
            <a:r>
              <a:rPr lang="fr-BE" sz="1200" b="0" i="0" kern="1200" dirty="0" smtClean="0">
                <a:solidFill>
                  <a:schemeClr val="tx1"/>
                </a:solidFill>
                <a:effectLst/>
                <a:latin typeface="Arial" charset="0"/>
                <a:ea typeface="+mn-ea"/>
                <a:cs typeface="Arial" charset="0"/>
              </a:rPr>
              <a:t>Niveau 5: </a:t>
            </a:r>
            <a:r>
              <a:rPr lang="fr-BE" sz="1200" b="1" i="0" kern="1200" dirty="0" smtClean="0">
                <a:solidFill>
                  <a:schemeClr val="tx1"/>
                </a:solidFill>
                <a:effectLst/>
                <a:latin typeface="Arial" charset="0"/>
                <a:ea typeface="+mn-ea"/>
                <a:cs typeface="Arial" charset="0"/>
              </a:rPr>
              <a:t>Consultation et information des citoyens ; </a:t>
            </a:r>
            <a:r>
              <a:rPr lang="fr-BE" sz="1200" b="0" i="0" kern="1200" dirty="0" smtClean="0">
                <a:solidFill>
                  <a:schemeClr val="tx1"/>
                </a:solidFill>
                <a:effectLst/>
                <a:latin typeface="Arial" charset="0"/>
                <a:ea typeface="+mn-ea"/>
                <a:cs typeface="Arial" charset="0"/>
              </a:rPr>
              <a:t>Le projet est initié et géré par les politiques, mais les citoyens apportent leurs avis et suggestions et sont informés de l’impact de leurs suggestions sur les décisions finales ou sur les résultats.</a:t>
            </a:r>
          </a:p>
          <a:p>
            <a:r>
              <a:rPr lang="fr-BE" sz="1200" b="0" i="0" kern="1200" dirty="0" smtClean="0">
                <a:solidFill>
                  <a:schemeClr val="tx1"/>
                </a:solidFill>
                <a:effectLst/>
                <a:latin typeface="Arial" charset="0"/>
                <a:ea typeface="+mn-ea"/>
                <a:cs typeface="Arial" charset="0"/>
              </a:rPr>
              <a:t>Niveau 4: </a:t>
            </a:r>
            <a:r>
              <a:rPr lang="fr-BE" sz="1200" b="1" i="0" kern="1200" dirty="0" smtClean="0">
                <a:solidFill>
                  <a:schemeClr val="tx1"/>
                </a:solidFill>
                <a:effectLst/>
                <a:latin typeface="Arial" charset="0"/>
                <a:ea typeface="+mn-ea"/>
                <a:cs typeface="Arial" charset="0"/>
              </a:rPr>
              <a:t>Information des citoyens et délégation de certaines fonctions ; </a:t>
            </a:r>
            <a:r>
              <a:rPr lang="fr-BE" sz="1200" b="0" i="0" kern="1200" dirty="0" smtClean="0">
                <a:solidFill>
                  <a:schemeClr val="tx1"/>
                </a:solidFill>
                <a:effectLst/>
                <a:latin typeface="Arial" charset="0"/>
                <a:ea typeface="+mn-ea"/>
                <a:cs typeface="Arial" charset="0"/>
              </a:rPr>
              <a:t>Le projet est initié et géré par les politiques ; les citoyens sont invités à remplir certaines fonctions spécifiques ou à réaliser certaines tâches dans le cadre du projet, mais ils sont conscients des limites de leur influence réelle.</a:t>
            </a:r>
          </a:p>
          <a:p>
            <a:r>
              <a:rPr lang="fr-BE" sz="1200" b="0" i="0" kern="1200" dirty="0" smtClean="0">
                <a:solidFill>
                  <a:schemeClr val="tx1"/>
                </a:solidFill>
                <a:effectLst/>
                <a:latin typeface="Arial" charset="0"/>
                <a:ea typeface="+mn-ea"/>
                <a:cs typeface="Arial" charset="0"/>
              </a:rPr>
              <a:t>Niveau 3:</a:t>
            </a:r>
            <a:r>
              <a:rPr lang="fr-BE" sz="1200" b="1" i="0" kern="1200" dirty="0" smtClean="0">
                <a:solidFill>
                  <a:schemeClr val="tx1"/>
                </a:solidFill>
                <a:effectLst/>
                <a:latin typeface="Arial" charset="0"/>
                <a:ea typeface="+mn-ea"/>
                <a:cs typeface="Arial" charset="0"/>
              </a:rPr>
              <a:t> Participation symbolique ; </a:t>
            </a:r>
            <a:r>
              <a:rPr lang="fr-BE" sz="1200" b="0" i="0" kern="1200" dirty="0" smtClean="0">
                <a:solidFill>
                  <a:schemeClr val="tx1"/>
                </a:solidFill>
                <a:effectLst/>
                <a:latin typeface="Arial" charset="0"/>
                <a:ea typeface="+mn-ea"/>
                <a:cs typeface="Arial" charset="0"/>
              </a:rPr>
              <a:t>Les citoyens sont invités à remplir certaines fonctions dans le projet, mais ils n’exercent aucune influence réelle sur les décisions. On crée ainsi une fausse impression de participation des citoyens (délibérément ou non), alors que ceux-ci n’ont aucun mot à dire sur leur contribution et sur ses modalités.</a:t>
            </a:r>
          </a:p>
          <a:p>
            <a:r>
              <a:rPr lang="fr-BE" sz="1200" b="0" i="0" kern="1200" dirty="0" smtClean="0">
                <a:solidFill>
                  <a:schemeClr val="tx1"/>
                </a:solidFill>
                <a:effectLst/>
                <a:latin typeface="Arial" charset="0"/>
                <a:ea typeface="+mn-ea"/>
                <a:cs typeface="Arial" charset="0"/>
              </a:rPr>
              <a:t>Niveau 2: </a:t>
            </a:r>
            <a:r>
              <a:rPr lang="fr-BE" sz="1200" b="1" i="0" kern="1200" dirty="0" smtClean="0">
                <a:solidFill>
                  <a:schemeClr val="tx1"/>
                </a:solidFill>
                <a:effectLst/>
                <a:latin typeface="Arial" charset="0"/>
                <a:ea typeface="+mn-ea"/>
                <a:cs typeface="Arial" charset="0"/>
              </a:rPr>
              <a:t>Participation à titre décoratif ; </a:t>
            </a:r>
            <a:r>
              <a:rPr lang="fr-BE" sz="1200" b="0" i="0" kern="1200" dirty="0" smtClean="0">
                <a:solidFill>
                  <a:schemeClr val="tx1"/>
                </a:solidFill>
                <a:effectLst/>
                <a:latin typeface="Arial" charset="0"/>
                <a:ea typeface="+mn-ea"/>
                <a:cs typeface="Arial" charset="0"/>
              </a:rPr>
              <a:t>Dans le projet, les citoyens ne remplissent aucun rôle significatif (en dehors de leur simple présence). Ils sont des sortes d’objets décoratifs auxquels on donne une place bien visible dans le projet ou l’organisation pour que les personnes extérieures ne manquent pas de les remarquer.</a:t>
            </a:r>
          </a:p>
          <a:p>
            <a:r>
              <a:rPr lang="fr-BE" sz="1200" b="0" i="0" kern="1200" dirty="0" smtClean="0">
                <a:solidFill>
                  <a:schemeClr val="tx1"/>
                </a:solidFill>
                <a:effectLst/>
                <a:latin typeface="Arial" charset="0"/>
                <a:ea typeface="+mn-ea"/>
                <a:cs typeface="Arial" charset="0"/>
              </a:rPr>
              <a:t>Niveau 1:</a:t>
            </a:r>
            <a:r>
              <a:rPr lang="fr-BE" sz="1200" b="1" i="0" kern="1200" dirty="0" smtClean="0">
                <a:solidFill>
                  <a:schemeClr val="tx1"/>
                </a:solidFill>
                <a:effectLst/>
                <a:latin typeface="Arial" charset="0"/>
                <a:ea typeface="+mn-ea"/>
                <a:cs typeface="Arial" charset="0"/>
              </a:rPr>
              <a:t> Manipulation des citoyens ; </a:t>
            </a:r>
            <a:r>
              <a:rPr lang="fr-BE" sz="1200" b="0" i="0" kern="1200" dirty="0" smtClean="0">
                <a:solidFill>
                  <a:schemeClr val="tx1"/>
                </a:solidFill>
                <a:effectLst/>
                <a:latin typeface="Arial" charset="0"/>
                <a:ea typeface="+mn-ea"/>
                <a:cs typeface="Arial" charset="0"/>
              </a:rPr>
              <a:t>Les citoyens sont invités à participer au projet mais n’ont aucune influence réelle sur les décisions et les résultats. Leur présence est en fait utilisée pour parvenir à d’autres buts, comme remporter les élections locales, présenter une institution sous un jour favorable ou bien obtenir des fonds supplémentaires de la part des institutions qui soutiennent la participation des citoyens.</a:t>
            </a:r>
          </a:p>
          <a:p>
            <a:endParaRPr lang="fr-BE" dirty="0"/>
          </a:p>
        </p:txBody>
      </p:sp>
      <p:sp>
        <p:nvSpPr>
          <p:cNvPr id="4" name="Espace réservé du numéro de diapositive 3"/>
          <p:cNvSpPr>
            <a:spLocks noGrp="1"/>
          </p:cNvSpPr>
          <p:nvPr>
            <p:ph type="sldNum" sz="quarter" idx="10"/>
          </p:nvPr>
        </p:nvSpPr>
        <p:spPr/>
        <p:txBody>
          <a:bodyPr/>
          <a:lstStyle/>
          <a:p>
            <a:pPr>
              <a:defRPr/>
            </a:pPr>
            <a:fld id="{AB3D3955-0B7D-4B5E-8747-3EE453776B1A}" type="slidenum">
              <a:rPr lang="fr-FR" smtClean="0"/>
              <a:pPr>
                <a:defRPr/>
              </a:pPr>
              <a:t>10</a:t>
            </a:fld>
            <a:endParaRPr lang="fr-FR"/>
          </a:p>
        </p:txBody>
      </p:sp>
    </p:spTree>
    <p:extLst>
      <p:ext uri="{BB962C8B-B14F-4D97-AF65-F5344CB8AC3E}">
        <p14:creationId xmlns:p14="http://schemas.microsoft.com/office/powerpoint/2010/main" val="425139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i="0" kern="1200" dirty="0" smtClean="0">
                <a:solidFill>
                  <a:schemeClr val="tx1"/>
                </a:solidFill>
                <a:effectLst/>
                <a:latin typeface="Arial" charset="0"/>
                <a:ea typeface="+mn-ea"/>
                <a:cs typeface="Arial" charset="0"/>
              </a:rPr>
              <a:t>Niveau 8: </a:t>
            </a:r>
            <a:r>
              <a:rPr lang="fr-BE" sz="1200" b="1" i="0" kern="1200" dirty="0" smtClean="0">
                <a:solidFill>
                  <a:schemeClr val="tx1"/>
                </a:solidFill>
                <a:effectLst/>
                <a:latin typeface="Arial" charset="0"/>
                <a:ea typeface="+mn-ea"/>
                <a:cs typeface="Arial" charset="0"/>
              </a:rPr>
              <a:t>Prise de décision en commun ; </a:t>
            </a:r>
            <a:r>
              <a:rPr lang="fr-BE" sz="1200" b="0" i="0" kern="1200" dirty="0" smtClean="0">
                <a:solidFill>
                  <a:schemeClr val="tx1"/>
                </a:solidFill>
                <a:effectLst/>
                <a:latin typeface="Arial" charset="0"/>
                <a:ea typeface="+mn-ea"/>
                <a:cs typeface="Arial" charset="0"/>
              </a:rPr>
              <a:t>Un projet ou des idées sont initiés par les citoyens et les politiques participent au processus de décision en tant que partenaires.</a:t>
            </a:r>
          </a:p>
          <a:p>
            <a:r>
              <a:rPr lang="fr-BE" sz="1200" b="0" i="0" kern="1200" dirty="0" smtClean="0">
                <a:solidFill>
                  <a:schemeClr val="tx1"/>
                </a:solidFill>
                <a:effectLst/>
                <a:latin typeface="Arial" charset="0"/>
                <a:ea typeface="+mn-ea"/>
                <a:cs typeface="Arial" charset="0"/>
              </a:rPr>
              <a:t>Niveau 7: </a:t>
            </a:r>
            <a:r>
              <a:rPr lang="fr-BE" sz="1200" b="1" i="0" kern="1200" dirty="0" smtClean="0">
                <a:solidFill>
                  <a:schemeClr val="tx1"/>
                </a:solidFill>
                <a:effectLst/>
                <a:latin typeface="Arial" charset="0"/>
                <a:ea typeface="+mn-ea"/>
                <a:cs typeface="Arial" charset="0"/>
              </a:rPr>
              <a:t>Initiative et direction des citoyens ; </a:t>
            </a:r>
            <a:r>
              <a:rPr lang="fr-BE" sz="1200" b="0" i="0" kern="1200" dirty="0" smtClean="0">
                <a:solidFill>
                  <a:schemeClr val="tx1"/>
                </a:solidFill>
                <a:effectLst/>
                <a:latin typeface="Arial" charset="0"/>
                <a:ea typeface="+mn-ea"/>
                <a:cs typeface="Arial" charset="0"/>
              </a:rPr>
              <a:t>Un projet ou des idées sont initiés et gérés par des citoyens</a:t>
            </a:r>
          </a:p>
          <a:p>
            <a:r>
              <a:rPr lang="fr-BE" sz="1200" b="0" i="0" kern="1200" dirty="0" smtClean="0">
                <a:solidFill>
                  <a:schemeClr val="tx1"/>
                </a:solidFill>
                <a:effectLst/>
                <a:latin typeface="Arial" charset="0"/>
                <a:ea typeface="+mn-ea"/>
                <a:cs typeface="Arial" charset="0"/>
              </a:rPr>
              <a:t>Niveau 6: </a:t>
            </a:r>
            <a:r>
              <a:rPr lang="fr-BE" sz="1200" b="1" i="0" kern="1200" dirty="0" smtClean="0">
                <a:solidFill>
                  <a:schemeClr val="tx1"/>
                </a:solidFill>
                <a:effectLst/>
                <a:latin typeface="Arial" charset="0"/>
                <a:ea typeface="+mn-ea"/>
                <a:cs typeface="Arial" charset="0"/>
              </a:rPr>
              <a:t>Initiative des politiques, partage de la décision avec les citoyens ; </a:t>
            </a:r>
            <a:r>
              <a:rPr lang="fr-BE" sz="1200" b="0" i="0" kern="1200" dirty="0" smtClean="0">
                <a:solidFill>
                  <a:schemeClr val="tx1"/>
                </a:solidFill>
                <a:effectLst/>
                <a:latin typeface="Arial" charset="0"/>
                <a:ea typeface="+mn-ea"/>
                <a:cs typeface="Arial" charset="0"/>
              </a:rPr>
              <a:t>Le projet est initié par les politiques, mais les citoyens sont invités à participer au processus de décision et à prendre des responsabilités en tant que partenaires égaux.</a:t>
            </a:r>
          </a:p>
          <a:p>
            <a:r>
              <a:rPr lang="fr-BE" sz="1200" b="0" i="0" kern="1200" dirty="0" smtClean="0">
                <a:solidFill>
                  <a:schemeClr val="tx1"/>
                </a:solidFill>
                <a:effectLst/>
                <a:latin typeface="Arial" charset="0"/>
                <a:ea typeface="+mn-ea"/>
                <a:cs typeface="Arial" charset="0"/>
              </a:rPr>
              <a:t>Niveau 5: </a:t>
            </a:r>
            <a:r>
              <a:rPr lang="fr-BE" sz="1200" b="1" i="0" kern="1200" dirty="0" smtClean="0">
                <a:solidFill>
                  <a:schemeClr val="tx1"/>
                </a:solidFill>
                <a:effectLst/>
                <a:latin typeface="Arial" charset="0"/>
                <a:ea typeface="+mn-ea"/>
                <a:cs typeface="Arial" charset="0"/>
              </a:rPr>
              <a:t>Consultation et information des citoyens ; </a:t>
            </a:r>
            <a:r>
              <a:rPr lang="fr-BE" sz="1200" b="0" i="0" kern="1200" dirty="0" smtClean="0">
                <a:solidFill>
                  <a:schemeClr val="tx1"/>
                </a:solidFill>
                <a:effectLst/>
                <a:latin typeface="Arial" charset="0"/>
                <a:ea typeface="+mn-ea"/>
                <a:cs typeface="Arial" charset="0"/>
              </a:rPr>
              <a:t>Le projet est initié et géré par les politiques, mais les citoyens apportent leurs avis et suggestions et sont informés de l’impact de leurs suggestions sur les décisions finales ou sur les résultats.</a:t>
            </a:r>
          </a:p>
          <a:p>
            <a:r>
              <a:rPr lang="fr-BE" sz="1200" b="0" i="0" kern="1200" dirty="0" smtClean="0">
                <a:solidFill>
                  <a:schemeClr val="tx1"/>
                </a:solidFill>
                <a:effectLst/>
                <a:latin typeface="Arial" charset="0"/>
                <a:ea typeface="+mn-ea"/>
                <a:cs typeface="Arial" charset="0"/>
              </a:rPr>
              <a:t>Niveau 4: </a:t>
            </a:r>
            <a:r>
              <a:rPr lang="fr-BE" sz="1200" b="1" i="0" kern="1200" dirty="0" smtClean="0">
                <a:solidFill>
                  <a:schemeClr val="tx1"/>
                </a:solidFill>
                <a:effectLst/>
                <a:latin typeface="Arial" charset="0"/>
                <a:ea typeface="+mn-ea"/>
                <a:cs typeface="Arial" charset="0"/>
              </a:rPr>
              <a:t>Information des citoyens et délégation de certaines fonctions ; </a:t>
            </a:r>
            <a:r>
              <a:rPr lang="fr-BE" sz="1200" b="0" i="0" kern="1200" dirty="0" smtClean="0">
                <a:solidFill>
                  <a:schemeClr val="tx1"/>
                </a:solidFill>
                <a:effectLst/>
                <a:latin typeface="Arial" charset="0"/>
                <a:ea typeface="+mn-ea"/>
                <a:cs typeface="Arial" charset="0"/>
              </a:rPr>
              <a:t>Le projet est initié et géré par les politiques ; les citoyens sont invités à remplir certaines fonctions spécifiques ou à réaliser certaines tâches dans le cadre du projet, mais ils sont conscients des limites de leur influence réelle.</a:t>
            </a:r>
          </a:p>
          <a:p>
            <a:r>
              <a:rPr lang="fr-BE" sz="1200" b="0" i="0" kern="1200" dirty="0" smtClean="0">
                <a:solidFill>
                  <a:schemeClr val="tx1"/>
                </a:solidFill>
                <a:effectLst/>
                <a:latin typeface="Arial" charset="0"/>
                <a:ea typeface="+mn-ea"/>
                <a:cs typeface="Arial" charset="0"/>
              </a:rPr>
              <a:t>Niveau 3:</a:t>
            </a:r>
            <a:r>
              <a:rPr lang="fr-BE" sz="1200" b="1" i="0" kern="1200" dirty="0" smtClean="0">
                <a:solidFill>
                  <a:schemeClr val="tx1"/>
                </a:solidFill>
                <a:effectLst/>
                <a:latin typeface="Arial" charset="0"/>
                <a:ea typeface="+mn-ea"/>
                <a:cs typeface="Arial" charset="0"/>
              </a:rPr>
              <a:t> Participation symbolique ; </a:t>
            </a:r>
            <a:r>
              <a:rPr lang="fr-BE" sz="1200" b="0" i="0" kern="1200" dirty="0" smtClean="0">
                <a:solidFill>
                  <a:schemeClr val="tx1"/>
                </a:solidFill>
                <a:effectLst/>
                <a:latin typeface="Arial" charset="0"/>
                <a:ea typeface="+mn-ea"/>
                <a:cs typeface="Arial" charset="0"/>
              </a:rPr>
              <a:t>Les citoyens sont invités à remplir certaines fonctions dans le projet, mais ils n’exercent aucune influence réelle sur les décisions. On crée ainsi une fausse impression de participation des citoyens (délibérément ou non), alors que ceux-ci n’ont aucun mot à dire sur leur contribution et sur ses modalités.</a:t>
            </a:r>
          </a:p>
          <a:p>
            <a:r>
              <a:rPr lang="fr-BE" sz="1200" b="0" i="0" kern="1200" dirty="0" smtClean="0">
                <a:solidFill>
                  <a:schemeClr val="tx1"/>
                </a:solidFill>
                <a:effectLst/>
                <a:latin typeface="Arial" charset="0"/>
                <a:ea typeface="+mn-ea"/>
                <a:cs typeface="Arial" charset="0"/>
              </a:rPr>
              <a:t>Niveau 2: </a:t>
            </a:r>
            <a:r>
              <a:rPr lang="fr-BE" sz="1200" b="1" i="0" kern="1200" dirty="0" smtClean="0">
                <a:solidFill>
                  <a:schemeClr val="tx1"/>
                </a:solidFill>
                <a:effectLst/>
                <a:latin typeface="Arial" charset="0"/>
                <a:ea typeface="+mn-ea"/>
                <a:cs typeface="Arial" charset="0"/>
              </a:rPr>
              <a:t>Participation à titre décoratif ; </a:t>
            </a:r>
            <a:r>
              <a:rPr lang="fr-BE" sz="1200" b="0" i="0" kern="1200" dirty="0" smtClean="0">
                <a:solidFill>
                  <a:schemeClr val="tx1"/>
                </a:solidFill>
                <a:effectLst/>
                <a:latin typeface="Arial" charset="0"/>
                <a:ea typeface="+mn-ea"/>
                <a:cs typeface="Arial" charset="0"/>
              </a:rPr>
              <a:t>Dans le projet, les citoyens ne remplissent aucun rôle significatif (en dehors de leur simple présence). Ils sont des sortes d’objets décoratifs auxquels on donne une place bien visible dans le projet ou l’organisation pour que les personnes extérieures ne manquent pas de les remarquer.</a:t>
            </a:r>
          </a:p>
          <a:p>
            <a:r>
              <a:rPr lang="fr-BE" sz="1200" b="0" i="0" kern="1200" dirty="0" smtClean="0">
                <a:solidFill>
                  <a:schemeClr val="tx1"/>
                </a:solidFill>
                <a:effectLst/>
                <a:latin typeface="Arial" charset="0"/>
                <a:ea typeface="+mn-ea"/>
                <a:cs typeface="Arial" charset="0"/>
              </a:rPr>
              <a:t>Niveau 1:</a:t>
            </a:r>
            <a:r>
              <a:rPr lang="fr-BE" sz="1200" b="1" i="0" kern="1200" dirty="0" smtClean="0">
                <a:solidFill>
                  <a:schemeClr val="tx1"/>
                </a:solidFill>
                <a:effectLst/>
                <a:latin typeface="Arial" charset="0"/>
                <a:ea typeface="+mn-ea"/>
                <a:cs typeface="Arial" charset="0"/>
              </a:rPr>
              <a:t> Manipulation des citoyens ; </a:t>
            </a:r>
            <a:r>
              <a:rPr lang="fr-BE" sz="1200" b="0" i="0" kern="1200" dirty="0" smtClean="0">
                <a:solidFill>
                  <a:schemeClr val="tx1"/>
                </a:solidFill>
                <a:effectLst/>
                <a:latin typeface="Arial" charset="0"/>
                <a:ea typeface="+mn-ea"/>
                <a:cs typeface="Arial" charset="0"/>
              </a:rPr>
              <a:t>Les citoyens sont invités à participer au projet mais n’ont aucune influence réelle sur les décisions et les résultats. Leur présence est en fait utilisée pour parvenir à d’autres buts, comme remporter les élections locales, présenter une institution sous un jour favorable ou bien obtenir des fonds supplémentaires de la part des institutions qui soutiennent la participation des citoyens.</a:t>
            </a:r>
          </a:p>
          <a:p>
            <a:endParaRPr lang="fr-BE" dirty="0"/>
          </a:p>
        </p:txBody>
      </p:sp>
      <p:sp>
        <p:nvSpPr>
          <p:cNvPr id="4" name="Espace réservé du numéro de diapositive 3"/>
          <p:cNvSpPr>
            <a:spLocks noGrp="1"/>
          </p:cNvSpPr>
          <p:nvPr>
            <p:ph type="sldNum" sz="quarter" idx="10"/>
          </p:nvPr>
        </p:nvSpPr>
        <p:spPr/>
        <p:txBody>
          <a:bodyPr/>
          <a:lstStyle/>
          <a:p>
            <a:pPr>
              <a:defRPr/>
            </a:pPr>
            <a:fld id="{AB3D3955-0B7D-4B5E-8747-3EE453776B1A}" type="slidenum">
              <a:rPr lang="fr-FR" smtClean="0"/>
              <a:pPr>
                <a:defRPr/>
              </a:pPr>
              <a:t>11</a:t>
            </a:fld>
            <a:endParaRPr lang="fr-FR"/>
          </a:p>
        </p:txBody>
      </p:sp>
    </p:spTree>
    <p:extLst>
      <p:ext uri="{BB962C8B-B14F-4D97-AF65-F5344CB8AC3E}">
        <p14:creationId xmlns:p14="http://schemas.microsoft.com/office/powerpoint/2010/main" val="425139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i="0" kern="1200" dirty="0" smtClean="0">
                <a:solidFill>
                  <a:schemeClr val="tx1"/>
                </a:solidFill>
                <a:effectLst/>
                <a:latin typeface="Arial" charset="0"/>
                <a:ea typeface="+mn-ea"/>
                <a:cs typeface="Arial" charset="0"/>
              </a:rPr>
              <a:t>Niveau 8: </a:t>
            </a:r>
            <a:r>
              <a:rPr lang="fr-BE" sz="1200" b="1" i="0" kern="1200" dirty="0" smtClean="0">
                <a:solidFill>
                  <a:schemeClr val="tx1"/>
                </a:solidFill>
                <a:effectLst/>
                <a:latin typeface="Arial" charset="0"/>
                <a:ea typeface="+mn-ea"/>
                <a:cs typeface="Arial" charset="0"/>
              </a:rPr>
              <a:t>Prise de décision en commun ; </a:t>
            </a:r>
            <a:r>
              <a:rPr lang="fr-BE" sz="1200" b="0" i="0" kern="1200" dirty="0" smtClean="0">
                <a:solidFill>
                  <a:schemeClr val="tx1"/>
                </a:solidFill>
                <a:effectLst/>
                <a:latin typeface="Arial" charset="0"/>
                <a:ea typeface="+mn-ea"/>
                <a:cs typeface="Arial" charset="0"/>
              </a:rPr>
              <a:t>Un projet ou des idées sont initiés par les citoyens et les politiques participent au processus de décision en tant que partenaires.</a:t>
            </a:r>
          </a:p>
          <a:p>
            <a:r>
              <a:rPr lang="fr-BE" sz="1200" b="0" i="0" kern="1200" dirty="0" smtClean="0">
                <a:solidFill>
                  <a:schemeClr val="tx1"/>
                </a:solidFill>
                <a:effectLst/>
                <a:latin typeface="Arial" charset="0"/>
                <a:ea typeface="+mn-ea"/>
                <a:cs typeface="Arial" charset="0"/>
              </a:rPr>
              <a:t>Niveau 7: </a:t>
            </a:r>
            <a:r>
              <a:rPr lang="fr-BE" sz="1200" b="1" i="0" kern="1200" dirty="0" smtClean="0">
                <a:solidFill>
                  <a:schemeClr val="tx1"/>
                </a:solidFill>
                <a:effectLst/>
                <a:latin typeface="Arial" charset="0"/>
                <a:ea typeface="+mn-ea"/>
                <a:cs typeface="Arial" charset="0"/>
              </a:rPr>
              <a:t>Initiative et direction des citoyens ; </a:t>
            </a:r>
            <a:r>
              <a:rPr lang="fr-BE" sz="1200" b="0" i="0" kern="1200" dirty="0" smtClean="0">
                <a:solidFill>
                  <a:schemeClr val="tx1"/>
                </a:solidFill>
                <a:effectLst/>
                <a:latin typeface="Arial" charset="0"/>
                <a:ea typeface="+mn-ea"/>
                <a:cs typeface="Arial" charset="0"/>
              </a:rPr>
              <a:t>Un projet ou des idées sont initiés et gérés par des citoyens</a:t>
            </a:r>
          </a:p>
          <a:p>
            <a:r>
              <a:rPr lang="fr-BE" sz="1200" b="0" i="0" kern="1200" dirty="0" smtClean="0">
                <a:solidFill>
                  <a:schemeClr val="tx1"/>
                </a:solidFill>
                <a:effectLst/>
                <a:latin typeface="Arial" charset="0"/>
                <a:ea typeface="+mn-ea"/>
                <a:cs typeface="Arial" charset="0"/>
              </a:rPr>
              <a:t>Niveau 6: </a:t>
            </a:r>
            <a:r>
              <a:rPr lang="fr-BE" sz="1200" b="1" i="0" kern="1200" dirty="0" smtClean="0">
                <a:solidFill>
                  <a:schemeClr val="tx1"/>
                </a:solidFill>
                <a:effectLst/>
                <a:latin typeface="Arial" charset="0"/>
                <a:ea typeface="+mn-ea"/>
                <a:cs typeface="Arial" charset="0"/>
              </a:rPr>
              <a:t>Initiative des politiques, partage de la décision avec les citoyens ; </a:t>
            </a:r>
            <a:r>
              <a:rPr lang="fr-BE" sz="1200" b="0" i="0" kern="1200" dirty="0" smtClean="0">
                <a:solidFill>
                  <a:schemeClr val="tx1"/>
                </a:solidFill>
                <a:effectLst/>
                <a:latin typeface="Arial" charset="0"/>
                <a:ea typeface="+mn-ea"/>
                <a:cs typeface="Arial" charset="0"/>
              </a:rPr>
              <a:t>Le projet est initié par les politiques, mais les citoyens sont invités à participer au processus de décision et à prendre des responsabilités en tant que partenaires égaux.</a:t>
            </a:r>
          </a:p>
          <a:p>
            <a:r>
              <a:rPr lang="fr-BE" sz="1200" b="0" i="0" kern="1200" dirty="0" smtClean="0">
                <a:solidFill>
                  <a:schemeClr val="tx1"/>
                </a:solidFill>
                <a:effectLst/>
                <a:latin typeface="Arial" charset="0"/>
                <a:ea typeface="+mn-ea"/>
                <a:cs typeface="Arial" charset="0"/>
              </a:rPr>
              <a:t>Niveau 5: </a:t>
            </a:r>
            <a:r>
              <a:rPr lang="fr-BE" sz="1200" b="1" i="0" kern="1200" dirty="0" smtClean="0">
                <a:solidFill>
                  <a:schemeClr val="tx1"/>
                </a:solidFill>
                <a:effectLst/>
                <a:latin typeface="Arial" charset="0"/>
                <a:ea typeface="+mn-ea"/>
                <a:cs typeface="Arial" charset="0"/>
              </a:rPr>
              <a:t>Consultation et information des citoyens ; </a:t>
            </a:r>
            <a:r>
              <a:rPr lang="fr-BE" sz="1200" b="0" i="0" kern="1200" dirty="0" smtClean="0">
                <a:solidFill>
                  <a:schemeClr val="tx1"/>
                </a:solidFill>
                <a:effectLst/>
                <a:latin typeface="Arial" charset="0"/>
                <a:ea typeface="+mn-ea"/>
                <a:cs typeface="Arial" charset="0"/>
              </a:rPr>
              <a:t>Le projet est initié et géré par les politiques, mais les citoyens apportent leurs avis et suggestions et sont informés de l’impact de leurs suggestions sur les décisions finales ou sur les résultats.</a:t>
            </a:r>
          </a:p>
          <a:p>
            <a:r>
              <a:rPr lang="fr-BE" sz="1200" b="0" i="0" kern="1200" dirty="0" smtClean="0">
                <a:solidFill>
                  <a:schemeClr val="tx1"/>
                </a:solidFill>
                <a:effectLst/>
                <a:latin typeface="Arial" charset="0"/>
                <a:ea typeface="+mn-ea"/>
                <a:cs typeface="Arial" charset="0"/>
              </a:rPr>
              <a:t>Niveau 4: </a:t>
            </a:r>
            <a:r>
              <a:rPr lang="fr-BE" sz="1200" b="1" i="0" kern="1200" dirty="0" smtClean="0">
                <a:solidFill>
                  <a:schemeClr val="tx1"/>
                </a:solidFill>
                <a:effectLst/>
                <a:latin typeface="Arial" charset="0"/>
                <a:ea typeface="+mn-ea"/>
                <a:cs typeface="Arial" charset="0"/>
              </a:rPr>
              <a:t>Information des citoyens et délégation de certaines fonctions ; </a:t>
            </a:r>
            <a:r>
              <a:rPr lang="fr-BE" sz="1200" b="0" i="0" kern="1200" dirty="0" smtClean="0">
                <a:solidFill>
                  <a:schemeClr val="tx1"/>
                </a:solidFill>
                <a:effectLst/>
                <a:latin typeface="Arial" charset="0"/>
                <a:ea typeface="+mn-ea"/>
                <a:cs typeface="Arial" charset="0"/>
              </a:rPr>
              <a:t>Le projet est initié et géré par les politiques ; les citoyens sont invités à remplir certaines fonctions spécifiques ou à réaliser certaines tâches dans le cadre du projet, mais ils sont conscients des limites de leur influence réelle.</a:t>
            </a:r>
          </a:p>
          <a:p>
            <a:r>
              <a:rPr lang="fr-BE" sz="1200" b="0" i="0" kern="1200" dirty="0" smtClean="0">
                <a:solidFill>
                  <a:schemeClr val="tx1"/>
                </a:solidFill>
                <a:effectLst/>
                <a:latin typeface="Arial" charset="0"/>
                <a:ea typeface="+mn-ea"/>
                <a:cs typeface="Arial" charset="0"/>
              </a:rPr>
              <a:t>Niveau 3:</a:t>
            </a:r>
            <a:r>
              <a:rPr lang="fr-BE" sz="1200" b="1" i="0" kern="1200" dirty="0" smtClean="0">
                <a:solidFill>
                  <a:schemeClr val="tx1"/>
                </a:solidFill>
                <a:effectLst/>
                <a:latin typeface="Arial" charset="0"/>
                <a:ea typeface="+mn-ea"/>
                <a:cs typeface="Arial" charset="0"/>
              </a:rPr>
              <a:t> Participation symbolique ; </a:t>
            </a:r>
            <a:r>
              <a:rPr lang="fr-BE" sz="1200" b="0" i="0" kern="1200" dirty="0" smtClean="0">
                <a:solidFill>
                  <a:schemeClr val="tx1"/>
                </a:solidFill>
                <a:effectLst/>
                <a:latin typeface="Arial" charset="0"/>
                <a:ea typeface="+mn-ea"/>
                <a:cs typeface="Arial" charset="0"/>
              </a:rPr>
              <a:t>Les citoyens sont invités à remplir certaines fonctions dans le projet, mais ils n’exercent aucune influence réelle sur les décisions. On crée ainsi une fausse impression de participation des citoyens (délibérément ou non), alors que ceux-ci n’ont aucun mot à dire sur leur contribution et sur ses modalités.</a:t>
            </a:r>
          </a:p>
          <a:p>
            <a:r>
              <a:rPr lang="fr-BE" sz="1200" b="0" i="0" kern="1200" dirty="0" smtClean="0">
                <a:solidFill>
                  <a:schemeClr val="tx1"/>
                </a:solidFill>
                <a:effectLst/>
                <a:latin typeface="Arial" charset="0"/>
                <a:ea typeface="+mn-ea"/>
                <a:cs typeface="Arial" charset="0"/>
              </a:rPr>
              <a:t>Niveau 2: </a:t>
            </a:r>
            <a:r>
              <a:rPr lang="fr-BE" sz="1200" b="1" i="0" kern="1200" dirty="0" smtClean="0">
                <a:solidFill>
                  <a:schemeClr val="tx1"/>
                </a:solidFill>
                <a:effectLst/>
                <a:latin typeface="Arial" charset="0"/>
                <a:ea typeface="+mn-ea"/>
                <a:cs typeface="Arial" charset="0"/>
              </a:rPr>
              <a:t>Participation à titre décoratif ; </a:t>
            </a:r>
            <a:r>
              <a:rPr lang="fr-BE" sz="1200" b="0" i="0" kern="1200" dirty="0" smtClean="0">
                <a:solidFill>
                  <a:schemeClr val="tx1"/>
                </a:solidFill>
                <a:effectLst/>
                <a:latin typeface="Arial" charset="0"/>
                <a:ea typeface="+mn-ea"/>
                <a:cs typeface="Arial" charset="0"/>
              </a:rPr>
              <a:t>Dans le projet, les citoyens ne remplissent aucun rôle significatif (en dehors de leur simple présence). Ils sont des sortes d’objets décoratifs auxquels on donne une place bien visible dans le projet ou l’organisation pour que les personnes extérieures ne manquent pas de les remarquer.</a:t>
            </a:r>
          </a:p>
          <a:p>
            <a:r>
              <a:rPr lang="fr-BE" sz="1200" b="0" i="0" kern="1200" dirty="0" smtClean="0">
                <a:solidFill>
                  <a:schemeClr val="tx1"/>
                </a:solidFill>
                <a:effectLst/>
                <a:latin typeface="Arial" charset="0"/>
                <a:ea typeface="+mn-ea"/>
                <a:cs typeface="Arial" charset="0"/>
              </a:rPr>
              <a:t>Niveau 1:</a:t>
            </a:r>
            <a:r>
              <a:rPr lang="fr-BE" sz="1200" b="1" i="0" kern="1200" dirty="0" smtClean="0">
                <a:solidFill>
                  <a:schemeClr val="tx1"/>
                </a:solidFill>
                <a:effectLst/>
                <a:latin typeface="Arial" charset="0"/>
                <a:ea typeface="+mn-ea"/>
                <a:cs typeface="Arial" charset="0"/>
              </a:rPr>
              <a:t> Manipulation des citoyens ; </a:t>
            </a:r>
            <a:r>
              <a:rPr lang="fr-BE" sz="1200" b="0" i="0" kern="1200" dirty="0" smtClean="0">
                <a:solidFill>
                  <a:schemeClr val="tx1"/>
                </a:solidFill>
                <a:effectLst/>
                <a:latin typeface="Arial" charset="0"/>
                <a:ea typeface="+mn-ea"/>
                <a:cs typeface="Arial" charset="0"/>
              </a:rPr>
              <a:t>Les citoyens sont invités à participer au projet mais n’ont aucune influence réelle sur les décisions et les résultats. Leur présence est en fait utilisée pour parvenir à d’autres buts, comme remporter les élections locales, présenter une institution sous un jour favorable ou bien obtenir des fonds supplémentaires de la part des institutions qui soutiennent la participation des citoyens.</a:t>
            </a:r>
          </a:p>
          <a:p>
            <a:endParaRPr lang="fr-BE" dirty="0"/>
          </a:p>
        </p:txBody>
      </p:sp>
      <p:sp>
        <p:nvSpPr>
          <p:cNvPr id="4" name="Espace réservé du numéro de diapositive 3"/>
          <p:cNvSpPr>
            <a:spLocks noGrp="1"/>
          </p:cNvSpPr>
          <p:nvPr>
            <p:ph type="sldNum" sz="quarter" idx="10"/>
          </p:nvPr>
        </p:nvSpPr>
        <p:spPr/>
        <p:txBody>
          <a:bodyPr/>
          <a:lstStyle/>
          <a:p>
            <a:pPr>
              <a:defRPr/>
            </a:pPr>
            <a:fld id="{AB3D3955-0B7D-4B5E-8747-3EE453776B1A}" type="slidenum">
              <a:rPr lang="fr-FR" smtClean="0"/>
              <a:pPr>
                <a:defRPr/>
              </a:pPr>
              <a:t>12</a:t>
            </a:fld>
            <a:endParaRPr lang="fr-FR"/>
          </a:p>
        </p:txBody>
      </p:sp>
    </p:spTree>
    <p:extLst>
      <p:ext uri="{BB962C8B-B14F-4D97-AF65-F5344CB8AC3E}">
        <p14:creationId xmlns:p14="http://schemas.microsoft.com/office/powerpoint/2010/main" val="4251390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AB3D3955-0B7D-4B5E-8747-3EE453776B1A}" type="slidenum">
              <a:rPr lang="fr-FR" smtClean="0"/>
              <a:pPr>
                <a:defRPr/>
              </a:pPr>
              <a:t>13</a:t>
            </a:fld>
            <a:endParaRPr lang="fr-FR"/>
          </a:p>
        </p:txBody>
      </p:sp>
    </p:spTree>
    <p:extLst>
      <p:ext uri="{BB962C8B-B14F-4D97-AF65-F5344CB8AC3E}">
        <p14:creationId xmlns:p14="http://schemas.microsoft.com/office/powerpoint/2010/main" val="4251390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AB3D3955-0B7D-4B5E-8747-3EE453776B1A}" type="slidenum">
              <a:rPr lang="fr-FR" smtClean="0"/>
              <a:pPr>
                <a:defRPr/>
              </a:pPr>
              <a:t>14</a:t>
            </a:fld>
            <a:endParaRPr lang="fr-FR"/>
          </a:p>
        </p:txBody>
      </p:sp>
    </p:spTree>
    <p:extLst>
      <p:ext uri="{BB962C8B-B14F-4D97-AF65-F5344CB8AC3E}">
        <p14:creationId xmlns:p14="http://schemas.microsoft.com/office/powerpoint/2010/main" val="4251390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815000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a:buFontTx/>
              <a:buChar char="-"/>
            </a:pPr>
            <a:endParaRPr lang="fr-FR" smtClean="0"/>
          </a:p>
        </p:txBody>
      </p:sp>
    </p:spTree>
    <p:extLst>
      <p:ext uri="{BB962C8B-B14F-4D97-AF65-F5344CB8AC3E}">
        <p14:creationId xmlns:p14="http://schemas.microsoft.com/office/powerpoint/2010/main" val="350378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272545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272545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272545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272545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lvl="1" eaLnBrk="1" hangingPunct="1"/>
            <a:r>
              <a:rPr lang="fr-BE" b="1" dirty="0" smtClean="0">
                <a:solidFill>
                  <a:srgbClr val="FF0000"/>
                </a:solidFill>
              </a:rPr>
              <a:t>Droit</a:t>
            </a:r>
            <a:r>
              <a:rPr lang="fr-BE" dirty="0" smtClean="0">
                <a:solidFill>
                  <a:srgbClr val="FF0000"/>
                </a:solidFill>
              </a:rPr>
              <a:t> à la participation (Art. 12, CIDE) : </a:t>
            </a:r>
            <a:r>
              <a:rPr lang="fr-BE" dirty="0" smtClean="0"/>
              <a:t>“ Les États  parties garantissent à l’enfant qui est capable de discernement le droit d’exprimer  librement son opinion sur toute question l’intéressant, les opinions de l’enfant étant dûment prises en considération eu égard à son âge et à son degré de maturité »</a:t>
            </a:r>
          </a:p>
          <a:p>
            <a:pPr lvl="1" eaLnBrk="1" hangingPunct="1"/>
            <a:r>
              <a:rPr lang="fr-BE" dirty="0" smtClean="0"/>
              <a:t>l’article 2 exige que tous les droits reconnus par la CIDE soient respectés pour chaque enfant, sans discrimination.</a:t>
            </a:r>
          </a:p>
          <a:p>
            <a:pPr lvl="1" eaLnBrk="1" hangingPunct="1"/>
            <a:endParaRPr lang="fr-BE" dirty="0" smtClean="0"/>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BE" dirty="0" smtClean="0"/>
              <a:t>Charte européenne</a:t>
            </a:r>
            <a:r>
              <a:rPr lang="fr-BE" baseline="0" dirty="0" smtClean="0"/>
              <a:t> </a:t>
            </a:r>
            <a:r>
              <a:rPr lang="fr-BE" dirty="0" smtClean="0"/>
              <a:t>« La participation active des jeunes aux décisions et actions aux niveaux local et régional est essentielle si nous voulons bâtir des sociétés plus démocratiques, plus solidaires et plus prospères. Participer à la vie démocratique d’une communauté quelle qu’elle soit, ce n’est pas seulement voter ou se présenter à des élections, bien qu’il s’agisse là d’éléments importants. Participer et être un citoyen actif, c’est avoir le droit, les moyens, la place, la possibilité et, si nécessaire, le soutien voulu pour participer aux décisions, influer sur elles et s’engager dans des actions et activités de manière à contribuer à la construction d’une société meilleure. » Préambule de la Charte européenne révisée de la participation des jeunes à la vie locale et régionale</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BE" dirty="0" smtClean="0"/>
              <a:t>La charte n’est pas un instrument juridiquement</a:t>
            </a:r>
            <a:r>
              <a:rPr lang="fr-BE" baseline="0" dirty="0" smtClean="0"/>
              <a:t> contraignant. Cependant le Comité des Ministres du Conseil de l’Europe a adopté une recommandation en faveur de </a:t>
            </a:r>
            <a:r>
              <a:rPr lang="fr-BE" baseline="0" dirty="0" err="1" smtClean="0"/>
              <a:t>san</a:t>
            </a:r>
            <a:r>
              <a:rPr lang="fr-BE" baseline="0" dirty="0" smtClean="0"/>
              <a:t> mise en œuvre, ce qui signifie </a:t>
            </a:r>
            <a:r>
              <a:rPr lang="fr-BE" baseline="0" dirty="0" err="1" smtClean="0"/>
              <a:t>qyue</a:t>
            </a:r>
            <a:r>
              <a:rPr lang="fr-BE" baseline="0" dirty="0" smtClean="0"/>
              <a:t> les Etats membres ont une obligation morale de la mettre en pratique, même s’ils ne sont pas juridiquement contraints de le faire. Instrument qui préconise la cogestion.</a:t>
            </a:r>
            <a:endParaRPr lang="fr-BE" dirty="0" smtClean="0"/>
          </a:p>
          <a:p>
            <a:pPr lvl="1" eaLnBrk="1" hangingPunct="1"/>
            <a:endParaRPr lang="fr-BE" dirty="0" smtClean="0"/>
          </a:p>
          <a:p>
            <a:endParaRPr lang="fr-FR" dirty="0" smtClean="0"/>
          </a:p>
        </p:txBody>
      </p:sp>
    </p:spTree>
    <p:extLst>
      <p:ext uri="{BB962C8B-B14F-4D97-AF65-F5344CB8AC3E}">
        <p14:creationId xmlns:p14="http://schemas.microsoft.com/office/powerpoint/2010/main" val="272545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AB3D3955-0B7D-4B5E-8747-3EE453776B1A}" type="slidenum">
              <a:rPr lang="fr-FR" smtClean="0"/>
              <a:pPr>
                <a:defRPr/>
              </a:pPr>
              <a:t>7</a:t>
            </a:fld>
            <a:endParaRPr lang="fr-FR"/>
          </a:p>
        </p:txBody>
      </p:sp>
    </p:spTree>
    <p:extLst>
      <p:ext uri="{BB962C8B-B14F-4D97-AF65-F5344CB8AC3E}">
        <p14:creationId xmlns:p14="http://schemas.microsoft.com/office/powerpoint/2010/main" val="4251390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i="0" kern="1200" dirty="0" smtClean="0">
                <a:solidFill>
                  <a:schemeClr val="tx1"/>
                </a:solidFill>
                <a:effectLst/>
                <a:latin typeface="Arial" charset="0"/>
                <a:ea typeface="+mn-ea"/>
                <a:cs typeface="Arial" charset="0"/>
              </a:rPr>
              <a:t>Niveau 8: </a:t>
            </a:r>
            <a:r>
              <a:rPr lang="fr-BE" sz="1200" b="1" i="0" kern="1200" dirty="0" smtClean="0">
                <a:solidFill>
                  <a:schemeClr val="tx1"/>
                </a:solidFill>
                <a:effectLst/>
                <a:latin typeface="Arial" charset="0"/>
                <a:ea typeface="+mn-ea"/>
                <a:cs typeface="Arial" charset="0"/>
              </a:rPr>
              <a:t>Prise de décision en commun ; </a:t>
            </a:r>
            <a:r>
              <a:rPr lang="fr-BE" sz="1200" b="0" i="0" kern="1200" dirty="0" smtClean="0">
                <a:solidFill>
                  <a:schemeClr val="tx1"/>
                </a:solidFill>
                <a:effectLst/>
                <a:latin typeface="Arial" charset="0"/>
                <a:ea typeface="+mn-ea"/>
                <a:cs typeface="Arial" charset="0"/>
              </a:rPr>
              <a:t>Un projet ou des idées sont initiés par les citoyens et les politiques participent au processus de décision en tant que partenaires.</a:t>
            </a:r>
          </a:p>
          <a:p>
            <a:r>
              <a:rPr lang="fr-BE" sz="1200" b="0" i="0" kern="1200" dirty="0" smtClean="0">
                <a:solidFill>
                  <a:schemeClr val="tx1"/>
                </a:solidFill>
                <a:effectLst/>
                <a:latin typeface="Arial" charset="0"/>
                <a:ea typeface="+mn-ea"/>
                <a:cs typeface="Arial" charset="0"/>
              </a:rPr>
              <a:t>Niveau 7: </a:t>
            </a:r>
            <a:r>
              <a:rPr lang="fr-BE" sz="1200" b="1" i="0" kern="1200" dirty="0" smtClean="0">
                <a:solidFill>
                  <a:schemeClr val="tx1"/>
                </a:solidFill>
                <a:effectLst/>
                <a:latin typeface="Arial" charset="0"/>
                <a:ea typeface="+mn-ea"/>
                <a:cs typeface="Arial" charset="0"/>
              </a:rPr>
              <a:t>Initiative et direction des citoyens ; </a:t>
            </a:r>
            <a:r>
              <a:rPr lang="fr-BE" sz="1200" b="0" i="0" kern="1200" dirty="0" smtClean="0">
                <a:solidFill>
                  <a:schemeClr val="tx1"/>
                </a:solidFill>
                <a:effectLst/>
                <a:latin typeface="Arial" charset="0"/>
                <a:ea typeface="+mn-ea"/>
                <a:cs typeface="Arial" charset="0"/>
              </a:rPr>
              <a:t>Un projet ou des idées sont initiés et gérés par des citoyens</a:t>
            </a:r>
          </a:p>
          <a:p>
            <a:r>
              <a:rPr lang="fr-BE" sz="1200" b="0" i="0" kern="1200" dirty="0" smtClean="0">
                <a:solidFill>
                  <a:schemeClr val="tx1"/>
                </a:solidFill>
                <a:effectLst/>
                <a:latin typeface="Arial" charset="0"/>
                <a:ea typeface="+mn-ea"/>
                <a:cs typeface="Arial" charset="0"/>
              </a:rPr>
              <a:t>Niveau 6: </a:t>
            </a:r>
            <a:r>
              <a:rPr lang="fr-BE" sz="1200" b="1" i="0" kern="1200" dirty="0" smtClean="0">
                <a:solidFill>
                  <a:schemeClr val="tx1"/>
                </a:solidFill>
                <a:effectLst/>
                <a:latin typeface="Arial" charset="0"/>
                <a:ea typeface="+mn-ea"/>
                <a:cs typeface="Arial" charset="0"/>
              </a:rPr>
              <a:t>Initiative des politiques, partage de la décision avec les citoyens ; </a:t>
            </a:r>
            <a:r>
              <a:rPr lang="fr-BE" sz="1200" b="0" i="0" kern="1200" dirty="0" smtClean="0">
                <a:solidFill>
                  <a:schemeClr val="tx1"/>
                </a:solidFill>
                <a:effectLst/>
                <a:latin typeface="Arial" charset="0"/>
                <a:ea typeface="+mn-ea"/>
                <a:cs typeface="Arial" charset="0"/>
              </a:rPr>
              <a:t>Le projet est initié par les politiques, mais les citoyens sont invités à participer au processus de décision et à prendre des responsabilités en tant que partenaires égaux.</a:t>
            </a:r>
          </a:p>
          <a:p>
            <a:r>
              <a:rPr lang="fr-BE" sz="1200" b="0" i="0" kern="1200" dirty="0" smtClean="0">
                <a:solidFill>
                  <a:schemeClr val="tx1"/>
                </a:solidFill>
                <a:effectLst/>
                <a:latin typeface="Arial" charset="0"/>
                <a:ea typeface="+mn-ea"/>
                <a:cs typeface="Arial" charset="0"/>
              </a:rPr>
              <a:t>Niveau 5: </a:t>
            </a:r>
            <a:r>
              <a:rPr lang="fr-BE" sz="1200" b="1" i="0" kern="1200" dirty="0" smtClean="0">
                <a:solidFill>
                  <a:schemeClr val="tx1"/>
                </a:solidFill>
                <a:effectLst/>
                <a:latin typeface="Arial" charset="0"/>
                <a:ea typeface="+mn-ea"/>
                <a:cs typeface="Arial" charset="0"/>
              </a:rPr>
              <a:t>Consultation et information des citoyens ; </a:t>
            </a:r>
            <a:r>
              <a:rPr lang="fr-BE" sz="1200" b="0" i="0" kern="1200" dirty="0" smtClean="0">
                <a:solidFill>
                  <a:schemeClr val="tx1"/>
                </a:solidFill>
                <a:effectLst/>
                <a:latin typeface="Arial" charset="0"/>
                <a:ea typeface="+mn-ea"/>
                <a:cs typeface="Arial" charset="0"/>
              </a:rPr>
              <a:t>Le projet est initié et géré par les politiques, mais les citoyens apportent leurs avis et suggestions et sont informés de l’impact de leurs suggestions sur les décisions finales ou sur les résultats.</a:t>
            </a:r>
          </a:p>
          <a:p>
            <a:r>
              <a:rPr lang="fr-BE" sz="1200" b="0" i="0" kern="1200" dirty="0" smtClean="0">
                <a:solidFill>
                  <a:schemeClr val="tx1"/>
                </a:solidFill>
                <a:effectLst/>
                <a:latin typeface="Arial" charset="0"/>
                <a:ea typeface="+mn-ea"/>
                <a:cs typeface="Arial" charset="0"/>
              </a:rPr>
              <a:t>Niveau 4: </a:t>
            </a:r>
            <a:r>
              <a:rPr lang="fr-BE" sz="1200" b="1" i="0" kern="1200" dirty="0" smtClean="0">
                <a:solidFill>
                  <a:schemeClr val="tx1"/>
                </a:solidFill>
                <a:effectLst/>
                <a:latin typeface="Arial" charset="0"/>
                <a:ea typeface="+mn-ea"/>
                <a:cs typeface="Arial" charset="0"/>
              </a:rPr>
              <a:t>Information des citoyens et délégation de certaines fonctions ; </a:t>
            </a:r>
            <a:r>
              <a:rPr lang="fr-BE" sz="1200" b="0" i="0" kern="1200" dirty="0" smtClean="0">
                <a:solidFill>
                  <a:schemeClr val="tx1"/>
                </a:solidFill>
                <a:effectLst/>
                <a:latin typeface="Arial" charset="0"/>
                <a:ea typeface="+mn-ea"/>
                <a:cs typeface="Arial" charset="0"/>
              </a:rPr>
              <a:t>Le projet est initié et géré par les politiques ; les citoyens sont invités à remplir certaines fonctions spécifiques ou à réaliser certaines tâches dans le cadre du projet, mais ils sont conscients des limites de leur influence réelle.</a:t>
            </a:r>
          </a:p>
          <a:p>
            <a:r>
              <a:rPr lang="fr-BE" sz="1200" b="0" i="0" kern="1200" dirty="0" smtClean="0">
                <a:solidFill>
                  <a:schemeClr val="tx1"/>
                </a:solidFill>
                <a:effectLst/>
                <a:latin typeface="Arial" charset="0"/>
                <a:ea typeface="+mn-ea"/>
                <a:cs typeface="Arial" charset="0"/>
              </a:rPr>
              <a:t>Niveau 3:</a:t>
            </a:r>
            <a:r>
              <a:rPr lang="fr-BE" sz="1200" b="1" i="0" kern="1200" dirty="0" smtClean="0">
                <a:solidFill>
                  <a:schemeClr val="tx1"/>
                </a:solidFill>
                <a:effectLst/>
                <a:latin typeface="Arial" charset="0"/>
                <a:ea typeface="+mn-ea"/>
                <a:cs typeface="Arial" charset="0"/>
              </a:rPr>
              <a:t> Participation symbolique ; </a:t>
            </a:r>
            <a:r>
              <a:rPr lang="fr-BE" sz="1200" b="0" i="0" kern="1200" dirty="0" smtClean="0">
                <a:solidFill>
                  <a:schemeClr val="tx1"/>
                </a:solidFill>
                <a:effectLst/>
                <a:latin typeface="Arial" charset="0"/>
                <a:ea typeface="+mn-ea"/>
                <a:cs typeface="Arial" charset="0"/>
              </a:rPr>
              <a:t>Les citoyens sont invités à remplir certaines fonctions dans le projet, mais ils n’exercent aucune influence réelle sur les décisions. On crée ainsi une fausse impression de participation des citoyens (délibérément ou non), alors que ceux-ci n’ont aucun mot à dire sur leur contribution et sur ses modalités.</a:t>
            </a:r>
          </a:p>
          <a:p>
            <a:r>
              <a:rPr lang="fr-BE" sz="1200" b="0" i="0" kern="1200" dirty="0" smtClean="0">
                <a:solidFill>
                  <a:schemeClr val="tx1"/>
                </a:solidFill>
                <a:effectLst/>
                <a:latin typeface="Arial" charset="0"/>
                <a:ea typeface="+mn-ea"/>
                <a:cs typeface="Arial" charset="0"/>
              </a:rPr>
              <a:t>Niveau 2: </a:t>
            </a:r>
            <a:r>
              <a:rPr lang="fr-BE" sz="1200" b="1" i="0" kern="1200" dirty="0" smtClean="0">
                <a:solidFill>
                  <a:schemeClr val="tx1"/>
                </a:solidFill>
                <a:effectLst/>
                <a:latin typeface="Arial" charset="0"/>
                <a:ea typeface="+mn-ea"/>
                <a:cs typeface="Arial" charset="0"/>
              </a:rPr>
              <a:t>Participation à titre décoratif ; </a:t>
            </a:r>
            <a:r>
              <a:rPr lang="fr-BE" sz="1200" b="0" i="0" kern="1200" dirty="0" smtClean="0">
                <a:solidFill>
                  <a:schemeClr val="tx1"/>
                </a:solidFill>
                <a:effectLst/>
                <a:latin typeface="Arial" charset="0"/>
                <a:ea typeface="+mn-ea"/>
                <a:cs typeface="Arial" charset="0"/>
              </a:rPr>
              <a:t>Dans le projet, les citoyens ne remplissent aucun rôle significatif (en dehors de leur simple présence). Ils sont des sortes d’objets décoratifs auxquels on donne une place bien visible dans le projet ou l’organisation pour que les personnes extérieures ne manquent pas de les remarquer.</a:t>
            </a:r>
          </a:p>
          <a:p>
            <a:r>
              <a:rPr lang="fr-BE" sz="1200" b="0" i="0" kern="1200" dirty="0" smtClean="0">
                <a:solidFill>
                  <a:schemeClr val="tx1"/>
                </a:solidFill>
                <a:effectLst/>
                <a:latin typeface="Arial" charset="0"/>
                <a:ea typeface="+mn-ea"/>
                <a:cs typeface="Arial" charset="0"/>
              </a:rPr>
              <a:t>Niveau 1:</a:t>
            </a:r>
            <a:r>
              <a:rPr lang="fr-BE" sz="1200" b="1" i="0" kern="1200" dirty="0" smtClean="0">
                <a:solidFill>
                  <a:schemeClr val="tx1"/>
                </a:solidFill>
                <a:effectLst/>
                <a:latin typeface="Arial" charset="0"/>
                <a:ea typeface="+mn-ea"/>
                <a:cs typeface="Arial" charset="0"/>
              </a:rPr>
              <a:t> Manipulation des citoyens ; </a:t>
            </a:r>
            <a:r>
              <a:rPr lang="fr-BE" sz="1200" b="0" i="0" kern="1200" dirty="0" smtClean="0">
                <a:solidFill>
                  <a:schemeClr val="tx1"/>
                </a:solidFill>
                <a:effectLst/>
                <a:latin typeface="Arial" charset="0"/>
                <a:ea typeface="+mn-ea"/>
                <a:cs typeface="Arial" charset="0"/>
              </a:rPr>
              <a:t>Les citoyens sont invités à participer au projet mais n’ont aucune influence réelle sur les décisions et les résultats. Leur présence est en fait utilisée pour parvenir à d’autres buts, comme remporter les élections locales, présenter une institution sous un jour favorable ou bien obtenir des fonds supplémentaires de la part des institutions qui soutiennent la participation des citoyens.</a:t>
            </a:r>
          </a:p>
          <a:p>
            <a:endParaRPr lang="fr-BE" dirty="0"/>
          </a:p>
        </p:txBody>
      </p:sp>
      <p:sp>
        <p:nvSpPr>
          <p:cNvPr id="4" name="Espace réservé du numéro de diapositive 3"/>
          <p:cNvSpPr>
            <a:spLocks noGrp="1"/>
          </p:cNvSpPr>
          <p:nvPr>
            <p:ph type="sldNum" sz="quarter" idx="10"/>
          </p:nvPr>
        </p:nvSpPr>
        <p:spPr/>
        <p:txBody>
          <a:bodyPr/>
          <a:lstStyle/>
          <a:p>
            <a:pPr>
              <a:defRPr/>
            </a:pPr>
            <a:fld id="{AB3D3955-0B7D-4B5E-8747-3EE453776B1A}" type="slidenum">
              <a:rPr lang="fr-FR" smtClean="0"/>
              <a:pPr>
                <a:defRPr/>
              </a:pPr>
              <a:t>8</a:t>
            </a:fld>
            <a:endParaRPr lang="fr-FR"/>
          </a:p>
        </p:txBody>
      </p:sp>
    </p:spTree>
    <p:extLst>
      <p:ext uri="{BB962C8B-B14F-4D97-AF65-F5344CB8AC3E}">
        <p14:creationId xmlns:p14="http://schemas.microsoft.com/office/powerpoint/2010/main" val="4251390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i="0" kern="1200" dirty="0" smtClean="0">
                <a:solidFill>
                  <a:schemeClr val="tx1"/>
                </a:solidFill>
                <a:effectLst/>
                <a:latin typeface="Arial" charset="0"/>
                <a:ea typeface="+mn-ea"/>
                <a:cs typeface="Arial" charset="0"/>
              </a:rPr>
              <a:t>Niveau 8: </a:t>
            </a:r>
            <a:r>
              <a:rPr lang="fr-BE" sz="1200" b="1" i="0" kern="1200" dirty="0" smtClean="0">
                <a:solidFill>
                  <a:schemeClr val="tx1"/>
                </a:solidFill>
                <a:effectLst/>
                <a:latin typeface="Arial" charset="0"/>
                <a:ea typeface="+mn-ea"/>
                <a:cs typeface="Arial" charset="0"/>
              </a:rPr>
              <a:t>Prise de décision en commun ; </a:t>
            </a:r>
            <a:r>
              <a:rPr lang="fr-BE" sz="1200" b="0" i="0" kern="1200" dirty="0" smtClean="0">
                <a:solidFill>
                  <a:schemeClr val="tx1"/>
                </a:solidFill>
                <a:effectLst/>
                <a:latin typeface="Arial" charset="0"/>
                <a:ea typeface="+mn-ea"/>
                <a:cs typeface="Arial" charset="0"/>
              </a:rPr>
              <a:t>Un projet ou des idées sont initiés par les citoyens et les politiques participent au processus de décision en tant que partenaires.</a:t>
            </a:r>
          </a:p>
          <a:p>
            <a:r>
              <a:rPr lang="fr-BE" sz="1200" b="0" i="0" kern="1200" dirty="0" smtClean="0">
                <a:solidFill>
                  <a:schemeClr val="tx1"/>
                </a:solidFill>
                <a:effectLst/>
                <a:latin typeface="Arial" charset="0"/>
                <a:ea typeface="+mn-ea"/>
                <a:cs typeface="Arial" charset="0"/>
              </a:rPr>
              <a:t>Niveau 7: </a:t>
            </a:r>
            <a:r>
              <a:rPr lang="fr-BE" sz="1200" b="1" i="0" kern="1200" dirty="0" smtClean="0">
                <a:solidFill>
                  <a:schemeClr val="tx1"/>
                </a:solidFill>
                <a:effectLst/>
                <a:latin typeface="Arial" charset="0"/>
                <a:ea typeface="+mn-ea"/>
                <a:cs typeface="Arial" charset="0"/>
              </a:rPr>
              <a:t>Initiative et direction des citoyens ; </a:t>
            </a:r>
            <a:r>
              <a:rPr lang="fr-BE" sz="1200" b="0" i="0" kern="1200" dirty="0" smtClean="0">
                <a:solidFill>
                  <a:schemeClr val="tx1"/>
                </a:solidFill>
                <a:effectLst/>
                <a:latin typeface="Arial" charset="0"/>
                <a:ea typeface="+mn-ea"/>
                <a:cs typeface="Arial" charset="0"/>
              </a:rPr>
              <a:t>Un projet ou des idées sont initiés et gérés par des citoyens</a:t>
            </a:r>
          </a:p>
          <a:p>
            <a:r>
              <a:rPr lang="fr-BE" sz="1200" b="0" i="0" kern="1200" dirty="0" smtClean="0">
                <a:solidFill>
                  <a:schemeClr val="tx1"/>
                </a:solidFill>
                <a:effectLst/>
                <a:latin typeface="Arial" charset="0"/>
                <a:ea typeface="+mn-ea"/>
                <a:cs typeface="Arial" charset="0"/>
              </a:rPr>
              <a:t>Niveau 6: </a:t>
            </a:r>
            <a:r>
              <a:rPr lang="fr-BE" sz="1200" b="1" i="0" kern="1200" dirty="0" smtClean="0">
                <a:solidFill>
                  <a:schemeClr val="tx1"/>
                </a:solidFill>
                <a:effectLst/>
                <a:latin typeface="Arial" charset="0"/>
                <a:ea typeface="+mn-ea"/>
                <a:cs typeface="Arial" charset="0"/>
              </a:rPr>
              <a:t>Initiative des politiques, partage de la décision avec les citoyens ; </a:t>
            </a:r>
            <a:r>
              <a:rPr lang="fr-BE" sz="1200" b="0" i="0" kern="1200" dirty="0" smtClean="0">
                <a:solidFill>
                  <a:schemeClr val="tx1"/>
                </a:solidFill>
                <a:effectLst/>
                <a:latin typeface="Arial" charset="0"/>
                <a:ea typeface="+mn-ea"/>
                <a:cs typeface="Arial" charset="0"/>
              </a:rPr>
              <a:t>Le projet est initié par les politiques, mais les citoyens sont invités à participer au processus de décision et à prendre des responsabilités en tant que partenaires égaux.</a:t>
            </a:r>
          </a:p>
          <a:p>
            <a:r>
              <a:rPr lang="fr-BE" sz="1200" b="0" i="0" kern="1200" dirty="0" smtClean="0">
                <a:solidFill>
                  <a:schemeClr val="tx1"/>
                </a:solidFill>
                <a:effectLst/>
                <a:latin typeface="Arial" charset="0"/>
                <a:ea typeface="+mn-ea"/>
                <a:cs typeface="Arial" charset="0"/>
              </a:rPr>
              <a:t>Niveau 5: </a:t>
            </a:r>
            <a:r>
              <a:rPr lang="fr-BE" sz="1200" b="1" i="0" kern="1200" dirty="0" smtClean="0">
                <a:solidFill>
                  <a:schemeClr val="tx1"/>
                </a:solidFill>
                <a:effectLst/>
                <a:latin typeface="Arial" charset="0"/>
                <a:ea typeface="+mn-ea"/>
                <a:cs typeface="Arial" charset="0"/>
              </a:rPr>
              <a:t>Consultation et information des citoyens ; </a:t>
            </a:r>
            <a:r>
              <a:rPr lang="fr-BE" sz="1200" b="0" i="0" kern="1200" dirty="0" smtClean="0">
                <a:solidFill>
                  <a:schemeClr val="tx1"/>
                </a:solidFill>
                <a:effectLst/>
                <a:latin typeface="Arial" charset="0"/>
                <a:ea typeface="+mn-ea"/>
                <a:cs typeface="Arial" charset="0"/>
              </a:rPr>
              <a:t>Le projet est initié et géré par les politiques, mais les citoyens apportent leurs avis et suggestions et sont informés de l’impact de leurs suggestions sur les décisions finales ou sur les résultats.</a:t>
            </a:r>
          </a:p>
          <a:p>
            <a:r>
              <a:rPr lang="fr-BE" sz="1200" b="0" i="0" kern="1200" dirty="0" smtClean="0">
                <a:solidFill>
                  <a:schemeClr val="tx1"/>
                </a:solidFill>
                <a:effectLst/>
                <a:latin typeface="Arial" charset="0"/>
                <a:ea typeface="+mn-ea"/>
                <a:cs typeface="Arial" charset="0"/>
              </a:rPr>
              <a:t>Niveau 4: </a:t>
            </a:r>
            <a:r>
              <a:rPr lang="fr-BE" sz="1200" b="1" i="0" kern="1200" dirty="0" smtClean="0">
                <a:solidFill>
                  <a:schemeClr val="tx1"/>
                </a:solidFill>
                <a:effectLst/>
                <a:latin typeface="Arial" charset="0"/>
                <a:ea typeface="+mn-ea"/>
                <a:cs typeface="Arial" charset="0"/>
              </a:rPr>
              <a:t>Information des citoyens et délégation de certaines fonctions ; </a:t>
            </a:r>
            <a:r>
              <a:rPr lang="fr-BE" sz="1200" b="0" i="0" kern="1200" dirty="0" smtClean="0">
                <a:solidFill>
                  <a:schemeClr val="tx1"/>
                </a:solidFill>
                <a:effectLst/>
                <a:latin typeface="Arial" charset="0"/>
                <a:ea typeface="+mn-ea"/>
                <a:cs typeface="Arial" charset="0"/>
              </a:rPr>
              <a:t>Le projet est initié et géré par les politiques ; les citoyens sont invités à remplir certaines fonctions spécifiques ou à réaliser certaines tâches dans le cadre du projet, mais ils sont conscients des limites de leur influence réelle.</a:t>
            </a:r>
          </a:p>
          <a:p>
            <a:r>
              <a:rPr lang="fr-BE" sz="1200" b="0" i="0" kern="1200" dirty="0" smtClean="0">
                <a:solidFill>
                  <a:schemeClr val="tx1"/>
                </a:solidFill>
                <a:effectLst/>
                <a:latin typeface="Arial" charset="0"/>
                <a:ea typeface="+mn-ea"/>
                <a:cs typeface="Arial" charset="0"/>
              </a:rPr>
              <a:t>Niveau 3:</a:t>
            </a:r>
            <a:r>
              <a:rPr lang="fr-BE" sz="1200" b="1" i="0" kern="1200" dirty="0" smtClean="0">
                <a:solidFill>
                  <a:schemeClr val="tx1"/>
                </a:solidFill>
                <a:effectLst/>
                <a:latin typeface="Arial" charset="0"/>
                <a:ea typeface="+mn-ea"/>
                <a:cs typeface="Arial" charset="0"/>
              </a:rPr>
              <a:t> Participation symbolique ; </a:t>
            </a:r>
            <a:r>
              <a:rPr lang="fr-BE" sz="1200" b="0" i="0" kern="1200" dirty="0" smtClean="0">
                <a:solidFill>
                  <a:schemeClr val="tx1"/>
                </a:solidFill>
                <a:effectLst/>
                <a:latin typeface="Arial" charset="0"/>
                <a:ea typeface="+mn-ea"/>
                <a:cs typeface="Arial" charset="0"/>
              </a:rPr>
              <a:t>Les citoyens sont invités à remplir certaines fonctions dans le projet, mais ils n’exercent aucune influence réelle sur les décisions. On crée ainsi une fausse impression de participation des citoyens (délibérément ou non), alors que ceux-ci n’ont aucun mot à dire sur leur contribution et sur ses modalités.</a:t>
            </a:r>
          </a:p>
          <a:p>
            <a:r>
              <a:rPr lang="fr-BE" sz="1200" b="0" i="0" kern="1200" dirty="0" smtClean="0">
                <a:solidFill>
                  <a:schemeClr val="tx1"/>
                </a:solidFill>
                <a:effectLst/>
                <a:latin typeface="Arial" charset="0"/>
                <a:ea typeface="+mn-ea"/>
                <a:cs typeface="Arial" charset="0"/>
              </a:rPr>
              <a:t>Niveau 2: </a:t>
            </a:r>
            <a:r>
              <a:rPr lang="fr-BE" sz="1200" b="1" i="0" kern="1200" dirty="0" smtClean="0">
                <a:solidFill>
                  <a:schemeClr val="tx1"/>
                </a:solidFill>
                <a:effectLst/>
                <a:latin typeface="Arial" charset="0"/>
                <a:ea typeface="+mn-ea"/>
                <a:cs typeface="Arial" charset="0"/>
              </a:rPr>
              <a:t>Participation à titre décoratif ; </a:t>
            </a:r>
            <a:r>
              <a:rPr lang="fr-BE" sz="1200" b="0" i="0" kern="1200" dirty="0" smtClean="0">
                <a:solidFill>
                  <a:schemeClr val="tx1"/>
                </a:solidFill>
                <a:effectLst/>
                <a:latin typeface="Arial" charset="0"/>
                <a:ea typeface="+mn-ea"/>
                <a:cs typeface="Arial" charset="0"/>
              </a:rPr>
              <a:t>Dans le projet, les citoyens ne remplissent aucun rôle significatif (en dehors de leur simple présence). Ils sont des sortes d’objets décoratifs auxquels on donne une place bien visible dans le projet ou l’organisation pour que les personnes extérieures ne manquent pas de les remarquer.</a:t>
            </a:r>
          </a:p>
          <a:p>
            <a:r>
              <a:rPr lang="fr-BE" sz="1200" b="0" i="0" kern="1200" dirty="0" smtClean="0">
                <a:solidFill>
                  <a:schemeClr val="tx1"/>
                </a:solidFill>
                <a:effectLst/>
                <a:latin typeface="Arial" charset="0"/>
                <a:ea typeface="+mn-ea"/>
                <a:cs typeface="Arial" charset="0"/>
              </a:rPr>
              <a:t>Niveau 1:</a:t>
            </a:r>
            <a:r>
              <a:rPr lang="fr-BE" sz="1200" b="1" i="0" kern="1200" dirty="0" smtClean="0">
                <a:solidFill>
                  <a:schemeClr val="tx1"/>
                </a:solidFill>
                <a:effectLst/>
                <a:latin typeface="Arial" charset="0"/>
                <a:ea typeface="+mn-ea"/>
                <a:cs typeface="Arial" charset="0"/>
              </a:rPr>
              <a:t> Manipulation des citoyens ; </a:t>
            </a:r>
            <a:r>
              <a:rPr lang="fr-BE" sz="1200" b="0" i="0" kern="1200" dirty="0" smtClean="0">
                <a:solidFill>
                  <a:schemeClr val="tx1"/>
                </a:solidFill>
                <a:effectLst/>
                <a:latin typeface="Arial" charset="0"/>
                <a:ea typeface="+mn-ea"/>
                <a:cs typeface="Arial" charset="0"/>
              </a:rPr>
              <a:t>Les citoyens sont invités à participer au projet mais n’ont aucune influence réelle sur les décisions et les résultats. Leur présence est en fait utilisée pour parvenir à d’autres buts, comme remporter les élections locales, présenter une institution sous un jour favorable ou bien obtenir des fonds supplémentaires de la part des institutions qui soutiennent la participation des citoyens.</a:t>
            </a:r>
          </a:p>
          <a:p>
            <a:endParaRPr lang="fr-BE" dirty="0"/>
          </a:p>
        </p:txBody>
      </p:sp>
      <p:sp>
        <p:nvSpPr>
          <p:cNvPr id="4" name="Espace réservé du numéro de diapositive 3"/>
          <p:cNvSpPr>
            <a:spLocks noGrp="1"/>
          </p:cNvSpPr>
          <p:nvPr>
            <p:ph type="sldNum" sz="quarter" idx="10"/>
          </p:nvPr>
        </p:nvSpPr>
        <p:spPr/>
        <p:txBody>
          <a:bodyPr/>
          <a:lstStyle/>
          <a:p>
            <a:pPr>
              <a:defRPr/>
            </a:pPr>
            <a:fld id="{AB3D3955-0B7D-4B5E-8747-3EE453776B1A}" type="slidenum">
              <a:rPr lang="fr-FR" smtClean="0"/>
              <a:pPr>
                <a:defRPr/>
              </a:pPr>
              <a:t>9</a:t>
            </a:fld>
            <a:endParaRPr lang="fr-FR"/>
          </a:p>
        </p:txBody>
      </p:sp>
    </p:spTree>
    <p:extLst>
      <p:ext uri="{BB962C8B-B14F-4D97-AF65-F5344CB8AC3E}">
        <p14:creationId xmlns:p14="http://schemas.microsoft.com/office/powerpoint/2010/main" val="4251390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684213" y="3860800"/>
            <a:ext cx="7775575" cy="1223963"/>
          </a:xfrm>
          <a:prstGeom prst="rect">
            <a:avLst/>
          </a:prstGeom>
          <a:solidFill>
            <a:srgbClr val="A7988B"/>
          </a:solidFill>
          <a:ln w="9525" algn="ctr">
            <a:noFill/>
            <a:miter lim="800000"/>
            <a:headEnd/>
            <a:tailEnd/>
          </a:ln>
          <a:effectLst/>
        </p:spPr>
        <p:txBody>
          <a:bodyPr wrap="none" anchor="ctr"/>
          <a:lstStyle/>
          <a:p>
            <a:pPr algn="ctr">
              <a:defRPr/>
            </a:pPr>
            <a:endParaRPr lang="fr-FR"/>
          </a:p>
        </p:txBody>
      </p:sp>
      <p:sp>
        <p:nvSpPr>
          <p:cNvPr id="5" name="Rectangle 3"/>
          <p:cNvSpPr>
            <a:spLocks noChangeArrowheads="1"/>
          </p:cNvSpPr>
          <p:nvPr userDrawn="1"/>
        </p:nvSpPr>
        <p:spPr bwMode="auto">
          <a:xfrm>
            <a:off x="684213" y="1125538"/>
            <a:ext cx="7775575" cy="2519362"/>
          </a:xfrm>
          <a:prstGeom prst="rect">
            <a:avLst/>
          </a:prstGeom>
          <a:solidFill>
            <a:srgbClr val="A7988B"/>
          </a:solidFill>
          <a:ln w="9525" algn="ctr">
            <a:noFill/>
            <a:miter lim="800000"/>
            <a:headEnd/>
            <a:tailEnd/>
          </a:ln>
          <a:effectLst/>
        </p:spPr>
        <p:txBody>
          <a:bodyPr wrap="none" anchor="ctr"/>
          <a:lstStyle/>
          <a:p>
            <a:pPr>
              <a:defRPr/>
            </a:pPr>
            <a:endParaRPr lang="fr-FR"/>
          </a:p>
        </p:txBody>
      </p:sp>
      <p:sp>
        <p:nvSpPr>
          <p:cNvPr id="6" name="Rectangle 6"/>
          <p:cNvSpPr>
            <a:spLocks noChangeArrowheads="1"/>
          </p:cNvSpPr>
          <p:nvPr userDrawn="1"/>
        </p:nvSpPr>
        <p:spPr bwMode="auto">
          <a:xfrm>
            <a:off x="0" y="1125538"/>
            <a:ext cx="252413" cy="935037"/>
          </a:xfrm>
          <a:prstGeom prst="rect">
            <a:avLst/>
          </a:prstGeom>
          <a:solidFill>
            <a:srgbClr val="EE6E01"/>
          </a:solidFill>
          <a:ln w="9525" algn="ctr">
            <a:noFill/>
            <a:miter lim="800000"/>
            <a:headEnd/>
            <a:tailEnd/>
          </a:ln>
          <a:effectLst/>
        </p:spPr>
        <p:txBody>
          <a:bodyPr wrap="none" anchor="ctr"/>
          <a:lstStyle/>
          <a:p>
            <a:pPr>
              <a:defRPr/>
            </a:pPr>
            <a:endParaRPr lang="fr-FR"/>
          </a:p>
        </p:txBody>
      </p:sp>
      <p:sp>
        <p:nvSpPr>
          <p:cNvPr id="7" name="Rectangle 7"/>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FR"/>
          </a:p>
        </p:txBody>
      </p:sp>
      <p:sp>
        <p:nvSpPr>
          <p:cNvPr id="8" name="Rectangle 8"/>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FR"/>
          </a:p>
        </p:txBody>
      </p:sp>
      <p:sp>
        <p:nvSpPr>
          <p:cNvPr id="9" name="Rectangle 9"/>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FR"/>
          </a:p>
        </p:txBody>
      </p:sp>
      <p:pic>
        <p:nvPicPr>
          <p:cNvPr id="10" name="Image 5" descr="observatoireseulqua.eps"/>
          <p:cNvPicPr>
            <a:picLocks noChangeAspect="1"/>
          </p:cNvPicPr>
          <p:nvPr userDrawn="1"/>
        </p:nvPicPr>
        <p:blipFill>
          <a:blip r:embed="rId2" cstate="print"/>
          <a:srcRect/>
          <a:stretch>
            <a:fillRect/>
          </a:stretch>
        </p:blipFill>
        <p:spPr bwMode="auto">
          <a:xfrm>
            <a:off x="5508625" y="6381750"/>
            <a:ext cx="474663" cy="476250"/>
          </a:xfrm>
          <a:prstGeom prst="rect">
            <a:avLst/>
          </a:prstGeom>
          <a:noFill/>
          <a:ln w="9525">
            <a:noFill/>
            <a:miter lim="800000"/>
            <a:headEnd/>
            <a:tailEnd/>
          </a:ln>
        </p:spPr>
      </p:pic>
      <p:pic>
        <p:nvPicPr>
          <p:cNvPr id="11" name="Picture 11" descr="Logo_FWB_Hori_Quadri"/>
          <p:cNvPicPr>
            <a:picLocks noChangeAspect="1" noChangeArrowheads="1"/>
          </p:cNvPicPr>
          <p:nvPr userDrawn="1"/>
        </p:nvPicPr>
        <p:blipFill>
          <a:blip r:embed="rId3" cstate="print"/>
          <a:srcRect/>
          <a:stretch>
            <a:fillRect/>
          </a:stretch>
        </p:blipFill>
        <p:spPr bwMode="auto">
          <a:xfrm>
            <a:off x="3276600" y="6350000"/>
            <a:ext cx="2016125" cy="508000"/>
          </a:xfrm>
          <a:prstGeom prst="rect">
            <a:avLst/>
          </a:prstGeom>
          <a:noFill/>
          <a:ln w="9525">
            <a:noFill/>
            <a:miter lim="800000"/>
            <a:headEnd/>
            <a:tailEnd/>
          </a:ln>
        </p:spPr>
      </p:pic>
      <p:sp>
        <p:nvSpPr>
          <p:cNvPr id="12" name="Rectangle 12"/>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FR"/>
          </a:p>
        </p:txBody>
      </p:sp>
      <p:sp>
        <p:nvSpPr>
          <p:cNvPr id="13" name="Rectangle 13"/>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FR"/>
          </a:p>
        </p:txBody>
      </p:sp>
      <p:sp>
        <p:nvSpPr>
          <p:cNvPr id="14" name="Rectangle 14"/>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FR"/>
          </a:p>
        </p:txBody>
      </p:sp>
      <p:sp>
        <p:nvSpPr>
          <p:cNvPr id="15" name="Rectangle 15"/>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FR"/>
          </a:p>
        </p:txBody>
      </p:sp>
      <p:sp>
        <p:nvSpPr>
          <p:cNvPr id="16" name="Rectangle 16"/>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FR"/>
          </a:p>
        </p:txBody>
      </p:sp>
      <p:sp>
        <p:nvSpPr>
          <p:cNvPr id="1026" name="Espace réservé du titre 1"/>
          <p:cNvSpPr>
            <a:spLocks noGrp="1"/>
          </p:cNvSpPr>
          <p:nvPr>
            <p:ph type="ctrTitle"/>
          </p:nvPr>
        </p:nvSpPr>
        <p:spPr>
          <a:xfrm>
            <a:off x="684213" y="1125538"/>
            <a:ext cx="7772400" cy="2474912"/>
          </a:xfrm>
        </p:spPr>
        <p:txBody>
          <a:bodyPr anchor="ctr"/>
          <a:lstStyle>
            <a:lvl1pPr algn="ctr">
              <a:defRPr sz="3600"/>
            </a:lvl1pPr>
          </a:lstStyle>
          <a:p>
            <a:r>
              <a:rPr lang="fr-FR"/>
              <a:t>Cliquez pour modifier le style du titre</a:t>
            </a:r>
          </a:p>
        </p:txBody>
      </p:sp>
      <p:sp>
        <p:nvSpPr>
          <p:cNvPr id="1027" name="Espace réservé du texte 2"/>
          <p:cNvSpPr>
            <a:spLocks noGrp="1"/>
          </p:cNvSpPr>
          <p:nvPr>
            <p:ph type="subTitle" idx="1"/>
          </p:nvPr>
        </p:nvSpPr>
        <p:spPr>
          <a:xfrm>
            <a:off x="1403350" y="3860800"/>
            <a:ext cx="6400800" cy="1223963"/>
          </a:xfrm>
        </p:spPr>
        <p:txBody>
          <a:bodyPr anchor="ctr"/>
          <a:lstStyle>
            <a:lvl1pPr marL="0" indent="0" algn="ctr">
              <a:buFont typeface="Arial" charset="0"/>
              <a:buNone/>
              <a:defRPr>
                <a:solidFill>
                  <a:srgbClr val="C82C0C"/>
                </a:solidFill>
              </a:defRPr>
            </a:lvl1pPr>
          </a:lstStyle>
          <a:p>
            <a:r>
              <a:rPr lang="fr-FR"/>
              <a:t>Cliquez pour modifier le style des sous-titres du masque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D1436E83-A047-4B9A-8BAF-F02CD12ABABC}" type="slidenum">
              <a:rPr lang="fr-FR"/>
              <a:pPr>
                <a:defRPr/>
              </a:pPr>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92938" y="0"/>
            <a:ext cx="2151062" cy="63087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38163" y="0"/>
            <a:ext cx="6302375" cy="63087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85C6879B-5F25-43D6-B19F-1E22C5BD4B6E}" type="slidenum">
              <a:rPr lang="fr-FR"/>
              <a:pPr>
                <a:defRPr/>
              </a:pPr>
              <a:t>‹N°›</a:t>
            </a:fld>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684213" y="3860800"/>
            <a:ext cx="7775575" cy="1223963"/>
          </a:xfrm>
          <a:prstGeom prst="rect">
            <a:avLst/>
          </a:prstGeom>
          <a:solidFill>
            <a:srgbClr val="A7988B"/>
          </a:solidFill>
          <a:ln w="9525" algn="ctr">
            <a:noFill/>
            <a:miter lim="800000"/>
            <a:headEnd/>
            <a:tailEnd/>
          </a:ln>
          <a:effectLst/>
        </p:spPr>
        <p:txBody>
          <a:bodyPr wrap="none" anchor="ctr"/>
          <a:lstStyle/>
          <a:p>
            <a:pPr algn="ctr">
              <a:defRPr/>
            </a:pPr>
            <a:endParaRPr lang="fr-FR"/>
          </a:p>
        </p:txBody>
      </p:sp>
      <p:sp>
        <p:nvSpPr>
          <p:cNvPr id="5" name="Rectangle 3"/>
          <p:cNvSpPr>
            <a:spLocks noChangeArrowheads="1"/>
          </p:cNvSpPr>
          <p:nvPr userDrawn="1"/>
        </p:nvSpPr>
        <p:spPr bwMode="auto">
          <a:xfrm>
            <a:off x="684213" y="1125538"/>
            <a:ext cx="7775575" cy="2519362"/>
          </a:xfrm>
          <a:prstGeom prst="rect">
            <a:avLst/>
          </a:prstGeom>
          <a:solidFill>
            <a:srgbClr val="A7988B"/>
          </a:solidFill>
          <a:ln w="9525" algn="ctr">
            <a:noFill/>
            <a:miter lim="800000"/>
            <a:headEnd/>
            <a:tailEnd/>
          </a:ln>
          <a:effectLst/>
        </p:spPr>
        <p:txBody>
          <a:bodyPr wrap="none" anchor="ctr"/>
          <a:lstStyle/>
          <a:p>
            <a:pPr>
              <a:defRPr/>
            </a:pPr>
            <a:endParaRPr lang="fr-FR"/>
          </a:p>
        </p:txBody>
      </p:sp>
      <p:sp>
        <p:nvSpPr>
          <p:cNvPr id="6" name="Rectangle 6"/>
          <p:cNvSpPr>
            <a:spLocks noChangeArrowheads="1"/>
          </p:cNvSpPr>
          <p:nvPr userDrawn="1"/>
        </p:nvSpPr>
        <p:spPr bwMode="auto">
          <a:xfrm>
            <a:off x="0" y="1125538"/>
            <a:ext cx="252413" cy="935037"/>
          </a:xfrm>
          <a:prstGeom prst="rect">
            <a:avLst/>
          </a:prstGeom>
          <a:solidFill>
            <a:srgbClr val="EE6E01"/>
          </a:solidFill>
          <a:ln w="9525" algn="ctr">
            <a:noFill/>
            <a:miter lim="800000"/>
            <a:headEnd/>
            <a:tailEnd/>
          </a:ln>
          <a:effectLst/>
        </p:spPr>
        <p:txBody>
          <a:bodyPr wrap="none" anchor="ctr"/>
          <a:lstStyle/>
          <a:p>
            <a:pPr>
              <a:defRPr/>
            </a:pPr>
            <a:endParaRPr lang="fr-FR"/>
          </a:p>
        </p:txBody>
      </p:sp>
      <p:sp>
        <p:nvSpPr>
          <p:cNvPr id="7" name="Rectangle 7"/>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FR"/>
          </a:p>
        </p:txBody>
      </p:sp>
      <p:sp>
        <p:nvSpPr>
          <p:cNvPr id="8" name="Rectangle 8"/>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FR"/>
          </a:p>
        </p:txBody>
      </p:sp>
      <p:sp>
        <p:nvSpPr>
          <p:cNvPr id="9" name="Rectangle 9"/>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FR"/>
          </a:p>
        </p:txBody>
      </p:sp>
      <p:pic>
        <p:nvPicPr>
          <p:cNvPr id="10" name="Image 5" descr="observatoireseulqua.eps"/>
          <p:cNvPicPr>
            <a:picLocks noChangeAspect="1"/>
          </p:cNvPicPr>
          <p:nvPr userDrawn="1"/>
        </p:nvPicPr>
        <p:blipFill>
          <a:blip r:embed="rId2" cstate="print"/>
          <a:srcRect/>
          <a:stretch>
            <a:fillRect/>
          </a:stretch>
        </p:blipFill>
        <p:spPr bwMode="auto">
          <a:xfrm>
            <a:off x="5508625" y="6381750"/>
            <a:ext cx="474663" cy="476250"/>
          </a:xfrm>
          <a:prstGeom prst="rect">
            <a:avLst/>
          </a:prstGeom>
          <a:noFill/>
          <a:ln w="9525">
            <a:noFill/>
            <a:miter lim="800000"/>
            <a:headEnd/>
            <a:tailEnd/>
          </a:ln>
        </p:spPr>
      </p:pic>
      <p:pic>
        <p:nvPicPr>
          <p:cNvPr id="11" name="Picture 11" descr="Logo_FWB_Hori_Quadri"/>
          <p:cNvPicPr>
            <a:picLocks noChangeAspect="1" noChangeArrowheads="1"/>
          </p:cNvPicPr>
          <p:nvPr userDrawn="1"/>
        </p:nvPicPr>
        <p:blipFill>
          <a:blip r:embed="rId3" cstate="print"/>
          <a:srcRect/>
          <a:stretch>
            <a:fillRect/>
          </a:stretch>
        </p:blipFill>
        <p:spPr bwMode="auto">
          <a:xfrm>
            <a:off x="3276600" y="6350000"/>
            <a:ext cx="2016125" cy="508000"/>
          </a:xfrm>
          <a:prstGeom prst="rect">
            <a:avLst/>
          </a:prstGeom>
          <a:noFill/>
          <a:ln w="9525">
            <a:noFill/>
            <a:miter lim="800000"/>
            <a:headEnd/>
            <a:tailEnd/>
          </a:ln>
        </p:spPr>
      </p:pic>
      <p:sp>
        <p:nvSpPr>
          <p:cNvPr id="12" name="Rectangle 12"/>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FR"/>
          </a:p>
        </p:txBody>
      </p:sp>
      <p:sp>
        <p:nvSpPr>
          <p:cNvPr id="13" name="Rectangle 13"/>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FR"/>
          </a:p>
        </p:txBody>
      </p:sp>
      <p:sp>
        <p:nvSpPr>
          <p:cNvPr id="14" name="Rectangle 14"/>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FR"/>
          </a:p>
        </p:txBody>
      </p:sp>
      <p:sp>
        <p:nvSpPr>
          <p:cNvPr id="15" name="Rectangle 15"/>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FR"/>
          </a:p>
        </p:txBody>
      </p:sp>
      <p:sp>
        <p:nvSpPr>
          <p:cNvPr id="16" name="Rectangle 16"/>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FR"/>
          </a:p>
        </p:txBody>
      </p:sp>
      <p:sp>
        <p:nvSpPr>
          <p:cNvPr id="1026" name="Espace réservé du titre 1"/>
          <p:cNvSpPr>
            <a:spLocks noGrp="1"/>
          </p:cNvSpPr>
          <p:nvPr>
            <p:ph type="ctrTitle"/>
          </p:nvPr>
        </p:nvSpPr>
        <p:spPr>
          <a:xfrm>
            <a:off x="684213" y="1125538"/>
            <a:ext cx="7772400" cy="2474912"/>
          </a:xfrm>
          <a:prstGeom prst="rect">
            <a:avLst/>
          </a:prstGeom>
        </p:spPr>
        <p:txBody>
          <a:bodyPr anchor="ctr"/>
          <a:lstStyle>
            <a:lvl1pPr algn="ctr">
              <a:defRPr sz="3600"/>
            </a:lvl1pPr>
          </a:lstStyle>
          <a:p>
            <a:r>
              <a:rPr lang="fr-FR"/>
              <a:t>Cliquez pour modifier le style du titre</a:t>
            </a:r>
          </a:p>
        </p:txBody>
      </p:sp>
      <p:sp>
        <p:nvSpPr>
          <p:cNvPr id="1027" name="Espace réservé du texte 2"/>
          <p:cNvSpPr>
            <a:spLocks noGrp="1"/>
          </p:cNvSpPr>
          <p:nvPr>
            <p:ph type="subTitle" idx="1"/>
          </p:nvPr>
        </p:nvSpPr>
        <p:spPr>
          <a:xfrm>
            <a:off x="1403350" y="3860800"/>
            <a:ext cx="6400800" cy="1223963"/>
          </a:xfrm>
          <a:prstGeom prst="rect">
            <a:avLst/>
          </a:prstGeom>
        </p:spPr>
        <p:txBody>
          <a:bodyPr anchor="ctr"/>
          <a:lstStyle>
            <a:lvl1pPr marL="0" indent="0" algn="ctr">
              <a:buFont typeface="Arial" charset="0"/>
              <a:buNone/>
              <a:defRPr>
                <a:solidFill>
                  <a:srgbClr val="C82C0C"/>
                </a:solidFill>
              </a:defRPr>
            </a:lvl1pPr>
          </a:lstStyle>
          <a:p>
            <a:r>
              <a:rPr lang="fr-FR"/>
              <a:t>Cliquez pour modifier le style des sous-titres du masque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9750" y="0"/>
            <a:ext cx="8604250" cy="922338"/>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38163" y="1125538"/>
            <a:ext cx="8605837" cy="5183187"/>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D03A1D69-B522-481D-879A-B305C0FF059C}" type="slidenum">
              <a:rPr lang="fr-FR"/>
              <a:pPr>
                <a:defRPr/>
              </a:pPr>
              <a:t>‹N°›</a:t>
            </a:fld>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AA7F63CE-30BB-4822-AC09-FA0E5434746D}" type="slidenum">
              <a:rPr lang="fr-FR"/>
              <a:pPr>
                <a:defRPr/>
              </a:pPr>
              <a:t>‹N°›</a:t>
            </a:fld>
            <a:endParaRPr lang="fr-F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39750" y="0"/>
            <a:ext cx="8604250" cy="922338"/>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38163" y="1125538"/>
            <a:ext cx="4225925" cy="51831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6488" y="1125538"/>
            <a:ext cx="4227512" cy="51831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AFD0B2F8-C661-404E-98A2-15E7E066B715}" type="slidenum">
              <a:rPr lang="fr-FR"/>
              <a:pPr>
                <a:defRPr/>
              </a:pPr>
              <a:t>‹N°›</a:t>
            </a:fld>
            <a:endParaRPr lang="fr-F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4"/>
          <p:cNvSpPr>
            <a:spLocks noGrp="1"/>
          </p:cNvSpPr>
          <p:nvPr>
            <p:ph type="ftr" sz="quarter" idx="10"/>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1"/>
          </p:nvPr>
        </p:nvSpPr>
        <p:spPr/>
        <p:txBody>
          <a:bodyPr/>
          <a:lstStyle>
            <a:lvl1pPr>
              <a:defRPr/>
            </a:lvl1pPr>
          </a:lstStyle>
          <a:p>
            <a:pPr>
              <a:defRPr/>
            </a:pPr>
            <a:fld id="{BB7C30CD-FE8E-4840-A4B5-751C13C5C831}" type="slidenum">
              <a:rPr lang="fr-FR"/>
              <a:pPr>
                <a:defRPr/>
              </a:pPr>
              <a:t>‹N°›</a:t>
            </a:fld>
            <a:endParaRPr lang="fr-F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9750" y="0"/>
            <a:ext cx="8604250" cy="922338"/>
          </a:xfrm>
          <a:prstGeom prst="rect">
            <a:avLst/>
          </a:prstGeom>
        </p:spPr>
        <p:txBody>
          <a:bodyPr/>
          <a:lstStyle/>
          <a:p>
            <a:r>
              <a:rPr lang="fr-FR" smtClean="0"/>
              <a:t>Cliquez pour modifier le style du titre</a:t>
            </a:r>
            <a:endParaRPr lang="fr-FR"/>
          </a:p>
        </p:txBody>
      </p:sp>
      <p:sp>
        <p:nvSpPr>
          <p:cNvPr id="3" name="Espace réservé du pied de page 4"/>
          <p:cNvSpPr>
            <a:spLocks noGrp="1"/>
          </p:cNvSpPr>
          <p:nvPr>
            <p:ph type="ftr" sz="quarter" idx="10"/>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1"/>
          </p:nvPr>
        </p:nvSpPr>
        <p:spPr/>
        <p:txBody>
          <a:bodyPr/>
          <a:lstStyle>
            <a:lvl1pPr>
              <a:defRPr/>
            </a:lvl1pPr>
          </a:lstStyle>
          <a:p>
            <a:pPr>
              <a:defRPr/>
            </a:pPr>
            <a:fld id="{8953D241-CC57-42F3-A176-59C9AC7E3AB3}" type="slidenum">
              <a:rPr lang="fr-FR"/>
              <a:pPr>
                <a:defRPr/>
              </a:pPr>
              <a:t>‹N°›</a:t>
            </a:fld>
            <a:endParaRPr lang="fr-F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4"/>
          <p:cNvSpPr>
            <a:spLocks noGrp="1"/>
          </p:cNvSpPr>
          <p:nvPr>
            <p:ph type="ftr" sz="quarter" idx="10"/>
          </p:nvPr>
        </p:nvSpPr>
        <p:spPr/>
        <p:txBody>
          <a:bodyPr/>
          <a:lstStyle>
            <a:lvl1pPr>
              <a:defRPr/>
            </a:lvl1pPr>
          </a:lstStyle>
          <a:p>
            <a:pPr>
              <a:defRPr/>
            </a:pPr>
            <a:endParaRPr lang="fr-FR"/>
          </a:p>
        </p:txBody>
      </p:sp>
      <p:sp>
        <p:nvSpPr>
          <p:cNvPr id="3" name="Espace réservé du numéro de diapositive 5"/>
          <p:cNvSpPr>
            <a:spLocks noGrp="1"/>
          </p:cNvSpPr>
          <p:nvPr>
            <p:ph type="sldNum" sz="quarter" idx="11"/>
          </p:nvPr>
        </p:nvSpPr>
        <p:spPr/>
        <p:txBody>
          <a:bodyPr/>
          <a:lstStyle>
            <a:lvl1pPr>
              <a:defRPr/>
            </a:lvl1pPr>
          </a:lstStyle>
          <a:p>
            <a:pPr>
              <a:defRPr/>
            </a:pPr>
            <a:fld id="{BD704170-3146-4B6B-8D32-EAA674C2DE1D}" type="slidenum">
              <a:rPr lang="fr-FR"/>
              <a:pPr>
                <a:defRPr/>
              </a:pPr>
              <a:t>‹N°›</a:t>
            </a:fld>
            <a:endParaRPr lang="fr-F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0FC25EBE-8509-45A5-91D6-1B7C69F23483}" type="slidenum">
              <a:rPr lang="fr-FR"/>
              <a:pPr>
                <a:defRPr/>
              </a:pPr>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D03A1D69-B522-481D-879A-B305C0FF059C}" type="slidenum">
              <a:rPr lang="fr-FR"/>
              <a:pPr>
                <a:defRPr/>
              </a:pPr>
              <a:t>‹N°›</a:t>
            </a:fld>
            <a:endParaRPr lang="fr-F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1F30ADC8-40E5-4458-8FC6-681853756625}" type="slidenum">
              <a:rPr lang="fr-FR"/>
              <a:pPr>
                <a:defRPr/>
              </a:pPr>
              <a:t>‹N°›</a:t>
            </a:fld>
            <a:endParaRPr lang="fr-F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39750" y="0"/>
            <a:ext cx="8604250" cy="922338"/>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38163" y="1125538"/>
            <a:ext cx="8605837" cy="5183187"/>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D1436E83-A047-4B9A-8BAF-F02CD12ABABC}" type="slidenum">
              <a:rPr lang="fr-FR"/>
              <a:pPr>
                <a:defRPr/>
              </a:pPr>
              <a:t>‹N°›</a:t>
            </a:fld>
            <a:endParaRPr lang="fr-F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92938" y="0"/>
            <a:ext cx="2151062" cy="63087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38163" y="0"/>
            <a:ext cx="6302375" cy="63087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85C6879B-5F25-43D6-B19F-1E22C5BD4B6E}" type="slidenum">
              <a:rPr lang="fr-FR"/>
              <a:pPr>
                <a:defRPr/>
              </a:pPr>
              <a:t>‹N°›</a:t>
            </a:fld>
            <a:endParaRPr lang="fr-F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684213" y="3860800"/>
            <a:ext cx="7775575" cy="1223963"/>
          </a:xfrm>
          <a:prstGeom prst="rect">
            <a:avLst/>
          </a:prstGeom>
          <a:solidFill>
            <a:srgbClr val="A7988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fr-FR" altLang="fr-FR" smtClean="0">
              <a:solidFill>
                <a:srgbClr val="000000"/>
              </a:solidFill>
            </a:endParaRPr>
          </a:p>
        </p:txBody>
      </p:sp>
      <p:sp>
        <p:nvSpPr>
          <p:cNvPr id="5" name="Rectangle 3"/>
          <p:cNvSpPr>
            <a:spLocks noChangeArrowheads="1"/>
          </p:cNvSpPr>
          <p:nvPr userDrawn="1"/>
        </p:nvSpPr>
        <p:spPr bwMode="auto">
          <a:xfrm>
            <a:off x="684213" y="1125538"/>
            <a:ext cx="7775575" cy="2519362"/>
          </a:xfrm>
          <a:prstGeom prst="rect">
            <a:avLst/>
          </a:prstGeom>
          <a:solidFill>
            <a:srgbClr val="A7988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fr-FR" altLang="fr-FR" smtClean="0">
              <a:solidFill>
                <a:srgbClr val="000000"/>
              </a:solidFill>
            </a:endParaRPr>
          </a:p>
        </p:txBody>
      </p:sp>
      <p:sp>
        <p:nvSpPr>
          <p:cNvPr id="6" name="Rectangle 6"/>
          <p:cNvSpPr>
            <a:spLocks noChangeArrowheads="1"/>
          </p:cNvSpPr>
          <p:nvPr userDrawn="1"/>
        </p:nvSpPr>
        <p:spPr bwMode="auto">
          <a:xfrm>
            <a:off x="0" y="1125538"/>
            <a:ext cx="252413" cy="935037"/>
          </a:xfrm>
          <a:prstGeom prst="rect">
            <a:avLst/>
          </a:prstGeom>
          <a:solidFill>
            <a:srgbClr val="EE6E0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fr-FR" altLang="fr-FR" smtClean="0">
              <a:solidFill>
                <a:srgbClr val="000000"/>
              </a:solidFill>
            </a:endParaRPr>
          </a:p>
        </p:txBody>
      </p:sp>
      <p:sp>
        <p:nvSpPr>
          <p:cNvPr id="7" name="Rectangle 7"/>
          <p:cNvSpPr>
            <a:spLocks noChangeArrowheads="1"/>
          </p:cNvSpPr>
          <p:nvPr userDrawn="1"/>
        </p:nvSpPr>
        <p:spPr bwMode="auto">
          <a:xfrm>
            <a:off x="0" y="2133600"/>
            <a:ext cx="252413" cy="935038"/>
          </a:xfrm>
          <a:prstGeom prst="rect">
            <a:avLst/>
          </a:prstGeom>
          <a:solidFill>
            <a:srgbClr val="C82C0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fr-FR" altLang="fr-FR" smtClean="0">
              <a:solidFill>
                <a:srgbClr val="000000"/>
              </a:solidFill>
            </a:endParaRPr>
          </a:p>
        </p:txBody>
      </p:sp>
      <p:sp>
        <p:nvSpPr>
          <p:cNvPr id="8" name="Rectangle 8"/>
          <p:cNvSpPr>
            <a:spLocks noChangeArrowheads="1"/>
          </p:cNvSpPr>
          <p:nvPr userDrawn="1"/>
        </p:nvSpPr>
        <p:spPr bwMode="auto">
          <a:xfrm>
            <a:off x="0" y="3141663"/>
            <a:ext cx="252413" cy="935037"/>
          </a:xfrm>
          <a:prstGeom prst="rect">
            <a:avLst/>
          </a:prstGeom>
          <a:solidFill>
            <a:srgbClr val="9823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fr-FR" altLang="fr-FR" smtClean="0">
              <a:solidFill>
                <a:srgbClr val="000000"/>
              </a:solidFill>
            </a:endParaRPr>
          </a:p>
        </p:txBody>
      </p:sp>
      <p:sp>
        <p:nvSpPr>
          <p:cNvPr id="9" name="Rectangle 9"/>
          <p:cNvSpPr>
            <a:spLocks noChangeArrowheads="1"/>
          </p:cNvSpPr>
          <p:nvPr userDrawn="1"/>
        </p:nvSpPr>
        <p:spPr bwMode="auto">
          <a:xfrm>
            <a:off x="0" y="4149725"/>
            <a:ext cx="252413" cy="935038"/>
          </a:xfrm>
          <a:prstGeom prst="rect">
            <a:avLst/>
          </a:prstGeom>
          <a:solidFill>
            <a:srgbClr val="012F8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fr-FR" altLang="fr-FR" smtClean="0">
              <a:solidFill>
                <a:srgbClr val="000000"/>
              </a:solidFill>
            </a:endParaRPr>
          </a:p>
        </p:txBody>
      </p:sp>
      <p:pic>
        <p:nvPicPr>
          <p:cNvPr id="10" name="Image 5" descr="observatoireseulqua.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25" y="6381750"/>
            <a:ext cx="4746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Logo_FWB_Hori_Quadri"/>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76600" y="6350000"/>
            <a:ext cx="20161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p:cNvSpPr>
            <a:spLocks noChangeArrowheads="1"/>
          </p:cNvSpPr>
          <p:nvPr userDrawn="1"/>
        </p:nvSpPr>
        <p:spPr bwMode="auto">
          <a:xfrm>
            <a:off x="0" y="3141663"/>
            <a:ext cx="252413" cy="935037"/>
          </a:xfrm>
          <a:prstGeom prst="rect">
            <a:avLst/>
          </a:prstGeom>
          <a:solidFill>
            <a:srgbClr val="9823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fr-FR" altLang="fr-FR" smtClean="0">
              <a:solidFill>
                <a:srgbClr val="000000"/>
              </a:solidFill>
            </a:endParaRPr>
          </a:p>
        </p:txBody>
      </p:sp>
      <p:sp>
        <p:nvSpPr>
          <p:cNvPr id="13" name="Rectangle 13"/>
          <p:cNvSpPr>
            <a:spLocks noChangeArrowheads="1"/>
          </p:cNvSpPr>
          <p:nvPr userDrawn="1"/>
        </p:nvSpPr>
        <p:spPr bwMode="auto">
          <a:xfrm>
            <a:off x="0" y="4149725"/>
            <a:ext cx="252413" cy="935038"/>
          </a:xfrm>
          <a:prstGeom prst="rect">
            <a:avLst/>
          </a:prstGeom>
          <a:solidFill>
            <a:srgbClr val="012F8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fr-FR" altLang="fr-FR" smtClean="0">
              <a:solidFill>
                <a:srgbClr val="000000"/>
              </a:solidFill>
            </a:endParaRPr>
          </a:p>
        </p:txBody>
      </p:sp>
      <p:sp>
        <p:nvSpPr>
          <p:cNvPr id="14" name="Rectangle 14"/>
          <p:cNvSpPr>
            <a:spLocks noChangeArrowheads="1"/>
          </p:cNvSpPr>
          <p:nvPr userDrawn="1"/>
        </p:nvSpPr>
        <p:spPr bwMode="auto">
          <a:xfrm>
            <a:off x="0" y="2133600"/>
            <a:ext cx="252413" cy="935038"/>
          </a:xfrm>
          <a:prstGeom prst="rect">
            <a:avLst/>
          </a:prstGeom>
          <a:solidFill>
            <a:srgbClr val="C82C0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fr-FR" altLang="fr-FR" smtClean="0">
              <a:solidFill>
                <a:srgbClr val="000000"/>
              </a:solidFill>
            </a:endParaRPr>
          </a:p>
        </p:txBody>
      </p:sp>
      <p:sp>
        <p:nvSpPr>
          <p:cNvPr id="15" name="Rectangle 15"/>
          <p:cNvSpPr>
            <a:spLocks noChangeArrowheads="1"/>
          </p:cNvSpPr>
          <p:nvPr userDrawn="1"/>
        </p:nvSpPr>
        <p:spPr bwMode="auto">
          <a:xfrm>
            <a:off x="0" y="3141663"/>
            <a:ext cx="252413" cy="935037"/>
          </a:xfrm>
          <a:prstGeom prst="rect">
            <a:avLst/>
          </a:prstGeom>
          <a:solidFill>
            <a:srgbClr val="9823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fr-FR" altLang="fr-FR" smtClean="0">
              <a:solidFill>
                <a:srgbClr val="000000"/>
              </a:solidFill>
            </a:endParaRPr>
          </a:p>
        </p:txBody>
      </p:sp>
      <p:sp>
        <p:nvSpPr>
          <p:cNvPr id="16" name="Rectangle 16"/>
          <p:cNvSpPr>
            <a:spLocks noChangeArrowheads="1"/>
          </p:cNvSpPr>
          <p:nvPr userDrawn="1"/>
        </p:nvSpPr>
        <p:spPr bwMode="auto">
          <a:xfrm>
            <a:off x="0" y="4149725"/>
            <a:ext cx="252413" cy="935038"/>
          </a:xfrm>
          <a:prstGeom prst="rect">
            <a:avLst/>
          </a:prstGeom>
          <a:solidFill>
            <a:srgbClr val="012F8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fr-FR" altLang="fr-FR" smtClean="0">
              <a:solidFill>
                <a:srgbClr val="000000"/>
              </a:solidFill>
            </a:endParaRPr>
          </a:p>
        </p:txBody>
      </p:sp>
      <p:sp>
        <p:nvSpPr>
          <p:cNvPr id="1026" name="Espace réservé du titre 1"/>
          <p:cNvSpPr>
            <a:spLocks noGrp="1"/>
          </p:cNvSpPr>
          <p:nvPr>
            <p:ph type="ctrTitle"/>
          </p:nvPr>
        </p:nvSpPr>
        <p:spPr>
          <a:xfrm>
            <a:off x="684213" y="1125538"/>
            <a:ext cx="7772400" cy="2474912"/>
          </a:xfrm>
        </p:spPr>
        <p:txBody>
          <a:bodyPr anchor="ctr"/>
          <a:lstStyle>
            <a:lvl1pPr algn="ctr">
              <a:defRPr sz="3600"/>
            </a:lvl1pPr>
          </a:lstStyle>
          <a:p>
            <a:r>
              <a:rPr lang="fr-FR"/>
              <a:t>Cliquez pour modifier le style du titre</a:t>
            </a:r>
          </a:p>
        </p:txBody>
      </p:sp>
      <p:sp>
        <p:nvSpPr>
          <p:cNvPr id="1027" name="Espace réservé du texte 2"/>
          <p:cNvSpPr>
            <a:spLocks noGrp="1"/>
          </p:cNvSpPr>
          <p:nvPr>
            <p:ph type="subTitle" idx="1"/>
          </p:nvPr>
        </p:nvSpPr>
        <p:spPr>
          <a:xfrm>
            <a:off x="1403350" y="3860800"/>
            <a:ext cx="6400800" cy="1223963"/>
          </a:xfrm>
        </p:spPr>
        <p:txBody>
          <a:bodyPr anchor="ctr"/>
          <a:lstStyle>
            <a:lvl1pPr marL="0" indent="0" algn="ctr">
              <a:buFont typeface="Arial" charset="0"/>
              <a:buNone/>
              <a:defRPr>
                <a:solidFill>
                  <a:srgbClr val="C82C0C"/>
                </a:solidFill>
              </a:defRPr>
            </a:lvl1pPr>
          </a:lstStyle>
          <a:p>
            <a:r>
              <a:rPr lang="fr-FR"/>
              <a:t>Cliquez pour modifier le style des sous-titres du masque</a:t>
            </a:r>
          </a:p>
        </p:txBody>
      </p:sp>
    </p:spTree>
    <p:extLst>
      <p:ext uri="{BB962C8B-B14F-4D97-AF65-F5344CB8AC3E}">
        <p14:creationId xmlns:p14="http://schemas.microsoft.com/office/powerpoint/2010/main" val="2827946725"/>
      </p:ext>
    </p:extLst>
  </p:cSld>
  <p:clrMapOvr>
    <a:masterClrMapping/>
  </p:clrMapOvr>
  <p:transition/>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585CF4A5-7E23-4ECD-A08A-7E49D73D2DE4}" type="slidenum">
              <a:rPr lang="fr-FR" altLang="fr-FR"/>
              <a:pPr>
                <a:defRPr/>
              </a:pPr>
              <a:t>‹N°›</a:t>
            </a:fld>
            <a:endParaRPr lang="fr-FR" altLang="fr-FR"/>
          </a:p>
        </p:txBody>
      </p:sp>
    </p:spTree>
    <p:extLst>
      <p:ext uri="{BB962C8B-B14F-4D97-AF65-F5344CB8AC3E}">
        <p14:creationId xmlns:p14="http://schemas.microsoft.com/office/powerpoint/2010/main" val="144407057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577810F1-A920-4BEA-8CB7-B5DF51D0D3E3}" type="slidenum">
              <a:rPr lang="fr-FR" altLang="fr-FR"/>
              <a:pPr>
                <a:defRPr/>
              </a:pPr>
              <a:t>‹N°›</a:t>
            </a:fld>
            <a:endParaRPr lang="fr-FR" altLang="fr-FR"/>
          </a:p>
        </p:txBody>
      </p:sp>
    </p:spTree>
    <p:extLst>
      <p:ext uri="{BB962C8B-B14F-4D97-AF65-F5344CB8AC3E}">
        <p14:creationId xmlns:p14="http://schemas.microsoft.com/office/powerpoint/2010/main" val="181717610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38163" y="1125538"/>
            <a:ext cx="422592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6488" y="1125538"/>
            <a:ext cx="4227512"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B8F6F448-F1A3-4420-8A2F-4DF2D3E9B607}" type="slidenum">
              <a:rPr lang="fr-FR" altLang="fr-FR"/>
              <a:pPr>
                <a:defRPr/>
              </a:pPr>
              <a:t>‹N°›</a:t>
            </a:fld>
            <a:endParaRPr lang="fr-FR" altLang="fr-FR"/>
          </a:p>
        </p:txBody>
      </p:sp>
    </p:spTree>
    <p:extLst>
      <p:ext uri="{BB962C8B-B14F-4D97-AF65-F5344CB8AC3E}">
        <p14:creationId xmlns:p14="http://schemas.microsoft.com/office/powerpoint/2010/main" val="45276920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4"/>
          <p:cNvSpPr>
            <a:spLocks noGrp="1"/>
          </p:cNvSpPr>
          <p:nvPr>
            <p:ph type="ftr" sz="quarter" idx="10"/>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1"/>
          </p:nvPr>
        </p:nvSpPr>
        <p:spPr/>
        <p:txBody>
          <a:bodyPr/>
          <a:lstStyle>
            <a:lvl1pPr>
              <a:defRPr/>
            </a:lvl1pPr>
          </a:lstStyle>
          <a:p>
            <a:pPr>
              <a:defRPr/>
            </a:pPr>
            <a:fld id="{19B6DBA8-396B-44C6-8220-73EBECBC9E5B}" type="slidenum">
              <a:rPr lang="fr-FR" altLang="fr-FR"/>
              <a:pPr>
                <a:defRPr/>
              </a:pPr>
              <a:t>‹N°›</a:t>
            </a:fld>
            <a:endParaRPr lang="fr-FR" altLang="fr-FR"/>
          </a:p>
        </p:txBody>
      </p:sp>
    </p:spTree>
    <p:extLst>
      <p:ext uri="{BB962C8B-B14F-4D97-AF65-F5344CB8AC3E}">
        <p14:creationId xmlns:p14="http://schemas.microsoft.com/office/powerpoint/2010/main" val="122794400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4"/>
          <p:cNvSpPr>
            <a:spLocks noGrp="1"/>
          </p:cNvSpPr>
          <p:nvPr>
            <p:ph type="ftr" sz="quarter" idx="10"/>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1"/>
          </p:nvPr>
        </p:nvSpPr>
        <p:spPr/>
        <p:txBody>
          <a:bodyPr/>
          <a:lstStyle>
            <a:lvl1pPr>
              <a:defRPr/>
            </a:lvl1pPr>
          </a:lstStyle>
          <a:p>
            <a:pPr>
              <a:defRPr/>
            </a:pPr>
            <a:fld id="{CAB62B25-E32C-48A1-B1B7-38A0C6FDFEA3}" type="slidenum">
              <a:rPr lang="fr-FR" altLang="fr-FR"/>
              <a:pPr>
                <a:defRPr/>
              </a:pPr>
              <a:t>‹N°›</a:t>
            </a:fld>
            <a:endParaRPr lang="fr-FR" altLang="fr-FR"/>
          </a:p>
        </p:txBody>
      </p:sp>
    </p:spTree>
    <p:extLst>
      <p:ext uri="{BB962C8B-B14F-4D97-AF65-F5344CB8AC3E}">
        <p14:creationId xmlns:p14="http://schemas.microsoft.com/office/powerpoint/2010/main" val="393975114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4"/>
          <p:cNvSpPr>
            <a:spLocks noGrp="1"/>
          </p:cNvSpPr>
          <p:nvPr>
            <p:ph type="ftr" sz="quarter" idx="10"/>
          </p:nvPr>
        </p:nvSpPr>
        <p:spPr/>
        <p:txBody>
          <a:bodyPr/>
          <a:lstStyle>
            <a:lvl1pPr>
              <a:defRPr/>
            </a:lvl1pPr>
          </a:lstStyle>
          <a:p>
            <a:pPr>
              <a:defRPr/>
            </a:pPr>
            <a:endParaRPr lang="fr-FR"/>
          </a:p>
        </p:txBody>
      </p:sp>
      <p:sp>
        <p:nvSpPr>
          <p:cNvPr id="3" name="Espace réservé du numéro de diapositive 5"/>
          <p:cNvSpPr>
            <a:spLocks noGrp="1"/>
          </p:cNvSpPr>
          <p:nvPr>
            <p:ph type="sldNum" sz="quarter" idx="11"/>
          </p:nvPr>
        </p:nvSpPr>
        <p:spPr/>
        <p:txBody>
          <a:bodyPr/>
          <a:lstStyle>
            <a:lvl1pPr>
              <a:defRPr/>
            </a:lvl1pPr>
          </a:lstStyle>
          <a:p>
            <a:pPr>
              <a:defRPr/>
            </a:pPr>
            <a:fld id="{454775E3-57CD-4028-B5B7-F5D338BEF7CE}" type="slidenum">
              <a:rPr lang="fr-FR" altLang="fr-FR"/>
              <a:pPr>
                <a:defRPr/>
              </a:pPr>
              <a:t>‹N°›</a:t>
            </a:fld>
            <a:endParaRPr lang="fr-FR" altLang="fr-FR"/>
          </a:p>
        </p:txBody>
      </p:sp>
    </p:spTree>
    <p:extLst>
      <p:ext uri="{BB962C8B-B14F-4D97-AF65-F5344CB8AC3E}">
        <p14:creationId xmlns:p14="http://schemas.microsoft.com/office/powerpoint/2010/main" val="41468536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AA7F63CE-30BB-4822-AC09-FA0E5434746D}" type="slidenum">
              <a:rPr lang="fr-FR"/>
              <a:pPr>
                <a:defRPr/>
              </a:pPr>
              <a:t>‹N°›</a:t>
            </a:fld>
            <a:endParaRPr lang="fr-F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EA9F6780-48DF-4007-882E-02CFADEA4759}" type="slidenum">
              <a:rPr lang="fr-FR" altLang="fr-FR"/>
              <a:pPr>
                <a:defRPr/>
              </a:pPr>
              <a:t>‹N°›</a:t>
            </a:fld>
            <a:endParaRPr lang="fr-FR" altLang="fr-FR"/>
          </a:p>
        </p:txBody>
      </p:sp>
    </p:spTree>
    <p:extLst>
      <p:ext uri="{BB962C8B-B14F-4D97-AF65-F5344CB8AC3E}">
        <p14:creationId xmlns:p14="http://schemas.microsoft.com/office/powerpoint/2010/main" val="46645889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63EFE42C-3414-4232-8135-FA372ADC837F}" type="slidenum">
              <a:rPr lang="fr-FR" altLang="fr-FR"/>
              <a:pPr>
                <a:defRPr/>
              </a:pPr>
              <a:t>‹N°›</a:t>
            </a:fld>
            <a:endParaRPr lang="fr-FR" altLang="fr-FR"/>
          </a:p>
        </p:txBody>
      </p:sp>
    </p:spTree>
    <p:extLst>
      <p:ext uri="{BB962C8B-B14F-4D97-AF65-F5344CB8AC3E}">
        <p14:creationId xmlns:p14="http://schemas.microsoft.com/office/powerpoint/2010/main" val="194491421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1A1FD275-556D-4E0A-8A01-9BE631DB3A3A}" type="slidenum">
              <a:rPr lang="fr-FR" altLang="fr-FR"/>
              <a:pPr>
                <a:defRPr/>
              </a:pPr>
              <a:t>‹N°›</a:t>
            </a:fld>
            <a:endParaRPr lang="fr-FR" altLang="fr-FR"/>
          </a:p>
        </p:txBody>
      </p:sp>
    </p:spTree>
    <p:extLst>
      <p:ext uri="{BB962C8B-B14F-4D97-AF65-F5344CB8AC3E}">
        <p14:creationId xmlns:p14="http://schemas.microsoft.com/office/powerpoint/2010/main" val="235154156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92938" y="0"/>
            <a:ext cx="2151062" cy="63087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38163" y="0"/>
            <a:ext cx="6302375" cy="63087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43595957-3D22-4526-BB27-93B172B247C3}" type="slidenum">
              <a:rPr lang="fr-FR" altLang="fr-FR"/>
              <a:pPr>
                <a:defRPr/>
              </a:pPr>
              <a:t>‹N°›</a:t>
            </a:fld>
            <a:endParaRPr lang="fr-FR" altLang="fr-FR"/>
          </a:p>
        </p:txBody>
      </p:sp>
    </p:spTree>
    <p:extLst>
      <p:ext uri="{BB962C8B-B14F-4D97-AF65-F5344CB8AC3E}">
        <p14:creationId xmlns:p14="http://schemas.microsoft.com/office/powerpoint/2010/main" val="18717567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38163" y="1125538"/>
            <a:ext cx="422592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6488" y="1125538"/>
            <a:ext cx="4227512"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AFD0B2F8-C661-404E-98A2-15E7E066B715}" type="slidenum">
              <a:rPr lang="fr-FR"/>
              <a:pPr>
                <a:defRPr/>
              </a:pPr>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4"/>
          <p:cNvSpPr>
            <a:spLocks noGrp="1"/>
          </p:cNvSpPr>
          <p:nvPr>
            <p:ph type="ftr" sz="quarter" idx="10"/>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1"/>
          </p:nvPr>
        </p:nvSpPr>
        <p:spPr/>
        <p:txBody>
          <a:bodyPr/>
          <a:lstStyle>
            <a:lvl1pPr>
              <a:defRPr/>
            </a:lvl1pPr>
          </a:lstStyle>
          <a:p>
            <a:pPr>
              <a:defRPr/>
            </a:pPr>
            <a:fld id="{BB7C30CD-FE8E-4840-A4B5-751C13C5C831}" type="slidenum">
              <a:rPr lang="fr-FR"/>
              <a:pPr>
                <a:defRPr/>
              </a:pPr>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4"/>
          <p:cNvSpPr>
            <a:spLocks noGrp="1"/>
          </p:cNvSpPr>
          <p:nvPr>
            <p:ph type="ftr" sz="quarter" idx="10"/>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1"/>
          </p:nvPr>
        </p:nvSpPr>
        <p:spPr/>
        <p:txBody>
          <a:bodyPr/>
          <a:lstStyle>
            <a:lvl1pPr>
              <a:defRPr/>
            </a:lvl1pPr>
          </a:lstStyle>
          <a:p>
            <a:pPr>
              <a:defRPr/>
            </a:pPr>
            <a:fld id="{8953D241-CC57-42F3-A176-59C9AC7E3AB3}" type="slidenum">
              <a:rPr lang="fr-FR"/>
              <a:pPr>
                <a:defRPr/>
              </a:pPr>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4"/>
          <p:cNvSpPr>
            <a:spLocks noGrp="1"/>
          </p:cNvSpPr>
          <p:nvPr>
            <p:ph type="ftr" sz="quarter" idx="10"/>
          </p:nvPr>
        </p:nvSpPr>
        <p:spPr/>
        <p:txBody>
          <a:bodyPr/>
          <a:lstStyle>
            <a:lvl1pPr>
              <a:defRPr/>
            </a:lvl1pPr>
          </a:lstStyle>
          <a:p>
            <a:pPr>
              <a:defRPr/>
            </a:pPr>
            <a:endParaRPr lang="fr-FR"/>
          </a:p>
        </p:txBody>
      </p:sp>
      <p:sp>
        <p:nvSpPr>
          <p:cNvPr id="3" name="Espace réservé du numéro de diapositive 5"/>
          <p:cNvSpPr>
            <a:spLocks noGrp="1"/>
          </p:cNvSpPr>
          <p:nvPr>
            <p:ph type="sldNum" sz="quarter" idx="11"/>
          </p:nvPr>
        </p:nvSpPr>
        <p:spPr/>
        <p:txBody>
          <a:bodyPr/>
          <a:lstStyle>
            <a:lvl1pPr>
              <a:defRPr/>
            </a:lvl1pPr>
          </a:lstStyle>
          <a:p>
            <a:pPr>
              <a:defRPr/>
            </a:pPr>
            <a:fld id="{BD704170-3146-4B6B-8D32-EAA674C2DE1D}" type="slidenum">
              <a:rPr lang="fr-FR"/>
              <a:pPr>
                <a:defRPr/>
              </a:pPr>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0FC25EBE-8509-45A5-91D6-1B7C69F23483}" type="slidenum">
              <a:rPr lang="fr-FR"/>
              <a:pPr>
                <a:defRPr/>
              </a:pPr>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1F30ADC8-40E5-4458-8FC6-681853756625}" type="slidenum">
              <a:rPr lang="fr-FR"/>
              <a:pPr>
                <a:defRPr/>
              </a:pPr>
              <a:t>‹N°›</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0"/>
            <a:ext cx="9144000" cy="981075"/>
          </a:xfrm>
          <a:prstGeom prst="rect">
            <a:avLst/>
          </a:prstGeom>
          <a:solidFill>
            <a:srgbClr val="A7988B"/>
          </a:solidFill>
          <a:ln w="9525" algn="ctr">
            <a:noFill/>
            <a:miter lim="800000"/>
            <a:headEnd/>
            <a:tailEnd/>
          </a:ln>
          <a:effectLst/>
        </p:spPr>
        <p:txBody>
          <a:bodyPr wrap="none" anchor="ctr"/>
          <a:lstStyle/>
          <a:p>
            <a:pPr>
              <a:defRPr/>
            </a:pPr>
            <a:endParaRPr lang="fr-FR"/>
          </a:p>
        </p:txBody>
      </p:sp>
      <p:sp>
        <p:nvSpPr>
          <p:cNvPr id="1027" name="Espace réservé du titre 1"/>
          <p:cNvSpPr>
            <a:spLocks noGrp="1"/>
          </p:cNvSpPr>
          <p:nvPr>
            <p:ph type="title"/>
          </p:nvPr>
        </p:nvSpPr>
        <p:spPr bwMode="auto">
          <a:xfrm>
            <a:off x="539750" y="0"/>
            <a:ext cx="8604250" cy="922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 style du titre</a:t>
            </a:r>
          </a:p>
        </p:txBody>
      </p:sp>
      <p:sp>
        <p:nvSpPr>
          <p:cNvPr id="1028" name="Espace réservé du texte 2"/>
          <p:cNvSpPr>
            <a:spLocks noGrp="1"/>
          </p:cNvSpPr>
          <p:nvPr>
            <p:ph type="body" idx="1"/>
          </p:nvPr>
        </p:nvSpPr>
        <p:spPr bwMode="auto">
          <a:xfrm>
            <a:off x="538163" y="1125538"/>
            <a:ext cx="8605837" cy="5183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3059113" y="63817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898989"/>
                </a:solidFill>
              </a:defRPr>
            </a:lvl1pPr>
          </a:lstStyle>
          <a:p>
            <a:pPr>
              <a:defRPr/>
            </a:pPr>
            <a:endParaRPr lang="fr-FR"/>
          </a:p>
        </p:txBody>
      </p:sp>
      <p:sp>
        <p:nvSpPr>
          <p:cNvPr id="6" name="Espace réservé du numéro de diapositive 5"/>
          <p:cNvSpPr>
            <a:spLocks noGrp="1"/>
          </p:cNvSpPr>
          <p:nvPr>
            <p:ph type="sldNum" sz="quarter" idx="4"/>
          </p:nvPr>
        </p:nvSpPr>
        <p:spPr>
          <a:xfrm>
            <a:off x="0"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898989"/>
                </a:solidFill>
              </a:defRPr>
            </a:lvl1pPr>
          </a:lstStyle>
          <a:p>
            <a:pPr>
              <a:defRPr/>
            </a:pPr>
            <a:fld id="{1605F736-1407-476C-98C7-A7A29BAC9659}" type="slidenum">
              <a:rPr lang="fr-FR"/>
              <a:pPr>
                <a:defRPr/>
              </a:pPr>
              <a:t>‹N°›</a:t>
            </a:fld>
            <a:endParaRPr lang="fr-FR"/>
          </a:p>
        </p:txBody>
      </p:sp>
      <p:sp>
        <p:nvSpPr>
          <p:cNvPr id="1031" name="Rectangle 7"/>
          <p:cNvSpPr>
            <a:spLocks noChangeArrowheads="1"/>
          </p:cNvSpPr>
          <p:nvPr userDrawn="1"/>
        </p:nvSpPr>
        <p:spPr bwMode="auto">
          <a:xfrm>
            <a:off x="0" y="1125538"/>
            <a:ext cx="252413" cy="935037"/>
          </a:xfrm>
          <a:prstGeom prst="rect">
            <a:avLst/>
          </a:prstGeom>
          <a:solidFill>
            <a:srgbClr val="EE6E01"/>
          </a:solidFill>
          <a:ln w="9525" algn="ctr">
            <a:noFill/>
            <a:miter lim="800000"/>
            <a:headEnd/>
            <a:tailEnd/>
          </a:ln>
          <a:effectLst/>
        </p:spPr>
        <p:txBody>
          <a:bodyPr wrap="none" anchor="ctr"/>
          <a:lstStyle/>
          <a:p>
            <a:pPr>
              <a:defRPr/>
            </a:pPr>
            <a:endParaRPr lang="fr-FR"/>
          </a:p>
        </p:txBody>
      </p:sp>
      <p:sp>
        <p:nvSpPr>
          <p:cNvPr id="1032" name="Rectangle 8"/>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FR"/>
          </a:p>
        </p:txBody>
      </p:sp>
      <p:sp>
        <p:nvSpPr>
          <p:cNvPr id="1033" name="Rectangle 9"/>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FR"/>
          </a:p>
        </p:txBody>
      </p:sp>
      <p:sp>
        <p:nvSpPr>
          <p:cNvPr id="1034" name="Rectangle 10"/>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FR"/>
          </a:p>
        </p:txBody>
      </p:sp>
      <p:pic>
        <p:nvPicPr>
          <p:cNvPr id="1035" name="Picture 11" descr="Logo_FWB_Hori_Quadri"/>
          <p:cNvPicPr>
            <a:picLocks noChangeAspect="1" noChangeArrowheads="1"/>
          </p:cNvPicPr>
          <p:nvPr userDrawn="1"/>
        </p:nvPicPr>
        <p:blipFill>
          <a:blip r:embed="rId13" cstate="print"/>
          <a:srcRect/>
          <a:stretch>
            <a:fillRect/>
          </a:stretch>
        </p:blipFill>
        <p:spPr bwMode="auto">
          <a:xfrm>
            <a:off x="7812088" y="6165850"/>
            <a:ext cx="1331912" cy="334963"/>
          </a:xfrm>
          <a:prstGeom prst="rect">
            <a:avLst/>
          </a:prstGeom>
          <a:noFill/>
          <a:ln w="9525">
            <a:noFill/>
            <a:miter lim="800000"/>
            <a:headEnd/>
            <a:tailEnd/>
          </a:ln>
        </p:spPr>
      </p:pic>
      <p:pic>
        <p:nvPicPr>
          <p:cNvPr id="1036" name="Image 5" descr="observatoireseulqua.eps"/>
          <p:cNvPicPr>
            <a:picLocks noChangeAspect="1"/>
          </p:cNvPicPr>
          <p:nvPr userDrawn="1"/>
        </p:nvPicPr>
        <p:blipFill>
          <a:blip r:embed="rId14" cstate="print"/>
          <a:srcRect/>
          <a:stretch>
            <a:fillRect/>
          </a:stretch>
        </p:blipFill>
        <p:spPr bwMode="auto">
          <a:xfrm>
            <a:off x="8388350" y="6524625"/>
            <a:ext cx="331788"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cs typeface="Arial" charset="0"/>
        </a:defRPr>
      </a:lvl2pPr>
      <a:lvl3pPr algn="l" rtl="0" eaLnBrk="0" fontAlgn="base" hangingPunct="0">
        <a:spcBef>
          <a:spcPct val="0"/>
        </a:spcBef>
        <a:spcAft>
          <a:spcPct val="0"/>
        </a:spcAft>
        <a:defRPr sz="2800" b="1">
          <a:solidFill>
            <a:schemeClr val="bg1"/>
          </a:solidFill>
          <a:latin typeface="Calibri" pitchFamily="34" charset="0"/>
          <a:cs typeface="Arial" charset="0"/>
        </a:defRPr>
      </a:lvl3pPr>
      <a:lvl4pPr algn="l" rtl="0" eaLnBrk="0" fontAlgn="base" hangingPunct="0">
        <a:spcBef>
          <a:spcPct val="0"/>
        </a:spcBef>
        <a:spcAft>
          <a:spcPct val="0"/>
        </a:spcAft>
        <a:defRPr sz="2800" b="1">
          <a:solidFill>
            <a:schemeClr val="bg1"/>
          </a:solidFill>
          <a:latin typeface="Calibri" pitchFamily="34" charset="0"/>
          <a:cs typeface="Arial" charset="0"/>
        </a:defRPr>
      </a:lvl4pPr>
      <a:lvl5pPr algn="l" rtl="0" eaLnBrk="0" fontAlgn="base" hangingPunct="0">
        <a:spcBef>
          <a:spcPct val="0"/>
        </a:spcBef>
        <a:spcAft>
          <a:spcPct val="0"/>
        </a:spcAft>
        <a:defRPr sz="2800" b="1">
          <a:solidFill>
            <a:schemeClr val="bg1"/>
          </a:solidFill>
          <a:latin typeface="Calibri" pitchFamily="34" charset="0"/>
          <a:cs typeface="Arial" charset="0"/>
        </a:defRPr>
      </a:lvl5pPr>
      <a:lvl6pPr marL="457200" algn="l" rtl="0" fontAlgn="base">
        <a:spcBef>
          <a:spcPct val="0"/>
        </a:spcBef>
        <a:spcAft>
          <a:spcPct val="0"/>
        </a:spcAft>
        <a:defRPr sz="2800" b="1">
          <a:solidFill>
            <a:schemeClr val="bg1"/>
          </a:solidFill>
          <a:latin typeface="Calibri" pitchFamily="34" charset="0"/>
          <a:cs typeface="Arial" charset="0"/>
        </a:defRPr>
      </a:lvl6pPr>
      <a:lvl7pPr marL="914400" algn="l" rtl="0" fontAlgn="base">
        <a:spcBef>
          <a:spcPct val="0"/>
        </a:spcBef>
        <a:spcAft>
          <a:spcPct val="0"/>
        </a:spcAft>
        <a:defRPr sz="2800" b="1">
          <a:solidFill>
            <a:schemeClr val="bg1"/>
          </a:solidFill>
          <a:latin typeface="Calibri" pitchFamily="34" charset="0"/>
          <a:cs typeface="Arial" charset="0"/>
        </a:defRPr>
      </a:lvl7pPr>
      <a:lvl8pPr marL="1371600" algn="l" rtl="0" fontAlgn="base">
        <a:spcBef>
          <a:spcPct val="0"/>
        </a:spcBef>
        <a:spcAft>
          <a:spcPct val="0"/>
        </a:spcAft>
        <a:defRPr sz="2800" b="1">
          <a:solidFill>
            <a:schemeClr val="bg1"/>
          </a:solidFill>
          <a:latin typeface="Calibri" pitchFamily="34" charset="0"/>
          <a:cs typeface="Arial" charset="0"/>
        </a:defRPr>
      </a:lvl8pPr>
      <a:lvl9pPr marL="1828800" algn="l" rtl="0" fontAlgn="base">
        <a:spcBef>
          <a:spcPct val="0"/>
        </a:spcBef>
        <a:spcAft>
          <a:spcPct val="0"/>
        </a:spcAft>
        <a:defRPr sz="2800" b="1">
          <a:solidFill>
            <a:schemeClr val="bg1"/>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C82C0C"/>
        </a:buClr>
        <a:buSzPct val="75000"/>
        <a:buFont typeface="Arial" charset="0"/>
        <a:buChar char="►"/>
        <a:defRPr sz="2800">
          <a:solidFill>
            <a:srgbClr val="A7988B"/>
          </a:solidFill>
          <a:latin typeface="+mn-lt"/>
          <a:ea typeface="+mn-ea"/>
          <a:cs typeface="+mn-cs"/>
        </a:defRPr>
      </a:lvl1pPr>
      <a:lvl2pPr marL="742950" indent="-285750" algn="l" rtl="0" eaLnBrk="0" fontAlgn="base" hangingPunct="0">
        <a:spcBef>
          <a:spcPct val="20000"/>
        </a:spcBef>
        <a:spcAft>
          <a:spcPct val="0"/>
        </a:spcAft>
        <a:buClr>
          <a:srgbClr val="98235A"/>
        </a:buClr>
        <a:buSzPct val="75000"/>
        <a:buFont typeface="Arial" charset="0"/>
        <a:buChar char="►"/>
        <a:defRPr sz="2400">
          <a:solidFill>
            <a:schemeClr val="tx1"/>
          </a:solidFill>
          <a:latin typeface="+mn-lt"/>
          <a:cs typeface="+mn-cs"/>
        </a:defRPr>
      </a:lvl2pPr>
      <a:lvl3pPr marL="1143000" indent="-228600" algn="l" rtl="0" eaLnBrk="0" fontAlgn="base" hangingPunct="0">
        <a:spcBef>
          <a:spcPct val="20000"/>
        </a:spcBef>
        <a:spcAft>
          <a:spcPct val="0"/>
        </a:spcAft>
        <a:buClr>
          <a:srgbClr val="080B86"/>
        </a:buClr>
        <a:buSzPct val="75000"/>
        <a:buFont typeface="Arial" charset="0"/>
        <a:buChar char="►"/>
        <a:defRPr sz="20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3059113" y="63817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898989"/>
                </a:solidFill>
              </a:defRPr>
            </a:lvl1pPr>
          </a:lstStyle>
          <a:p>
            <a:pPr>
              <a:defRPr/>
            </a:pPr>
            <a:endParaRPr lang="fr-FR"/>
          </a:p>
        </p:txBody>
      </p:sp>
      <p:sp>
        <p:nvSpPr>
          <p:cNvPr id="6" name="Espace réservé du numéro de diapositive 5"/>
          <p:cNvSpPr>
            <a:spLocks noGrp="1"/>
          </p:cNvSpPr>
          <p:nvPr>
            <p:ph type="sldNum" sz="quarter" idx="4"/>
          </p:nvPr>
        </p:nvSpPr>
        <p:spPr>
          <a:xfrm>
            <a:off x="0"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898989"/>
                </a:solidFill>
              </a:defRPr>
            </a:lvl1pPr>
          </a:lstStyle>
          <a:p>
            <a:pPr>
              <a:defRPr/>
            </a:pPr>
            <a:fld id="{1605F736-1407-476C-98C7-A7A29BAC9659}" type="slidenum">
              <a:rPr lang="fr-FR"/>
              <a:pPr>
                <a:defRPr/>
              </a:pPr>
              <a:t>‹N°›</a:t>
            </a:fld>
            <a:endParaRPr lang="fr-FR"/>
          </a:p>
        </p:txBody>
      </p:sp>
      <p:sp>
        <p:nvSpPr>
          <p:cNvPr id="1031" name="Rectangle 7"/>
          <p:cNvSpPr>
            <a:spLocks noChangeArrowheads="1"/>
          </p:cNvSpPr>
          <p:nvPr userDrawn="1"/>
        </p:nvSpPr>
        <p:spPr bwMode="auto">
          <a:xfrm>
            <a:off x="0" y="1125538"/>
            <a:ext cx="252413" cy="935037"/>
          </a:xfrm>
          <a:prstGeom prst="rect">
            <a:avLst/>
          </a:prstGeom>
          <a:solidFill>
            <a:srgbClr val="EE6E01"/>
          </a:solidFill>
          <a:ln w="9525" algn="ctr">
            <a:noFill/>
            <a:miter lim="800000"/>
            <a:headEnd/>
            <a:tailEnd/>
          </a:ln>
          <a:effectLst/>
        </p:spPr>
        <p:txBody>
          <a:bodyPr wrap="none" anchor="ctr"/>
          <a:lstStyle/>
          <a:p>
            <a:pPr>
              <a:defRPr/>
            </a:pPr>
            <a:endParaRPr lang="fr-FR"/>
          </a:p>
        </p:txBody>
      </p:sp>
      <p:sp>
        <p:nvSpPr>
          <p:cNvPr id="1032" name="Rectangle 8"/>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FR"/>
          </a:p>
        </p:txBody>
      </p:sp>
      <p:sp>
        <p:nvSpPr>
          <p:cNvPr id="1033" name="Rectangle 9"/>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FR"/>
          </a:p>
        </p:txBody>
      </p:sp>
      <p:sp>
        <p:nvSpPr>
          <p:cNvPr id="1034" name="Rectangle 10"/>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FR"/>
          </a:p>
        </p:txBody>
      </p:sp>
      <p:pic>
        <p:nvPicPr>
          <p:cNvPr id="1035" name="Picture 11" descr="Logo_FWB_Hori_Quadri"/>
          <p:cNvPicPr>
            <a:picLocks noChangeAspect="1" noChangeArrowheads="1"/>
          </p:cNvPicPr>
          <p:nvPr userDrawn="1"/>
        </p:nvPicPr>
        <p:blipFill>
          <a:blip r:embed="rId13" cstate="print"/>
          <a:srcRect/>
          <a:stretch>
            <a:fillRect/>
          </a:stretch>
        </p:blipFill>
        <p:spPr bwMode="auto">
          <a:xfrm>
            <a:off x="7812088" y="6165850"/>
            <a:ext cx="1331912" cy="334963"/>
          </a:xfrm>
          <a:prstGeom prst="rect">
            <a:avLst/>
          </a:prstGeom>
          <a:noFill/>
          <a:ln w="9525">
            <a:noFill/>
            <a:miter lim="800000"/>
            <a:headEnd/>
            <a:tailEnd/>
          </a:ln>
        </p:spPr>
      </p:pic>
      <p:pic>
        <p:nvPicPr>
          <p:cNvPr id="1036" name="Image 5" descr="observatoireseulqua.eps"/>
          <p:cNvPicPr>
            <a:picLocks noChangeAspect="1"/>
          </p:cNvPicPr>
          <p:nvPr userDrawn="1"/>
        </p:nvPicPr>
        <p:blipFill>
          <a:blip r:embed="rId14" cstate="print"/>
          <a:srcRect/>
          <a:stretch>
            <a:fillRect/>
          </a:stretch>
        </p:blipFill>
        <p:spPr bwMode="auto">
          <a:xfrm>
            <a:off x="8388350" y="6524625"/>
            <a:ext cx="331788"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cs typeface="Arial" charset="0"/>
        </a:defRPr>
      </a:lvl2pPr>
      <a:lvl3pPr algn="l" rtl="0" eaLnBrk="0" fontAlgn="base" hangingPunct="0">
        <a:spcBef>
          <a:spcPct val="0"/>
        </a:spcBef>
        <a:spcAft>
          <a:spcPct val="0"/>
        </a:spcAft>
        <a:defRPr sz="2800" b="1">
          <a:solidFill>
            <a:schemeClr val="bg1"/>
          </a:solidFill>
          <a:latin typeface="Calibri" pitchFamily="34" charset="0"/>
          <a:cs typeface="Arial" charset="0"/>
        </a:defRPr>
      </a:lvl3pPr>
      <a:lvl4pPr algn="l" rtl="0" eaLnBrk="0" fontAlgn="base" hangingPunct="0">
        <a:spcBef>
          <a:spcPct val="0"/>
        </a:spcBef>
        <a:spcAft>
          <a:spcPct val="0"/>
        </a:spcAft>
        <a:defRPr sz="2800" b="1">
          <a:solidFill>
            <a:schemeClr val="bg1"/>
          </a:solidFill>
          <a:latin typeface="Calibri" pitchFamily="34" charset="0"/>
          <a:cs typeface="Arial" charset="0"/>
        </a:defRPr>
      </a:lvl4pPr>
      <a:lvl5pPr algn="l" rtl="0" eaLnBrk="0" fontAlgn="base" hangingPunct="0">
        <a:spcBef>
          <a:spcPct val="0"/>
        </a:spcBef>
        <a:spcAft>
          <a:spcPct val="0"/>
        </a:spcAft>
        <a:defRPr sz="2800" b="1">
          <a:solidFill>
            <a:schemeClr val="bg1"/>
          </a:solidFill>
          <a:latin typeface="Calibri" pitchFamily="34" charset="0"/>
          <a:cs typeface="Arial" charset="0"/>
        </a:defRPr>
      </a:lvl5pPr>
      <a:lvl6pPr marL="457200" algn="l" rtl="0" fontAlgn="base">
        <a:spcBef>
          <a:spcPct val="0"/>
        </a:spcBef>
        <a:spcAft>
          <a:spcPct val="0"/>
        </a:spcAft>
        <a:defRPr sz="2800" b="1">
          <a:solidFill>
            <a:schemeClr val="bg1"/>
          </a:solidFill>
          <a:latin typeface="Calibri" pitchFamily="34" charset="0"/>
          <a:cs typeface="Arial" charset="0"/>
        </a:defRPr>
      </a:lvl6pPr>
      <a:lvl7pPr marL="914400" algn="l" rtl="0" fontAlgn="base">
        <a:spcBef>
          <a:spcPct val="0"/>
        </a:spcBef>
        <a:spcAft>
          <a:spcPct val="0"/>
        </a:spcAft>
        <a:defRPr sz="2800" b="1">
          <a:solidFill>
            <a:schemeClr val="bg1"/>
          </a:solidFill>
          <a:latin typeface="Calibri" pitchFamily="34" charset="0"/>
          <a:cs typeface="Arial" charset="0"/>
        </a:defRPr>
      </a:lvl7pPr>
      <a:lvl8pPr marL="1371600" algn="l" rtl="0" fontAlgn="base">
        <a:spcBef>
          <a:spcPct val="0"/>
        </a:spcBef>
        <a:spcAft>
          <a:spcPct val="0"/>
        </a:spcAft>
        <a:defRPr sz="2800" b="1">
          <a:solidFill>
            <a:schemeClr val="bg1"/>
          </a:solidFill>
          <a:latin typeface="Calibri" pitchFamily="34" charset="0"/>
          <a:cs typeface="Arial" charset="0"/>
        </a:defRPr>
      </a:lvl8pPr>
      <a:lvl9pPr marL="1828800" algn="l" rtl="0" fontAlgn="base">
        <a:spcBef>
          <a:spcPct val="0"/>
        </a:spcBef>
        <a:spcAft>
          <a:spcPct val="0"/>
        </a:spcAft>
        <a:defRPr sz="2800" b="1">
          <a:solidFill>
            <a:schemeClr val="bg1"/>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C82C0C"/>
        </a:buClr>
        <a:buSzPct val="75000"/>
        <a:buFont typeface="Arial" charset="0"/>
        <a:buChar char="►"/>
        <a:defRPr sz="2800">
          <a:solidFill>
            <a:srgbClr val="A7988B"/>
          </a:solidFill>
          <a:latin typeface="+mn-lt"/>
          <a:ea typeface="+mn-ea"/>
          <a:cs typeface="+mn-cs"/>
        </a:defRPr>
      </a:lvl1pPr>
      <a:lvl2pPr marL="742950" indent="-285750" algn="l" rtl="0" eaLnBrk="0" fontAlgn="base" hangingPunct="0">
        <a:spcBef>
          <a:spcPct val="20000"/>
        </a:spcBef>
        <a:spcAft>
          <a:spcPct val="0"/>
        </a:spcAft>
        <a:buClr>
          <a:srgbClr val="98235A"/>
        </a:buClr>
        <a:buSzPct val="75000"/>
        <a:buFont typeface="Arial" charset="0"/>
        <a:buChar char="►"/>
        <a:defRPr sz="2400">
          <a:solidFill>
            <a:schemeClr val="tx1"/>
          </a:solidFill>
          <a:latin typeface="+mn-lt"/>
          <a:cs typeface="+mn-cs"/>
        </a:defRPr>
      </a:lvl2pPr>
      <a:lvl3pPr marL="1143000" indent="-228600" algn="l" rtl="0" eaLnBrk="0" fontAlgn="base" hangingPunct="0">
        <a:spcBef>
          <a:spcPct val="20000"/>
        </a:spcBef>
        <a:spcAft>
          <a:spcPct val="0"/>
        </a:spcAft>
        <a:buClr>
          <a:srgbClr val="080B86"/>
        </a:buClr>
        <a:buSzPct val="75000"/>
        <a:buFont typeface="Arial" charset="0"/>
        <a:buChar char="►"/>
        <a:defRPr sz="20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0"/>
            <a:ext cx="9144000" cy="981075"/>
          </a:xfrm>
          <a:prstGeom prst="rect">
            <a:avLst/>
          </a:prstGeom>
          <a:solidFill>
            <a:srgbClr val="A7988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fr-FR" altLang="fr-FR" smtClean="0">
              <a:solidFill>
                <a:srgbClr val="000000"/>
              </a:solidFill>
            </a:endParaRPr>
          </a:p>
        </p:txBody>
      </p:sp>
      <p:sp>
        <p:nvSpPr>
          <p:cNvPr id="1027" name="Espace réservé du titre 1"/>
          <p:cNvSpPr>
            <a:spLocks noGrp="1"/>
          </p:cNvSpPr>
          <p:nvPr>
            <p:ph type="title"/>
          </p:nvPr>
        </p:nvSpPr>
        <p:spPr bwMode="auto">
          <a:xfrm>
            <a:off x="539750" y="0"/>
            <a:ext cx="86042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 style du titre</a:t>
            </a:r>
          </a:p>
        </p:txBody>
      </p:sp>
      <p:sp>
        <p:nvSpPr>
          <p:cNvPr id="1028" name="Espace réservé du texte 2"/>
          <p:cNvSpPr>
            <a:spLocks noGrp="1"/>
          </p:cNvSpPr>
          <p:nvPr>
            <p:ph type="body" idx="1"/>
          </p:nvPr>
        </p:nvSpPr>
        <p:spPr bwMode="auto">
          <a:xfrm>
            <a:off x="538163" y="1125538"/>
            <a:ext cx="8605837"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5" name="Espace réservé du pied de page 4"/>
          <p:cNvSpPr>
            <a:spLocks noGrp="1"/>
          </p:cNvSpPr>
          <p:nvPr>
            <p:ph type="ftr" sz="quarter" idx="3"/>
          </p:nvPr>
        </p:nvSpPr>
        <p:spPr>
          <a:xfrm>
            <a:off x="3059113" y="63817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898989"/>
                </a:solidFill>
                <a:cs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0" y="6492875"/>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1">
                <a:solidFill>
                  <a:srgbClr val="898989"/>
                </a:solidFill>
              </a:defRPr>
            </a:lvl1pPr>
          </a:lstStyle>
          <a:p>
            <a:pPr>
              <a:defRPr/>
            </a:pPr>
            <a:fld id="{36550B1A-821C-4493-94C1-4440E7E77576}" type="slidenum">
              <a:rPr lang="fr-FR" altLang="fr-FR">
                <a:cs typeface="Arial" panose="020B0604020202020204" pitchFamily="34" charset="0"/>
              </a:rPr>
              <a:pPr>
                <a:defRPr/>
              </a:pPr>
              <a:t>‹N°›</a:t>
            </a:fld>
            <a:endParaRPr lang="fr-FR" altLang="fr-FR">
              <a:cs typeface="Arial" panose="020B0604020202020204" pitchFamily="34" charset="0"/>
            </a:endParaRPr>
          </a:p>
        </p:txBody>
      </p:sp>
      <p:sp>
        <p:nvSpPr>
          <p:cNvPr id="1031" name="Rectangle 7"/>
          <p:cNvSpPr>
            <a:spLocks noChangeArrowheads="1"/>
          </p:cNvSpPr>
          <p:nvPr userDrawn="1"/>
        </p:nvSpPr>
        <p:spPr bwMode="auto">
          <a:xfrm>
            <a:off x="0" y="1125538"/>
            <a:ext cx="252413" cy="935037"/>
          </a:xfrm>
          <a:prstGeom prst="rect">
            <a:avLst/>
          </a:prstGeom>
          <a:solidFill>
            <a:srgbClr val="EE6E0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fr-FR" altLang="fr-FR" smtClean="0">
              <a:solidFill>
                <a:srgbClr val="000000"/>
              </a:solidFill>
            </a:endParaRPr>
          </a:p>
        </p:txBody>
      </p:sp>
      <p:sp>
        <p:nvSpPr>
          <p:cNvPr id="1032" name="Rectangle 8"/>
          <p:cNvSpPr>
            <a:spLocks noChangeArrowheads="1"/>
          </p:cNvSpPr>
          <p:nvPr userDrawn="1"/>
        </p:nvSpPr>
        <p:spPr bwMode="auto">
          <a:xfrm>
            <a:off x="0" y="2133600"/>
            <a:ext cx="252413" cy="935038"/>
          </a:xfrm>
          <a:prstGeom prst="rect">
            <a:avLst/>
          </a:prstGeom>
          <a:solidFill>
            <a:srgbClr val="C82C0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fr-FR" altLang="fr-FR" smtClean="0">
              <a:solidFill>
                <a:srgbClr val="000000"/>
              </a:solidFill>
            </a:endParaRPr>
          </a:p>
        </p:txBody>
      </p:sp>
      <p:sp>
        <p:nvSpPr>
          <p:cNvPr id="1033" name="Rectangle 9"/>
          <p:cNvSpPr>
            <a:spLocks noChangeArrowheads="1"/>
          </p:cNvSpPr>
          <p:nvPr userDrawn="1"/>
        </p:nvSpPr>
        <p:spPr bwMode="auto">
          <a:xfrm>
            <a:off x="0" y="3141663"/>
            <a:ext cx="252413" cy="935037"/>
          </a:xfrm>
          <a:prstGeom prst="rect">
            <a:avLst/>
          </a:prstGeom>
          <a:solidFill>
            <a:srgbClr val="9823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fr-FR" altLang="fr-FR" smtClean="0">
              <a:solidFill>
                <a:srgbClr val="000000"/>
              </a:solidFill>
            </a:endParaRPr>
          </a:p>
        </p:txBody>
      </p:sp>
      <p:sp>
        <p:nvSpPr>
          <p:cNvPr id="1034" name="Rectangle 10"/>
          <p:cNvSpPr>
            <a:spLocks noChangeArrowheads="1"/>
          </p:cNvSpPr>
          <p:nvPr userDrawn="1"/>
        </p:nvSpPr>
        <p:spPr bwMode="auto">
          <a:xfrm>
            <a:off x="0" y="4149725"/>
            <a:ext cx="252413" cy="935038"/>
          </a:xfrm>
          <a:prstGeom prst="rect">
            <a:avLst/>
          </a:prstGeom>
          <a:solidFill>
            <a:srgbClr val="012F8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fr-FR" altLang="fr-FR" smtClean="0">
              <a:solidFill>
                <a:srgbClr val="000000"/>
              </a:solidFill>
            </a:endParaRPr>
          </a:p>
        </p:txBody>
      </p:sp>
      <p:pic>
        <p:nvPicPr>
          <p:cNvPr id="1035" name="Picture 11" descr="Logo_FWB_Hori_Quadri"/>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12088" y="6165850"/>
            <a:ext cx="13319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Image 5" descr="observatoireseulqua.eps"/>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88350" y="6524625"/>
            <a:ext cx="3317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7711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hf hdr="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cs typeface="Arial" charset="0"/>
        </a:defRPr>
      </a:lvl2pPr>
      <a:lvl3pPr algn="l" rtl="0" eaLnBrk="0" fontAlgn="base" hangingPunct="0">
        <a:spcBef>
          <a:spcPct val="0"/>
        </a:spcBef>
        <a:spcAft>
          <a:spcPct val="0"/>
        </a:spcAft>
        <a:defRPr sz="2800" b="1">
          <a:solidFill>
            <a:schemeClr val="bg1"/>
          </a:solidFill>
          <a:latin typeface="Calibri" pitchFamily="34" charset="0"/>
          <a:cs typeface="Arial" charset="0"/>
        </a:defRPr>
      </a:lvl3pPr>
      <a:lvl4pPr algn="l" rtl="0" eaLnBrk="0" fontAlgn="base" hangingPunct="0">
        <a:spcBef>
          <a:spcPct val="0"/>
        </a:spcBef>
        <a:spcAft>
          <a:spcPct val="0"/>
        </a:spcAft>
        <a:defRPr sz="2800" b="1">
          <a:solidFill>
            <a:schemeClr val="bg1"/>
          </a:solidFill>
          <a:latin typeface="Calibri" pitchFamily="34" charset="0"/>
          <a:cs typeface="Arial" charset="0"/>
        </a:defRPr>
      </a:lvl4pPr>
      <a:lvl5pPr algn="l" rtl="0" eaLnBrk="0" fontAlgn="base" hangingPunct="0">
        <a:spcBef>
          <a:spcPct val="0"/>
        </a:spcBef>
        <a:spcAft>
          <a:spcPct val="0"/>
        </a:spcAft>
        <a:defRPr sz="2800" b="1">
          <a:solidFill>
            <a:schemeClr val="bg1"/>
          </a:solidFill>
          <a:latin typeface="Calibri" pitchFamily="34" charset="0"/>
          <a:cs typeface="Arial" charset="0"/>
        </a:defRPr>
      </a:lvl5pPr>
      <a:lvl6pPr marL="457200" algn="l" rtl="0" fontAlgn="base">
        <a:spcBef>
          <a:spcPct val="0"/>
        </a:spcBef>
        <a:spcAft>
          <a:spcPct val="0"/>
        </a:spcAft>
        <a:defRPr sz="2800" b="1">
          <a:solidFill>
            <a:schemeClr val="bg1"/>
          </a:solidFill>
          <a:latin typeface="Calibri" pitchFamily="34" charset="0"/>
          <a:cs typeface="Arial" charset="0"/>
        </a:defRPr>
      </a:lvl6pPr>
      <a:lvl7pPr marL="914400" algn="l" rtl="0" fontAlgn="base">
        <a:spcBef>
          <a:spcPct val="0"/>
        </a:spcBef>
        <a:spcAft>
          <a:spcPct val="0"/>
        </a:spcAft>
        <a:defRPr sz="2800" b="1">
          <a:solidFill>
            <a:schemeClr val="bg1"/>
          </a:solidFill>
          <a:latin typeface="Calibri" pitchFamily="34" charset="0"/>
          <a:cs typeface="Arial" charset="0"/>
        </a:defRPr>
      </a:lvl7pPr>
      <a:lvl8pPr marL="1371600" algn="l" rtl="0" fontAlgn="base">
        <a:spcBef>
          <a:spcPct val="0"/>
        </a:spcBef>
        <a:spcAft>
          <a:spcPct val="0"/>
        </a:spcAft>
        <a:defRPr sz="2800" b="1">
          <a:solidFill>
            <a:schemeClr val="bg1"/>
          </a:solidFill>
          <a:latin typeface="Calibri" pitchFamily="34" charset="0"/>
          <a:cs typeface="Arial" charset="0"/>
        </a:defRPr>
      </a:lvl8pPr>
      <a:lvl9pPr marL="1828800" algn="l" rtl="0" fontAlgn="base">
        <a:spcBef>
          <a:spcPct val="0"/>
        </a:spcBef>
        <a:spcAft>
          <a:spcPct val="0"/>
        </a:spcAft>
        <a:defRPr sz="2800" b="1">
          <a:solidFill>
            <a:schemeClr val="bg1"/>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C82C0C"/>
        </a:buClr>
        <a:buSzPct val="75000"/>
        <a:buFont typeface="Arial" panose="020B0604020202020204" pitchFamily="34" charset="0"/>
        <a:buChar char="►"/>
        <a:defRPr sz="2800">
          <a:solidFill>
            <a:srgbClr val="A7988B"/>
          </a:solidFill>
          <a:latin typeface="+mn-lt"/>
          <a:ea typeface="+mn-ea"/>
          <a:cs typeface="+mn-cs"/>
        </a:defRPr>
      </a:lvl1pPr>
      <a:lvl2pPr marL="742950" indent="-285750" algn="l" rtl="0" eaLnBrk="0" fontAlgn="base" hangingPunct="0">
        <a:spcBef>
          <a:spcPct val="20000"/>
        </a:spcBef>
        <a:spcAft>
          <a:spcPct val="0"/>
        </a:spcAft>
        <a:buClr>
          <a:srgbClr val="98235A"/>
        </a:buClr>
        <a:buSzPct val="75000"/>
        <a:buFont typeface="Arial" panose="020B0604020202020204" pitchFamily="34" charset="0"/>
        <a:buChar char="►"/>
        <a:defRPr sz="2400">
          <a:solidFill>
            <a:schemeClr val="tx1"/>
          </a:solidFill>
          <a:latin typeface="+mn-lt"/>
          <a:cs typeface="+mn-cs"/>
        </a:defRPr>
      </a:lvl2pPr>
      <a:lvl3pPr marL="1143000" indent="-228600" algn="l" rtl="0" eaLnBrk="0" fontAlgn="base" hangingPunct="0">
        <a:spcBef>
          <a:spcPct val="20000"/>
        </a:spcBef>
        <a:spcAft>
          <a:spcPct val="0"/>
        </a:spcAft>
        <a:buClr>
          <a:srgbClr val="080B86"/>
        </a:buClr>
        <a:buSzPct val="75000"/>
        <a:buFont typeface="Arial" panose="020B0604020202020204" pitchFamily="34" charset="0"/>
        <a:buChar char="►"/>
        <a:defRPr sz="2000">
          <a:solidFill>
            <a:schemeClr val="tx1"/>
          </a:solidFill>
          <a:latin typeface="+mn-lt"/>
          <a:cs typeface="+mn-cs"/>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ejaj.cfwb.b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p:txBody>
          <a:bodyPr/>
          <a:lstStyle/>
          <a:p>
            <a:pPr eaLnBrk="1" hangingPunct="1"/>
            <a:r>
              <a:rPr lang="fr-BE" dirty="0" smtClean="0"/>
              <a:t/>
            </a:r>
            <a:br>
              <a:rPr lang="fr-BE" dirty="0" smtClean="0"/>
            </a:br>
            <a:r>
              <a:rPr lang="fr-BE" dirty="0" smtClean="0"/>
              <a:t/>
            </a:r>
            <a:br>
              <a:rPr lang="fr-BE" dirty="0" smtClean="0"/>
            </a:br>
            <a:r>
              <a:rPr lang="fr-BE" dirty="0" smtClean="0"/>
              <a:t/>
            </a:r>
            <a:br>
              <a:rPr lang="fr-BE" dirty="0" smtClean="0"/>
            </a:br>
            <a:r>
              <a:rPr lang="fr-BE" dirty="0" smtClean="0">
                <a:solidFill>
                  <a:schemeClr val="bg1">
                    <a:lumMod val="95000"/>
                  </a:schemeClr>
                </a:solidFill>
              </a:rPr>
              <a:t>Plateforme ATL Liège 11/03/21 </a:t>
            </a:r>
            <a:r>
              <a:rPr lang="fr-BE" dirty="0" smtClean="0"/>
              <a:t/>
            </a:r>
            <a:br>
              <a:rPr lang="fr-BE" dirty="0" smtClean="0"/>
            </a:br>
            <a:r>
              <a:rPr lang="fr-BE" sz="1400" dirty="0" smtClean="0"/>
              <a:t/>
            </a:r>
            <a:br>
              <a:rPr lang="fr-BE" sz="1400" dirty="0" smtClean="0"/>
            </a:br>
            <a:r>
              <a:rPr lang="fr-BE" sz="2800" dirty="0" smtClean="0">
                <a:solidFill>
                  <a:srgbClr val="012F85"/>
                </a:solidFill>
              </a:rPr>
              <a:t>Etat des lieux et analyse des besoins </a:t>
            </a:r>
            <a:br>
              <a:rPr lang="fr-BE" sz="2800" dirty="0" smtClean="0">
                <a:solidFill>
                  <a:srgbClr val="012F85"/>
                </a:solidFill>
              </a:rPr>
            </a:br>
            <a:r>
              <a:rPr lang="fr-BE" sz="200" dirty="0" smtClean="0">
                <a:solidFill>
                  <a:srgbClr val="012F85"/>
                </a:solidFill>
              </a:rPr>
              <a:t/>
            </a:r>
            <a:br>
              <a:rPr lang="fr-BE" sz="200" dirty="0" smtClean="0">
                <a:solidFill>
                  <a:srgbClr val="012F85"/>
                </a:solidFill>
              </a:rPr>
            </a:br>
            <a:r>
              <a:rPr lang="fr-BE" sz="700" dirty="0" smtClean="0">
                <a:solidFill>
                  <a:srgbClr val="012F85"/>
                </a:solidFill>
              </a:rPr>
              <a:t/>
            </a:r>
            <a:br>
              <a:rPr lang="fr-BE" sz="700" dirty="0" smtClean="0">
                <a:solidFill>
                  <a:srgbClr val="012F85"/>
                </a:solidFill>
              </a:rPr>
            </a:br>
            <a:r>
              <a:rPr lang="fr-BE" sz="2800" dirty="0" smtClean="0">
                <a:solidFill>
                  <a:srgbClr val="012F85"/>
                </a:solidFill>
              </a:rPr>
              <a:t>Participation des enfants et quelques résultats de la consultation « nos droits, nos voix »</a:t>
            </a:r>
            <a:r>
              <a:rPr lang="fr-BE" b="0" dirty="0" smtClean="0"/>
              <a:t/>
            </a:r>
            <a:br>
              <a:rPr lang="fr-BE" b="0" dirty="0" smtClean="0"/>
            </a:br>
            <a:r>
              <a:rPr lang="fr-BE" dirty="0" smtClean="0"/>
              <a:t/>
            </a:r>
            <a:br>
              <a:rPr lang="fr-BE" dirty="0" smtClean="0"/>
            </a:br>
            <a:r>
              <a:rPr lang="fr-BE" i="1" dirty="0" smtClean="0"/>
              <a:t/>
            </a:r>
            <a:br>
              <a:rPr lang="fr-BE" i="1" dirty="0" smtClean="0"/>
            </a:br>
            <a:r>
              <a:rPr lang="fr-BE" sz="1200" dirty="0" smtClean="0"/>
              <a:t/>
            </a:r>
            <a:br>
              <a:rPr lang="fr-BE" sz="1200" dirty="0" smtClean="0"/>
            </a:br>
            <a:endParaRPr lang="fr-FR" sz="2400" dirty="0" smtClean="0"/>
          </a:p>
        </p:txBody>
      </p:sp>
      <p:sp>
        <p:nvSpPr>
          <p:cNvPr id="3075" name="Rectangle 3"/>
          <p:cNvSpPr>
            <a:spLocks noGrp="1"/>
          </p:cNvSpPr>
          <p:nvPr>
            <p:ph type="subTitle" idx="1"/>
          </p:nvPr>
        </p:nvSpPr>
        <p:spPr/>
        <p:txBody>
          <a:bodyPr/>
          <a:lstStyle/>
          <a:p>
            <a:pPr eaLnBrk="1" hangingPunct="1">
              <a:lnSpc>
                <a:spcPct val="90000"/>
              </a:lnSpc>
            </a:pPr>
            <a:r>
              <a:rPr lang="fr-BE" sz="2400" b="1" dirty="0" smtClean="0">
                <a:solidFill>
                  <a:srgbClr val="98235A"/>
                </a:solidFill>
              </a:rPr>
              <a:t>Julie De Wilde – Anne-Marie Dieu</a:t>
            </a:r>
          </a:p>
          <a:p>
            <a:pPr eaLnBrk="1" hangingPunct="1">
              <a:lnSpc>
                <a:spcPct val="90000"/>
              </a:lnSpc>
            </a:pPr>
            <a:r>
              <a:rPr lang="fr-BE" sz="2400" b="1" dirty="0" smtClean="0">
                <a:solidFill>
                  <a:srgbClr val="98235A"/>
                </a:solidFill>
              </a:rPr>
              <a:t> Observatoire de l’Enfance, de la Jeunesse et de l’Aide à la Jeunesse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Quelques résultats de la consultation </a:t>
            </a:r>
            <a:br>
              <a:rPr lang="fr-BE" dirty="0" smtClean="0"/>
            </a:br>
            <a:r>
              <a:rPr lang="fr-BE" dirty="0" smtClean="0"/>
              <a:t>« Nos droits, nos voix » (volet quanti)</a:t>
            </a:r>
            <a:endParaRPr lang="fr-BE" dirty="0"/>
          </a:p>
        </p:txBody>
      </p:sp>
      <p:sp>
        <p:nvSpPr>
          <p:cNvPr id="3" name="Espace réservé du contenu 2"/>
          <p:cNvSpPr>
            <a:spLocks noGrp="1"/>
          </p:cNvSpPr>
          <p:nvPr>
            <p:ph idx="1"/>
          </p:nvPr>
        </p:nvSpPr>
        <p:spPr/>
        <p:txBody>
          <a:bodyPr/>
          <a:lstStyle/>
          <a:p>
            <a:pPr lvl="0"/>
            <a:endParaRPr lang="fr-BE" dirty="0" smtClean="0"/>
          </a:p>
          <a:p>
            <a:pPr lvl="0"/>
            <a:r>
              <a:rPr lang="fr-BE" dirty="0" smtClean="0"/>
              <a:t>Participation/Quartier (3</a:t>
            </a:r>
            <a:r>
              <a:rPr lang="fr-BE" baseline="30000" dirty="0" smtClean="0"/>
              <a:t>e</a:t>
            </a:r>
            <a:r>
              <a:rPr lang="fr-BE" dirty="0" smtClean="0"/>
              <a:t>-6</a:t>
            </a:r>
            <a:r>
              <a:rPr lang="fr-BE" baseline="30000" dirty="0" smtClean="0"/>
              <a:t>e</a:t>
            </a:r>
            <a:r>
              <a:rPr lang="fr-BE" dirty="0" smtClean="0"/>
              <a:t> primaire)</a:t>
            </a:r>
            <a:endParaRPr lang="fr-BE" dirty="0"/>
          </a:p>
          <a:p>
            <a:pPr marL="457200" lvl="1" indent="0">
              <a:buNone/>
            </a:pPr>
            <a:endParaRPr lang="fr-BE"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2564904"/>
            <a:ext cx="863809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4664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Quelques résultats de la consultation </a:t>
            </a:r>
            <a:br>
              <a:rPr lang="fr-BE" dirty="0" smtClean="0"/>
            </a:br>
            <a:r>
              <a:rPr lang="fr-BE" dirty="0" smtClean="0"/>
              <a:t>« Nos droits, nos voix » (volet quanti)</a:t>
            </a:r>
            <a:endParaRPr lang="fr-BE" dirty="0"/>
          </a:p>
        </p:txBody>
      </p:sp>
      <p:sp>
        <p:nvSpPr>
          <p:cNvPr id="3" name="Espace réservé du contenu 2"/>
          <p:cNvSpPr>
            <a:spLocks noGrp="1"/>
          </p:cNvSpPr>
          <p:nvPr>
            <p:ph idx="1"/>
          </p:nvPr>
        </p:nvSpPr>
        <p:spPr/>
        <p:txBody>
          <a:bodyPr/>
          <a:lstStyle/>
          <a:p>
            <a:pPr lvl="0"/>
            <a:r>
              <a:rPr lang="fr-BE" dirty="0" smtClean="0"/>
              <a:t>Quartier (1</a:t>
            </a:r>
            <a:r>
              <a:rPr lang="fr-BE" baseline="30000" dirty="0" smtClean="0"/>
              <a:t>e</a:t>
            </a:r>
            <a:r>
              <a:rPr lang="fr-BE" dirty="0" smtClean="0"/>
              <a:t>-5</a:t>
            </a:r>
            <a:r>
              <a:rPr lang="fr-BE" baseline="30000" dirty="0" smtClean="0"/>
              <a:t>e</a:t>
            </a:r>
            <a:r>
              <a:rPr lang="fr-BE" dirty="0" smtClean="0"/>
              <a:t> secondaire)</a:t>
            </a:r>
            <a:endParaRPr lang="fr-BE" dirty="0"/>
          </a:p>
          <a:p>
            <a:pPr marL="457200" lvl="1" indent="0">
              <a:buNone/>
            </a:pPr>
            <a:endParaRPr lang="fr-BE"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72816"/>
            <a:ext cx="8333095" cy="3923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2962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Quelques résultats de la consultation </a:t>
            </a:r>
            <a:br>
              <a:rPr lang="fr-BE" dirty="0" smtClean="0"/>
            </a:br>
            <a:r>
              <a:rPr lang="fr-BE" dirty="0" smtClean="0"/>
              <a:t>« Nos droits, nos voix » (volet quanti)</a:t>
            </a:r>
            <a:endParaRPr lang="fr-BE" dirty="0"/>
          </a:p>
        </p:txBody>
      </p:sp>
      <p:sp>
        <p:nvSpPr>
          <p:cNvPr id="3" name="Espace réservé du contenu 2"/>
          <p:cNvSpPr>
            <a:spLocks noGrp="1"/>
          </p:cNvSpPr>
          <p:nvPr>
            <p:ph idx="1"/>
          </p:nvPr>
        </p:nvSpPr>
        <p:spPr/>
        <p:txBody>
          <a:bodyPr/>
          <a:lstStyle/>
          <a:p>
            <a:pPr lvl="0"/>
            <a:r>
              <a:rPr lang="fr-BE" dirty="0" smtClean="0"/>
              <a:t>Temps libre et activités (en dehors de l’école)</a:t>
            </a:r>
          </a:p>
          <a:p>
            <a:pPr lvl="0"/>
            <a:endParaRPr lang="fr-BE" dirty="0"/>
          </a:p>
          <a:p>
            <a:pPr marL="457200" lvl="1" indent="0">
              <a:buNone/>
            </a:pPr>
            <a:endParaRPr lang="fr-BE"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44807"/>
            <a:ext cx="7848872" cy="25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4884404"/>
            <a:ext cx="2592288" cy="93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28927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Quelques résultats de la consultation </a:t>
            </a:r>
            <a:br>
              <a:rPr lang="fr-BE" dirty="0" smtClean="0"/>
            </a:br>
            <a:r>
              <a:rPr lang="fr-BE" dirty="0" smtClean="0"/>
              <a:t>« Nos droits, nos voix » (volet quanti)</a:t>
            </a:r>
            <a:endParaRPr lang="fr-BE" dirty="0"/>
          </a:p>
        </p:txBody>
      </p:sp>
      <p:sp>
        <p:nvSpPr>
          <p:cNvPr id="3" name="Espace réservé du contenu 2"/>
          <p:cNvSpPr>
            <a:spLocks noGrp="1"/>
          </p:cNvSpPr>
          <p:nvPr>
            <p:ph idx="1"/>
          </p:nvPr>
        </p:nvSpPr>
        <p:spPr/>
        <p:txBody>
          <a:bodyPr/>
          <a:lstStyle/>
          <a:p>
            <a:pPr lvl="0"/>
            <a:r>
              <a:rPr lang="fr-BE" dirty="0" smtClean="0"/>
              <a:t>Temps libre et activités (en dehors de l’école)</a:t>
            </a:r>
          </a:p>
          <a:p>
            <a:pPr lvl="0"/>
            <a:endParaRPr lang="fr-BE" dirty="0"/>
          </a:p>
          <a:p>
            <a:pPr lvl="0"/>
            <a:endParaRPr lang="fr-BE" dirty="0" smtClean="0"/>
          </a:p>
          <a:p>
            <a:pPr lvl="0"/>
            <a:endParaRPr lang="fr-BE" dirty="0"/>
          </a:p>
          <a:p>
            <a:pPr marL="457200" lvl="1" indent="0">
              <a:buNone/>
            </a:pPr>
            <a:endParaRPr lang="fr-BE"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844824"/>
            <a:ext cx="6622539" cy="402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1112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Quelques résultats de la consultation </a:t>
            </a:r>
            <a:br>
              <a:rPr lang="fr-BE" dirty="0" smtClean="0"/>
            </a:br>
            <a:r>
              <a:rPr lang="fr-BE" dirty="0" smtClean="0"/>
              <a:t>« Nos droits, nos voix » (volet quanti)</a:t>
            </a:r>
            <a:endParaRPr lang="fr-BE" dirty="0"/>
          </a:p>
        </p:txBody>
      </p:sp>
      <p:sp>
        <p:nvSpPr>
          <p:cNvPr id="3" name="Espace réservé du contenu 2"/>
          <p:cNvSpPr>
            <a:spLocks noGrp="1"/>
          </p:cNvSpPr>
          <p:nvPr>
            <p:ph idx="1"/>
          </p:nvPr>
        </p:nvSpPr>
        <p:spPr>
          <a:xfrm>
            <a:off x="538163" y="1124744"/>
            <a:ext cx="8605837" cy="5183187"/>
          </a:xfrm>
        </p:spPr>
        <p:txBody>
          <a:bodyPr/>
          <a:lstStyle/>
          <a:p>
            <a:pPr lvl="0"/>
            <a:r>
              <a:rPr lang="fr-BE" dirty="0" smtClean="0"/>
              <a:t>Temps libre et activités (en dehors de l’école)</a:t>
            </a:r>
          </a:p>
          <a:p>
            <a:pPr lvl="1"/>
            <a:r>
              <a:rPr lang="fr-BE" dirty="0" smtClean="0"/>
              <a:t>Obstacles (1</a:t>
            </a:r>
            <a:r>
              <a:rPr lang="fr-BE" baseline="30000" dirty="0" smtClean="0"/>
              <a:t>e</a:t>
            </a:r>
            <a:r>
              <a:rPr lang="fr-BE" dirty="0" smtClean="0"/>
              <a:t>-5</a:t>
            </a:r>
            <a:r>
              <a:rPr lang="fr-BE" baseline="30000" dirty="0" smtClean="0"/>
              <a:t>e</a:t>
            </a:r>
            <a:r>
              <a:rPr lang="fr-BE" dirty="0" smtClean="0"/>
              <a:t> secondaire)</a:t>
            </a:r>
          </a:p>
          <a:p>
            <a:pPr lvl="2"/>
            <a:r>
              <a:rPr lang="fr-BE" dirty="0" smtClean="0"/>
              <a:t>47% affirment déjà avoir voulu faire une activité sans pouvoir la faire</a:t>
            </a:r>
          </a:p>
          <a:p>
            <a:pPr lvl="0"/>
            <a:endParaRPr lang="fr-BE" dirty="0"/>
          </a:p>
          <a:p>
            <a:pPr lvl="0"/>
            <a:endParaRPr lang="fr-BE" dirty="0" smtClean="0"/>
          </a:p>
          <a:p>
            <a:pPr lvl="0"/>
            <a:endParaRPr lang="fr-BE" dirty="0"/>
          </a:p>
          <a:p>
            <a:pPr marL="457200" lvl="1" indent="0">
              <a:buNone/>
            </a:pPr>
            <a:endParaRPr lang="fr-BE"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492896"/>
            <a:ext cx="8208912" cy="368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5325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p:cNvSpPr>
          <p:nvPr>
            <p:ph type="title"/>
          </p:nvPr>
        </p:nvSpPr>
        <p:spPr>
          <a:xfrm>
            <a:off x="457200" y="273050"/>
            <a:ext cx="4402832" cy="707678"/>
          </a:xfrm>
        </p:spPr>
        <p:txBody>
          <a:bodyPr/>
          <a:lstStyle/>
          <a:p>
            <a:r>
              <a:rPr lang="fr-BE" sz="2400" dirty="0" smtClean="0"/>
              <a:t/>
            </a:r>
            <a:br>
              <a:rPr lang="fr-BE" sz="2400" dirty="0" smtClean="0"/>
            </a:br>
            <a:endParaRPr lang="fr-FR" sz="2400" dirty="0" smtClean="0"/>
          </a:p>
        </p:txBody>
      </p:sp>
      <p:sp>
        <p:nvSpPr>
          <p:cNvPr id="164867" name="Rectangle 3"/>
          <p:cNvSpPr>
            <a:spLocks noGrp="1"/>
          </p:cNvSpPr>
          <p:nvPr>
            <p:ph type="body" sz="half" idx="2"/>
          </p:nvPr>
        </p:nvSpPr>
        <p:spPr>
          <a:xfrm>
            <a:off x="457200" y="1435100"/>
            <a:ext cx="5194920" cy="4946228"/>
          </a:xfrm>
        </p:spPr>
        <p:txBody>
          <a:bodyPr/>
          <a:lstStyle/>
          <a:p>
            <a:pPr marL="342900" indent="-342900">
              <a:buFont typeface="Arial" charset="0"/>
              <a:buChar char="►"/>
            </a:pPr>
            <a:r>
              <a:rPr lang="fr-BE" sz="2400" dirty="0"/>
              <a:t>Quelques </a:t>
            </a:r>
            <a:r>
              <a:rPr lang="fr-BE" sz="2400" dirty="0" smtClean="0"/>
              <a:t>références utiles</a:t>
            </a:r>
            <a:endParaRPr lang="fr-BE" sz="2400" dirty="0"/>
          </a:p>
          <a:p>
            <a:pPr marL="342900" indent="-342900">
              <a:buFont typeface="Arial" charset="0"/>
              <a:buChar char="►"/>
            </a:pPr>
            <a:endParaRPr lang="fr-BE" sz="2400" b="1" i="1" dirty="0" smtClean="0"/>
          </a:p>
          <a:p>
            <a:pPr marL="800100" lvl="1" indent="-342900">
              <a:buFont typeface="Arial" charset="0"/>
              <a:buChar char="►"/>
            </a:pPr>
            <a:r>
              <a:rPr lang="fr-BE" sz="2200" b="1" i="1" dirty="0" err="1" smtClean="0"/>
              <a:t>Commment</a:t>
            </a:r>
            <a:r>
              <a:rPr lang="fr-BE" sz="2200" b="1" i="1" dirty="0" smtClean="0"/>
              <a:t> interroger de jeunes enfants (5-8 ans) par questionnaire?. </a:t>
            </a:r>
            <a:r>
              <a:rPr lang="fr-BE" sz="2200" dirty="0" smtClean="0"/>
              <a:t>Manuel à destination des chercheurs-ses et professionnels-les</a:t>
            </a:r>
            <a:r>
              <a:rPr lang="fr-BE" sz="2200" b="1" i="1" dirty="0" smtClean="0"/>
              <a:t>, OEJAJ, 2019</a:t>
            </a:r>
          </a:p>
          <a:p>
            <a:pPr marL="800100" lvl="1" indent="-342900">
              <a:buFont typeface="Arial" charset="0"/>
              <a:buChar char="►"/>
            </a:pPr>
            <a:endParaRPr lang="fr-BE" sz="2200" b="1" i="1" dirty="0"/>
          </a:p>
          <a:p>
            <a:pPr marL="800100" lvl="1" indent="-342900">
              <a:buFont typeface="Arial" charset="0"/>
              <a:buChar char="►"/>
            </a:pPr>
            <a:r>
              <a:rPr lang="fr-BE" sz="2200" b="1" i="1" dirty="0" smtClean="0"/>
              <a:t>La participation des enfants aux décisions publiques. Pourquoi et comment impliquer les enfants?, </a:t>
            </a:r>
            <a:r>
              <a:rPr lang="fr-BE" sz="2200" b="1" dirty="0" smtClean="0"/>
              <a:t>OEJAJ, 2014.</a:t>
            </a:r>
          </a:p>
          <a:p>
            <a:pPr marL="800100" lvl="1" indent="-342900">
              <a:buFont typeface="Arial" charset="0"/>
              <a:buChar char="►"/>
            </a:pPr>
            <a:endParaRPr lang="fr-BE" sz="2200" b="1" dirty="0"/>
          </a:p>
          <a:p>
            <a:pPr marL="800100" lvl="1" indent="-342900">
              <a:buFont typeface="Arial" charset="0"/>
              <a:buChar char="►"/>
            </a:pPr>
            <a:endParaRPr lang="fr-BE" sz="2200" b="1" dirty="0" smtClean="0"/>
          </a:p>
          <a:p>
            <a:endParaRPr lang="fr-BE" sz="2400" i="1" dirty="0" smtClean="0"/>
          </a:p>
        </p:txBody>
      </p:sp>
      <p:pic>
        <p:nvPicPr>
          <p:cNvPr id="4" name="Picture 6" descr="http://www.oejaj.cfwb.be/index.php?eID=tx_nawsecuredl&amp;u=0&amp;file=typo3temp/pics/09a4abdf12.png&amp;hash=89a26f1a8415fa8324325d5a2c39cac1de3e8796"/>
          <p:cNvPicPr>
            <a:picLocks noChangeAspect="1" noChangeArrowheads="1"/>
          </p:cNvPicPr>
          <p:nvPr/>
        </p:nvPicPr>
        <p:blipFill>
          <a:blip r:embed="rId3" cstate="print"/>
          <a:srcRect/>
          <a:stretch>
            <a:fillRect/>
          </a:stretch>
        </p:blipFill>
        <p:spPr bwMode="auto">
          <a:xfrm>
            <a:off x="6228184" y="4139319"/>
            <a:ext cx="1639195" cy="231871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3080" y="1988840"/>
            <a:ext cx="2312987"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16323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539750" y="0"/>
            <a:ext cx="8604250" cy="922338"/>
          </a:xfrm>
        </p:spPr>
        <p:txBody>
          <a:bodyPr/>
          <a:lstStyle/>
          <a:p>
            <a:pPr eaLnBrk="1" hangingPunct="1"/>
            <a:r>
              <a:rPr lang="fr-BE" dirty="0" smtClean="0"/>
              <a:t>Echanges avec la salle </a:t>
            </a:r>
            <a:endParaRPr lang="fr-FR" dirty="0" smtClean="0"/>
          </a:p>
        </p:txBody>
      </p:sp>
      <p:sp>
        <p:nvSpPr>
          <p:cNvPr id="63497" name="Text Box 9"/>
          <p:cNvSpPr txBox="1">
            <a:spLocks noChangeArrowheads="1"/>
          </p:cNvSpPr>
          <p:nvPr/>
        </p:nvSpPr>
        <p:spPr bwMode="auto">
          <a:xfrm>
            <a:off x="827088" y="4149725"/>
            <a:ext cx="7416800" cy="457200"/>
          </a:xfrm>
          <a:prstGeom prst="rect">
            <a:avLst/>
          </a:prstGeom>
          <a:noFill/>
          <a:ln w="9525">
            <a:noFill/>
            <a:miter lim="800000"/>
            <a:headEnd/>
            <a:tailEnd/>
          </a:ln>
          <a:effectLst/>
        </p:spPr>
        <p:txBody>
          <a:bodyPr>
            <a:spAutoFit/>
          </a:bodyPr>
          <a:lstStyle/>
          <a:p>
            <a:pPr algn="ctr">
              <a:spcBef>
                <a:spcPct val="50000"/>
              </a:spcBef>
            </a:pPr>
            <a:r>
              <a:rPr lang="fr-BE" sz="2400" b="1" dirty="0">
                <a:solidFill>
                  <a:schemeClr val="bg1"/>
                </a:solidFill>
              </a:rPr>
              <a:t>www.oejaj.cfwb.be</a:t>
            </a:r>
            <a:endParaRPr lang="fr-FR" b="1" dirty="0">
              <a:solidFill>
                <a:schemeClr val="bg1"/>
              </a:solidFill>
            </a:endParaRPr>
          </a:p>
        </p:txBody>
      </p:sp>
      <p:sp>
        <p:nvSpPr>
          <p:cNvPr id="4" name="Text Box 9"/>
          <p:cNvSpPr txBox="1">
            <a:spLocks noChangeArrowheads="1"/>
          </p:cNvSpPr>
          <p:nvPr/>
        </p:nvSpPr>
        <p:spPr bwMode="auto">
          <a:xfrm>
            <a:off x="840380" y="1844824"/>
            <a:ext cx="7416800" cy="1738938"/>
          </a:xfrm>
          <a:prstGeom prst="rect">
            <a:avLst/>
          </a:prstGeom>
          <a:noFill/>
          <a:ln w="9525">
            <a:noFill/>
            <a:miter lim="800000"/>
            <a:headEnd/>
            <a:tailEnd/>
          </a:ln>
          <a:effectLst/>
        </p:spPr>
        <p:txBody>
          <a:bodyPr>
            <a:spAutoFit/>
          </a:bodyPr>
          <a:lstStyle/>
          <a:p>
            <a:pPr algn="ctr">
              <a:spcBef>
                <a:spcPct val="50000"/>
              </a:spcBef>
            </a:pPr>
            <a:r>
              <a:rPr lang="fr-BE" sz="4400" b="1" dirty="0" smtClean="0">
                <a:solidFill>
                  <a:schemeClr val="bg1"/>
                </a:solidFill>
              </a:rPr>
              <a:t>Merci pour votre attention</a:t>
            </a:r>
          </a:p>
          <a:p>
            <a:pPr algn="ctr">
              <a:spcBef>
                <a:spcPct val="50000"/>
              </a:spcBef>
            </a:pPr>
            <a:endParaRPr lang="fr-BE" sz="2400" b="1" dirty="0">
              <a:solidFill>
                <a:schemeClr val="bg1"/>
              </a:solidFill>
            </a:endParaRPr>
          </a:p>
          <a:p>
            <a:pPr algn="ctr">
              <a:spcBef>
                <a:spcPct val="50000"/>
              </a:spcBef>
            </a:pPr>
            <a:endParaRPr lang="fr-FR" b="1"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p:cNvSpPr>
          <p:nvPr>
            <p:ph type="body" idx="1"/>
          </p:nvPr>
        </p:nvSpPr>
        <p:spPr>
          <a:xfrm>
            <a:off x="323529" y="476672"/>
            <a:ext cx="8425184" cy="6120680"/>
          </a:xfrm>
        </p:spPr>
        <p:txBody>
          <a:bodyPr/>
          <a:lstStyle/>
          <a:p>
            <a:pPr>
              <a:buNone/>
            </a:pPr>
            <a:endParaRPr lang="fr-BE" dirty="0" smtClean="0"/>
          </a:p>
          <a:p>
            <a:endParaRPr lang="fr-BE" dirty="0" smtClean="0"/>
          </a:p>
          <a:p>
            <a:r>
              <a:rPr lang="fr-BE" dirty="0" smtClean="0"/>
              <a:t>Service transversal – Secrétariat Général du Ministère de la FW-B</a:t>
            </a:r>
          </a:p>
          <a:p>
            <a:r>
              <a:rPr lang="fr-BE" b="1" dirty="0" smtClean="0"/>
              <a:t>Recherche</a:t>
            </a:r>
            <a:r>
              <a:rPr lang="fr-BE" dirty="0" smtClean="0"/>
              <a:t>, </a:t>
            </a:r>
            <a:r>
              <a:rPr lang="fr-BE" b="1" dirty="0" smtClean="0"/>
              <a:t>d’analyse</a:t>
            </a:r>
            <a:r>
              <a:rPr lang="fr-BE" dirty="0" smtClean="0"/>
              <a:t>, </a:t>
            </a:r>
            <a:r>
              <a:rPr lang="fr-BE" b="1" dirty="0" smtClean="0"/>
              <a:t>d’évaluation des politiques publiques </a:t>
            </a:r>
            <a:r>
              <a:rPr lang="fr-BE" dirty="0" smtClean="0"/>
              <a:t>et d’</a:t>
            </a:r>
            <a:r>
              <a:rPr lang="fr-BE" b="1" dirty="0" smtClean="0"/>
              <a:t>aide à la décision publique </a:t>
            </a:r>
          </a:p>
          <a:p>
            <a:r>
              <a:rPr lang="fr-BE" dirty="0" smtClean="0"/>
              <a:t>Accompagnement de la mise en œuvre du </a:t>
            </a:r>
            <a:r>
              <a:rPr lang="fr-BE" b="1" dirty="0" smtClean="0"/>
              <a:t>PADE</a:t>
            </a:r>
            <a:r>
              <a:rPr lang="fr-BE" dirty="0" smtClean="0"/>
              <a:t> et actions d’information et de communication en matière de </a:t>
            </a:r>
            <a:r>
              <a:rPr lang="fr-BE" b="1" dirty="0" smtClean="0"/>
              <a:t>droits des enfants et des jeunes</a:t>
            </a:r>
          </a:p>
          <a:p>
            <a:r>
              <a:rPr lang="fr-BE" b="1" dirty="0" smtClean="0"/>
              <a:t>Avis/recommandations </a:t>
            </a:r>
            <a:r>
              <a:rPr lang="fr-BE" dirty="0" smtClean="0"/>
              <a:t>sur toute question liées à ces matières</a:t>
            </a:r>
          </a:p>
          <a:p>
            <a:endParaRPr lang="fr-BE" sz="2000" dirty="0" smtClean="0"/>
          </a:p>
          <a:p>
            <a:r>
              <a:rPr lang="fr-BE" dirty="0" smtClean="0"/>
              <a:t>Equipe </a:t>
            </a:r>
          </a:p>
          <a:p>
            <a:pPr marL="0" indent="0" algn="ctr">
              <a:buNone/>
            </a:pPr>
            <a:endParaRPr lang="fr-BE" dirty="0" smtClean="0"/>
          </a:p>
          <a:p>
            <a:endParaRPr lang="fr-BE" dirty="0" smtClean="0"/>
          </a:p>
        </p:txBody>
      </p:sp>
      <p:sp>
        <p:nvSpPr>
          <p:cNvPr id="4100" name="Rectangle 4"/>
          <p:cNvSpPr>
            <a:spLocks noGrp="1"/>
          </p:cNvSpPr>
          <p:nvPr>
            <p:ph type="title"/>
          </p:nvPr>
        </p:nvSpPr>
        <p:spPr>
          <a:xfrm>
            <a:off x="251520" y="-99392"/>
            <a:ext cx="8604250" cy="864096"/>
          </a:xfrm>
        </p:spPr>
        <p:txBody>
          <a:bodyPr/>
          <a:lstStyle/>
          <a:p>
            <a:pPr eaLnBrk="1" hangingPunct="1"/>
            <a:r>
              <a:rPr lang="fr-FR" sz="3200" dirty="0" smtClean="0"/>
              <a:t/>
            </a:r>
            <a:br>
              <a:rPr lang="fr-FR" sz="3200" dirty="0" smtClean="0"/>
            </a:br>
            <a:r>
              <a:rPr lang="fr-FR" sz="3200" dirty="0" smtClean="0"/>
              <a:t>L’OEJAJ en quelques mots…</a:t>
            </a:r>
          </a:p>
        </p:txBody>
      </p:sp>
    </p:spTree>
    <p:extLst>
      <p:ext uri="{BB962C8B-B14F-4D97-AF65-F5344CB8AC3E}">
        <p14:creationId xmlns:p14="http://schemas.microsoft.com/office/powerpoint/2010/main" val="630754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p:cNvSpPr>
          <p:nvPr>
            <p:ph type="body" idx="1"/>
          </p:nvPr>
        </p:nvSpPr>
        <p:spPr>
          <a:xfrm>
            <a:off x="323529" y="476672"/>
            <a:ext cx="8425184" cy="6120680"/>
          </a:xfrm>
        </p:spPr>
        <p:txBody>
          <a:bodyPr/>
          <a:lstStyle/>
          <a:p>
            <a:pPr>
              <a:buNone/>
            </a:pPr>
            <a:endParaRPr lang="fr-BE" dirty="0" smtClean="0"/>
          </a:p>
          <a:p>
            <a:r>
              <a:rPr lang="fr-BE" dirty="0" smtClean="0"/>
              <a:t>Objectifs :</a:t>
            </a:r>
          </a:p>
          <a:p>
            <a:pPr lvl="1"/>
            <a:r>
              <a:rPr lang="fr-BE" dirty="0" smtClean="0"/>
              <a:t>Pour les coordinations ATL</a:t>
            </a:r>
          </a:p>
          <a:p>
            <a:pPr lvl="2"/>
            <a:r>
              <a:rPr lang="fr-BE" dirty="0"/>
              <a:t>Vue la plus exhaustive possible de ce qui existe au niveau de la commune : accueil et activités proposées aux enfants de 2,5 ans à 12 ans (EDL)</a:t>
            </a:r>
          </a:p>
          <a:p>
            <a:pPr lvl="2"/>
            <a:r>
              <a:rPr lang="fr-BE" dirty="0"/>
              <a:t>Relevé des manques et points d’amélioration recensés par différents types d’acteurs : parents, opérateurs, enfants </a:t>
            </a:r>
            <a:r>
              <a:rPr lang="fr-BE" dirty="0" smtClean="0"/>
              <a:t>/ </a:t>
            </a:r>
            <a:r>
              <a:rPr lang="fr-BE" dirty="0"/>
              <a:t>réaliser un diagnostic (ADB)</a:t>
            </a:r>
          </a:p>
          <a:p>
            <a:pPr lvl="2"/>
            <a:r>
              <a:rPr lang="fr-BE" dirty="0"/>
              <a:t>Élaborer le programme CLE sur base des données récoltées (et travail de terrain</a:t>
            </a:r>
            <a:r>
              <a:rPr lang="fr-BE" dirty="0" smtClean="0"/>
              <a:t>)</a:t>
            </a:r>
          </a:p>
          <a:p>
            <a:pPr lvl="2"/>
            <a:endParaRPr lang="fr-BE" dirty="0"/>
          </a:p>
          <a:p>
            <a:pPr lvl="1"/>
            <a:r>
              <a:rPr lang="fr-BE" dirty="0" smtClean="0"/>
              <a:t>Pour l’OEJAJ</a:t>
            </a:r>
          </a:p>
          <a:p>
            <a:pPr lvl="2"/>
            <a:r>
              <a:rPr lang="fr-BE" dirty="0" smtClean="0"/>
              <a:t>Etat des lieux de l’accueil en Fédération Wallonie-Bruxelles (décret)</a:t>
            </a:r>
          </a:p>
          <a:p>
            <a:pPr lvl="2"/>
            <a:r>
              <a:rPr lang="fr-BE" dirty="0" smtClean="0"/>
              <a:t>Expertise et représentation de l’OEJAJ dans différentes instances d’avis / Recommandations au niveau politique</a:t>
            </a:r>
          </a:p>
        </p:txBody>
      </p:sp>
      <p:sp>
        <p:nvSpPr>
          <p:cNvPr id="4100" name="Rectangle 4"/>
          <p:cNvSpPr>
            <a:spLocks noGrp="1"/>
          </p:cNvSpPr>
          <p:nvPr>
            <p:ph type="title"/>
          </p:nvPr>
        </p:nvSpPr>
        <p:spPr>
          <a:xfrm>
            <a:off x="251520" y="-99392"/>
            <a:ext cx="8604250" cy="864096"/>
          </a:xfrm>
        </p:spPr>
        <p:txBody>
          <a:bodyPr/>
          <a:lstStyle/>
          <a:p>
            <a:pPr eaLnBrk="1" hangingPunct="1"/>
            <a:r>
              <a:rPr lang="fr-FR" sz="3200" dirty="0" smtClean="0"/>
              <a:t/>
            </a:r>
            <a:br>
              <a:rPr lang="fr-FR" sz="3200" dirty="0" smtClean="0"/>
            </a:br>
            <a:r>
              <a:rPr lang="fr-FR" sz="3200" dirty="0" smtClean="0"/>
              <a:t>Etat des lieux et analyse des besoins </a:t>
            </a:r>
          </a:p>
        </p:txBody>
      </p:sp>
    </p:spTree>
    <p:extLst>
      <p:ext uri="{BB962C8B-B14F-4D97-AF65-F5344CB8AC3E}">
        <p14:creationId xmlns:p14="http://schemas.microsoft.com/office/powerpoint/2010/main" val="22259508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p:cNvSpPr>
          <p:nvPr>
            <p:ph type="body" idx="1"/>
          </p:nvPr>
        </p:nvSpPr>
        <p:spPr>
          <a:xfrm>
            <a:off x="323529" y="476672"/>
            <a:ext cx="8425184" cy="6120680"/>
          </a:xfrm>
        </p:spPr>
        <p:txBody>
          <a:bodyPr/>
          <a:lstStyle/>
          <a:p>
            <a:pPr>
              <a:buNone/>
            </a:pPr>
            <a:endParaRPr lang="fr-BE" dirty="0" smtClean="0"/>
          </a:p>
          <a:p>
            <a:r>
              <a:rPr lang="fr-BE" dirty="0" smtClean="0"/>
              <a:t>Rôle de l’OEJAJ prévu dans le cadre du décret :</a:t>
            </a:r>
          </a:p>
          <a:p>
            <a:pPr lvl="1"/>
            <a:r>
              <a:rPr lang="fr-BE" dirty="0" smtClean="0"/>
              <a:t>Fournir le questionnaire basé sur un canevas établi en annexe du décret (et circulaire 2014) et l’outil de récolte des données</a:t>
            </a:r>
          </a:p>
          <a:p>
            <a:pPr lvl="2"/>
            <a:r>
              <a:rPr lang="fr-BE" dirty="0" smtClean="0"/>
              <a:t>Travail sur nouvel outil 2017-2019 en collaboration avec l’ONE et </a:t>
            </a:r>
            <a:r>
              <a:rPr lang="fr-BE" dirty="0" err="1" smtClean="0"/>
              <a:t>Etnic</a:t>
            </a:r>
            <a:endParaRPr lang="fr-BE" dirty="0"/>
          </a:p>
          <a:p>
            <a:pPr lvl="1"/>
            <a:r>
              <a:rPr lang="fr-BE" dirty="0" smtClean="0"/>
              <a:t>Etat des lieux en FW-B</a:t>
            </a:r>
          </a:p>
          <a:p>
            <a:pPr lvl="2"/>
            <a:r>
              <a:rPr lang="fr-BE" dirty="0" smtClean="0"/>
              <a:t>Derniers documents (</a:t>
            </a:r>
            <a:r>
              <a:rPr lang="fr-BE" dirty="0" smtClean="0">
                <a:hlinkClick r:id="rId3"/>
              </a:rPr>
              <a:t>www.oejaj.cfwb.be</a:t>
            </a:r>
            <a:r>
              <a:rPr lang="fr-BE" dirty="0" smtClean="0"/>
              <a:t>)</a:t>
            </a:r>
          </a:p>
          <a:p>
            <a:pPr lvl="3"/>
            <a:r>
              <a:rPr lang="fr-BE" dirty="0" smtClean="0"/>
              <a:t>Etat des lieux (2012) (données/tournées)</a:t>
            </a:r>
          </a:p>
          <a:p>
            <a:pPr lvl="3"/>
            <a:r>
              <a:rPr lang="fr-BE" dirty="0" smtClean="0"/>
              <a:t>Analyse des besoins (2019)</a:t>
            </a:r>
          </a:p>
          <a:p>
            <a:pPr lvl="3"/>
            <a:endParaRPr lang="fr-BE" dirty="0"/>
          </a:p>
          <a:p>
            <a:pPr lvl="3"/>
            <a:r>
              <a:rPr lang="fr-BE" dirty="0" smtClean="0"/>
              <a:t>Documents transmis au Gouvernement et Parlement – ONE, etc.</a:t>
            </a:r>
          </a:p>
        </p:txBody>
      </p:sp>
      <p:sp>
        <p:nvSpPr>
          <p:cNvPr id="4100" name="Rectangle 4"/>
          <p:cNvSpPr>
            <a:spLocks noGrp="1"/>
          </p:cNvSpPr>
          <p:nvPr>
            <p:ph type="title"/>
          </p:nvPr>
        </p:nvSpPr>
        <p:spPr>
          <a:xfrm>
            <a:off x="251520" y="-99392"/>
            <a:ext cx="8604250" cy="864096"/>
          </a:xfrm>
        </p:spPr>
        <p:txBody>
          <a:bodyPr/>
          <a:lstStyle/>
          <a:p>
            <a:pPr eaLnBrk="1" hangingPunct="1"/>
            <a:r>
              <a:rPr lang="fr-FR" sz="3200" dirty="0" smtClean="0"/>
              <a:t/>
            </a:r>
            <a:br>
              <a:rPr lang="fr-FR" sz="3200" dirty="0" smtClean="0"/>
            </a:br>
            <a:r>
              <a:rPr lang="fr-FR" sz="3200" dirty="0" smtClean="0"/>
              <a:t>Etat des lieux et analyse des besoins </a:t>
            </a:r>
          </a:p>
        </p:txBody>
      </p:sp>
    </p:spTree>
    <p:extLst>
      <p:ext uri="{BB962C8B-B14F-4D97-AF65-F5344CB8AC3E}">
        <p14:creationId xmlns:p14="http://schemas.microsoft.com/office/powerpoint/2010/main" val="10096886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p:cNvSpPr>
          <p:nvPr>
            <p:ph type="body" idx="1"/>
          </p:nvPr>
        </p:nvSpPr>
        <p:spPr>
          <a:xfrm>
            <a:off x="323529" y="476672"/>
            <a:ext cx="8425184" cy="6120680"/>
          </a:xfrm>
        </p:spPr>
        <p:txBody>
          <a:bodyPr/>
          <a:lstStyle/>
          <a:p>
            <a:pPr>
              <a:buNone/>
            </a:pPr>
            <a:endParaRPr lang="fr-BE" dirty="0" smtClean="0"/>
          </a:p>
          <a:p>
            <a:r>
              <a:rPr lang="fr-BE" dirty="0" smtClean="0"/>
              <a:t>Nouvel outil de récolte : la suite</a:t>
            </a:r>
          </a:p>
          <a:p>
            <a:pPr lvl="1"/>
            <a:r>
              <a:rPr lang="fr-BE" sz="2500" dirty="0" smtClean="0"/>
              <a:t>En cours: travail avec l’équipe technique pour travailler sur récupération des données (formats, etc.)</a:t>
            </a:r>
          </a:p>
          <a:p>
            <a:pPr lvl="1"/>
            <a:r>
              <a:rPr lang="fr-BE" sz="2500" dirty="0" smtClean="0"/>
              <a:t>A venir …</a:t>
            </a:r>
          </a:p>
          <a:p>
            <a:pPr lvl="2"/>
            <a:r>
              <a:rPr lang="fr-BE" sz="2200" dirty="0" smtClean="0"/>
              <a:t>« Rapport » qui peut être reproduit d’année en années avec quelques données clé (ex: par province, etc.) </a:t>
            </a:r>
            <a:r>
              <a:rPr lang="fr-BE" sz="2200" dirty="0" smtClean="0">
                <a:sym typeface="Wingdings" panose="05000000000000000000" pitchFamily="2" charset="2"/>
              </a:rPr>
              <a:t> site OEJAJ</a:t>
            </a:r>
          </a:p>
          <a:p>
            <a:pPr lvl="2"/>
            <a:r>
              <a:rPr lang="fr-BE" sz="2200" b="1" dirty="0" smtClean="0">
                <a:solidFill>
                  <a:srgbClr val="FF0000"/>
                </a:solidFill>
              </a:rPr>
              <a:t>Récupération </a:t>
            </a:r>
            <a:r>
              <a:rPr lang="fr-BE" sz="2200" b="1" dirty="0">
                <a:solidFill>
                  <a:srgbClr val="FF0000"/>
                </a:solidFill>
              </a:rPr>
              <a:t>de certaines données par les coordinations ATL: recueil des besoins? (« Rapport »)</a:t>
            </a:r>
          </a:p>
          <a:p>
            <a:pPr lvl="3"/>
            <a:r>
              <a:rPr lang="fr-BE" b="1" dirty="0" smtClean="0">
                <a:solidFill>
                  <a:srgbClr val="FF0000"/>
                </a:solidFill>
              </a:rPr>
              <a:t>Des suggestions? </a:t>
            </a:r>
          </a:p>
        </p:txBody>
      </p:sp>
      <p:sp>
        <p:nvSpPr>
          <p:cNvPr id="4100" name="Rectangle 4"/>
          <p:cNvSpPr>
            <a:spLocks noGrp="1"/>
          </p:cNvSpPr>
          <p:nvPr>
            <p:ph type="title"/>
          </p:nvPr>
        </p:nvSpPr>
        <p:spPr>
          <a:xfrm>
            <a:off x="251520" y="-99392"/>
            <a:ext cx="8604250" cy="864096"/>
          </a:xfrm>
        </p:spPr>
        <p:txBody>
          <a:bodyPr/>
          <a:lstStyle/>
          <a:p>
            <a:pPr eaLnBrk="1" hangingPunct="1"/>
            <a:r>
              <a:rPr lang="fr-FR" sz="3200" dirty="0" smtClean="0"/>
              <a:t/>
            </a:r>
            <a:br>
              <a:rPr lang="fr-FR" sz="3200" dirty="0" smtClean="0"/>
            </a:br>
            <a:r>
              <a:rPr lang="fr-FR" sz="3200" dirty="0" smtClean="0"/>
              <a:t>Etat des lieux et analyse des besoins </a:t>
            </a:r>
          </a:p>
        </p:txBody>
      </p:sp>
    </p:spTree>
    <p:extLst>
      <p:ext uri="{BB962C8B-B14F-4D97-AF65-F5344CB8AC3E}">
        <p14:creationId xmlns:p14="http://schemas.microsoft.com/office/powerpoint/2010/main" val="30823406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p:cNvSpPr>
          <p:nvPr>
            <p:ph type="body" idx="1"/>
          </p:nvPr>
        </p:nvSpPr>
        <p:spPr>
          <a:xfrm>
            <a:off x="323529" y="476672"/>
            <a:ext cx="8425184" cy="6120680"/>
          </a:xfrm>
        </p:spPr>
        <p:txBody>
          <a:bodyPr/>
          <a:lstStyle/>
          <a:p>
            <a:pPr>
              <a:buNone/>
            </a:pPr>
            <a:endParaRPr lang="fr-BE" dirty="0" smtClean="0"/>
          </a:p>
          <a:p>
            <a:r>
              <a:rPr lang="fr-BE" dirty="0" smtClean="0"/>
              <a:t>Convention internationale des droits de l’enfant </a:t>
            </a:r>
          </a:p>
          <a:p>
            <a:pPr lvl="1"/>
            <a:r>
              <a:rPr lang="fr-BE" sz="2200" i="1" dirty="0" smtClean="0"/>
              <a:t>Art. 12 : Les </a:t>
            </a:r>
            <a:r>
              <a:rPr lang="fr-BE" sz="2200" i="1" dirty="0"/>
              <a:t>États  parties garantissent à l’enfant qui est capable de discernement le droit d’exprimer  librement son opinion sur toute question l’intéressant, les opinions de l’enfant étant dûment prises en considération eu égard à son âge et à son degré de </a:t>
            </a:r>
            <a:r>
              <a:rPr lang="fr-BE" sz="2200" i="1" dirty="0" smtClean="0"/>
              <a:t>maturité.</a:t>
            </a:r>
            <a:r>
              <a:rPr lang="fr-BE" sz="2200" i="1" dirty="0"/>
              <a:t> </a:t>
            </a:r>
            <a:endParaRPr lang="fr-BE" sz="2200" i="1" dirty="0" smtClean="0"/>
          </a:p>
          <a:p>
            <a:pPr lvl="1"/>
            <a:endParaRPr lang="fr-BE" sz="2200" i="1" dirty="0" smtClean="0"/>
          </a:p>
          <a:p>
            <a:r>
              <a:rPr lang="fr-BE" dirty="0"/>
              <a:t>Constitution </a:t>
            </a:r>
            <a:r>
              <a:rPr lang="fr-BE" dirty="0" smtClean="0"/>
              <a:t>belge</a:t>
            </a:r>
          </a:p>
          <a:p>
            <a:pPr lvl="1"/>
            <a:r>
              <a:rPr lang="fr-BE" sz="2200" i="1" dirty="0"/>
              <a:t>Art. </a:t>
            </a:r>
            <a:r>
              <a:rPr lang="fr-BE" sz="2200" i="1" dirty="0" smtClean="0"/>
              <a:t>22bis : </a:t>
            </a:r>
            <a:r>
              <a:rPr lang="fr-BE" sz="2200" i="1" dirty="0"/>
              <a:t>(…) Chaque enfant a le droit de s'exprimer sur toute question qui le concerne; son opinion est prise en considération, eu égard à son âge et à son discernement (...) </a:t>
            </a:r>
          </a:p>
          <a:p>
            <a:pPr eaLnBrk="1" hangingPunct="1"/>
            <a:endParaRPr lang="fr-BE" dirty="0" smtClean="0"/>
          </a:p>
          <a:p>
            <a:pPr lvl="1" eaLnBrk="1" hangingPunct="1"/>
            <a:endParaRPr lang="fr-BE" dirty="0" smtClean="0"/>
          </a:p>
        </p:txBody>
      </p:sp>
      <p:sp>
        <p:nvSpPr>
          <p:cNvPr id="4100" name="Rectangle 4"/>
          <p:cNvSpPr>
            <a:spLocks noGrp="1"/>
          </p:cNvSpPr>
          <p:nvPr>
            <p:ph type="title"/>
          </p:nvPr>
        </p:nvSpPr>
        <p:spPr>
          <a:xfrm>
            <a:off x="539750" y="-99392"/>
            <a:ext cx="8604250" cy="864096"/>
          </a:xfrm>
        </p:spPr>
        <p:txBody>
          <a:bodyPr/>
          <a:lstStyle/>
          <a:p>
            <a:pPr eaLnBrk="1" hangingPunct="1"/>
            <a:r>
              <a:rPr lang="fr-FR" sz="3200" dirty="0" smtClean="0"/>
              <a:t/>
            </a:r>
            <a:br>
              <a:rPr lang="fr-FR" sz="3200" dirty="0" smtClean="0"/>
            </a:br>
            <a:r>
              <a:rPr lang="fr-FR" sz="3200" dirty="0" smtClean="0"/>
              <a:t>La participation des enfants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
            </a:r>
            <a:br>
              <a:rPr lang="fr-BE" dirty="0" smtClean="0"/>
            </a:br>
            <a:endParaRPr lang="fr-BE" dirty="0"/>
          </a:p>
        </p:txBody>
      </p:sp>
      <p:sp>
        <p:nvSpPr>
          <p:cNvPr id="3" name="Espace réservé du contenu 2"/>
          <p:cNvSpPr>
            <a:spLocks noGrp="1"/>
          </p:cNvSpPr>
          <p:nvPr>
            <p:ph idx="1"/>
          </p:nvPr>
        </p:nvSpPr>
        <p:spPr/>
        <p:txBody>
          <a:bodyPr/>
          <a:lstStyle/>
          <a:p>
            <a:r>
              <a:rPr lang="fr-BE" dirty="0" smtClean="0"/>
              <a:t>Différents niveaux/degrés de participation</a:t>
            </a:r>
          </a:p>
          <a:p>
            <a:r>
              <a:rPr lang="fr-BE" dirty="0" smtClean="0"/>
              <a:t>Différents objectifs /contextes: services, associations, politiques publiques…?</a:t>
            </a:r>
          </a:p>
          <a:p>
            <a:r>
              <a:rPr lang="fr-BE" dirty="0" smtClean="0"/>
              <a:t>Des conditions de mise en œuvre (//bien-être)</a:t>
            </a:r>
          </a:p>
          <a:p>
            <a:pPr lvl="1"/>
            <a:r>
              <a:rPr lang="fr-BE" dirty="0" smtClean="0"/>
              <a:t>Une participation volontaire et « éclairée »</a:t>
            </a:r>
          </a:p>
          <a:p>
            <a:pPr lvl="1"/>
            <a:r>
              <a:rPr lang="fr-BE" dirty="0" smtClean="0"/>
              <a:t>Des balises éthiques/déontologiques</a:t>
            </a:r>
          </a:p>
          <a:p>
            <a:pPr lvl="1"/>
            <a:r>
              <a:rPr lang="fr-BE" dirty="0" smtClean="0"/>
              <a:t>Des méthodes/outils adaptés (tranches d’âges, besoins spécifiques/inclusion…)</a:t>
            </a:r>
          </a:p>
          <a:p>
            <a:pPr lvl="1"/>
            <a:r>
              <a:rPr lang="fr-BE" dirty="0" smtClean="0"/>
              <a:t>Un environnement/cadre adéquat et convivial (lieux, moments…)</a:t>
            </a:r>
          </a:p>
          <a:p>
            <a:pPr lvl="1"/>
            <a:r>
              <a:rPr lang="fr-BE" dirty="0" smtClean="0"/>
              <a:t>Dispositif d’évaluation et retour vers les </a:t>
            </a:r>
            <a:r>
              <a:rPr lang="fr-BE" dirty="0" err="1" smtClean="0"/>
              <a:t>participant.e.s</a:t>
            </a:r>
            <a:endParaRPr lang="fr-BE" dirty="0" smtClean="0"/>
          </a:p>
          <a:p>
            <a:pPr lvl="1"/>
            <a:r>
              <a:rPr lang="fr-BE" dirty="0" smtClean="0"/>
              <a:t>…</a:t>
            </a:r>
          </a:p>
          <a:p>
            <a:pPr lvl="1"/>
            <a:endParaRPr lang="fr-BE" dirty="0" smtClean="0"/>
          </a:p>
          <a:p>
            <a:endParaRPr lang="fr-BE" dirty="0"/>
          </a:p>
        </p:txBody>
      </p:sp>
    </p:spTree>
    <p:extLst>
      <p:ext uri="{BB962C8B-B14F-4D97-AF65-F5344CB8AC3E}">
        <p14:creationId xmlns:p14="http://schemas.microsoft.com/office/powerpoint/2010/main" val="5154605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
            </a:r>
            <a:br>
              <a:rPr lang="fr-BE" dirty="0" smtClean="0"/>
            </a:br>
            <a:endParaRPr lang="fr-BE" dirty="0"/>
          </a:p>
        </p:txBody>
      </p:sp>
      <p:sp>
        <p:nvSpPr>
          <p:cNvPr id="3" name="Espace réservé du contenu 2"/>
          <p:cNvSpPr>
            <a:spLocks noGrp="1"/>
          </p:cNvSpPr>
          <p:nvPr>
            <p:ph idx="1"/>
          </p:nvPr>
        </p:nvSpPr>
        <p:spPr/>
        <p:txBody>
          <a:bodyPr/>
          <a:lstStyle/>
          <a:p>
            <a:r>
              <a:rPr lang="fr-BE" dirty="0" smtClean="0"/>
              <a:t>Quelques exemples de projets/recherches récents de l’OEJAJ</a:t>
            </a:r>
          </a:p>
          <a:p>
            <a:pPr marL="0" indent="0">
              <a:buNone/>
            </a:pPr>
            <a:endParaRPr lang="fr-BE" dirty="0" smtClean="0"/>
          </a:p>
          <a:p>
            <a:pPr lvl="1"/>
            <a:r>
              <a:rPr lang="fr-BE" dirty="0" smtClean="0"/>
              <a:t>Consultation des enfants </a:t>
            </a:r>
            <a:r>
              <a:rPr lang="fr-BE" b="1" dirty="0" smtClean="0"/>
              <a:t>« nos droits, </a:t>
            </a:r>
          </a:p>
          <a:p>
            <a:pPr marL="457200" lvl="1" indent="0">
              <a:buNone/>
            </a:pPr>
            <a:r>
              <a:rPr lang="fr-BE" b="1" dirty="0" smtClean="0"/>
              <a:t>nos voix » </a:t>
            </a:r>
            <a:r>
              <a:rPr lang="fr-BE" dirty="0" smtClean="0"/>
              <a:t>en vue de l’élaboration du </a:t>
            </a:r>
          </a:p>
          <a:p>
            <a:pPr marL="457200" lvl="1" indent="0">
              <a:buNone/>
            </a:pPr>
            <a:r>
              <a:rPr lang="fr-BE" dirty="0" smtClean="0"/>
              <a:t>nouveau PADE (2019)</a:t>
            </a:r>
          </a:p>
          <a:p>
            <a:pPr marL="457200" lvl="1" indent="0">
              <a:buNone/>
            </a:pPr>
            <a:endParaRPr lang="fr-BE" dirty="0" smtClean="0"/>
          </a:p>
          <a:p>
            <a:pPr lvl="1"/>
            <a:r>
              <a:rPr lang="fr-BE" dirty="0" smtClean="0"/>
              <a:t>Projet </a:t>
            </a:r>
            <a:r>
              <a:rPr lang="fr-BE" b="1" dirty="0" smtClean="0"/>
              <a:t>CAPEJ </a:t>
            </a:r>
            <a:r>
              <a:rPr lang="fr-BE" dirty="0" smtClean="0"/>
              <a:t>– Chercher et agir pour des politiques émancipatrices avec les jeunes</a:t>
            </a:r>
          </a:p>
          <a:p>
            <a:pPr marL="457200" lvl="1" indent="0">
              <a:buNone/>
            </a:pPr>
            <a:r>
              <a:rPr lang="fr-BE" dirty="0" smtClean="0"/>
              <a:t>	(projet en cours 2020-2022)</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060848"/>
            <a:ext cx="1787525"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2064" y="4941168"/>
            <a:ext cx="2487613"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87966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Quelques résultats de la consultation </a:t>
            </a:r>
            <a:br>
              <a:rPr lang="fr-BE" dirty="0" smtClean="0"/>
            </a:br>
            <a:r>
              <a:rPr lang="fr-BE" dirty="0" smtClean="0"/>
              <a:t>« Nos droits, nos voix » (volet quanti)</a:t>
            </a:r>
            <a:endParaRPr lang="fr-BE" dirty="0"/>
          </a:p>
        </p:txBody>
      </p:sp>
      <p:sp>
        <p:nvSpPr>
          <p:cNvPr id="3" name="Espace réservé du contenu 2"/>
          <p:cNvSpPr>
            <a:spLocks noGrp="1"/>
          </p:cNvSpPr>
          <p:nvPr>
            <p:ph idx="1"/>
          </p:nvPr>
        </p:nvSpPr>
        <p:spPr/>
        <p:txBody>
          <a:bodyPr/>
          <a:lstStyle/>
          <a:p>
            <a:pPr lvl="0"/>
            <a:r>
              <a:rPr lang="fr-BE" dirty="0" smtClean="0"/>
              <a:t>Participation (1</a:t>
            </a:r>
            <a:r>
              <a:rPr lang="fr-BE" baseline="30000" dirty="0" smtClean="0"/>
              <a:t>e</a:t>
            </a:r>
            <a:r>
              <a:rPr lang="fr-BE" dirty="0" smtClean="0"/>
              <a:t>-5</a:t>
            </a:r>
            <a:r>
              <a:rPr lang="fr-BE" baseline="30000" dirty="0" smtClean="0"/>
              <a:t>e</a:t>
            </a:r>
            <a:r>
              <a:rPr lang="fr-BE" dirty="0" smtClean="0"/>
              <a:t> secondaire)</a:t>
            </a:r>
            <a:endParaRPr lang="fr-BE" dirty="0"/>
          </a:p>
          <a:p>
            <a:pPr marL="457200" lvl="1" indent="0">
              <a:buNone/>
            </a:pPr>
            <a:endParaRPr lang="fr-BE"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46" y="1844824"/>
            <a:ext cx="8729420" cy="3967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6177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EJAJ_MVDK">
  <a:themeElements>
    <a:clrScheme name="OEJAJ_MVDK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EJAJ_MVDK">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JAJ_MVDK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EJAJ_MVDK">
  <a:themeElements>
    <a:clrScheme name="OEJAJ_MVDK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EJAJ_MVDK">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JAJ_MVDK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EJAJ_MVDK">
  <a:themeElements>
    <a:clrScheme name="OEJAJ_MVDK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EJAJ_MVDK">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JAJ_MVDK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20656</TotalTime>
  <Words>607</Words>
  <Application>Microsoft Office PowerPoint</Application>
  <PresentationFormat>Affichage à l'écran (4:3)</PresentationFormat>
  <Paragraphs>151</Paragraphs>
  <Slides>16</Slides>
  <Notes>16</Notes>
  <HiddenSlides>0</HiddenSlides>
  <MMClips>0</MMClips>
  <ScaleCrop>false</ScaleCrop>
  <HeadingPairs>
    <vt:vector size="6" baseType="variant">
      <vt:variant>
        <vt:lpstr>Polices utilisées</vt:lpstr>
      </vt:variant>
      <vt:variant>
        <vt:i4>3</vt:i4>
      </vt:variant>
      <vt:variant>
        <vt:lpstr>Thème</vt:lpstr>
      </vt:variant>
      <vt:variant>
        <vt:i4>3</vt:i4>
      </vt:variant>
      <vt:variant>
        <vt:lpstr>Titres des diapositives</vt:lpstr>
      </vt:variant>
      <vt:variant>
        <vt:i4>16</vt:i4>
      </vt:variant>
    </vt:vector>
  </HeadingPairs>
  <TitlesOfParts>
    <vt:vector size="22" baseType="lpstr">
      <vt:lpstr>Arial</vt:lpstr>
      <vt:lpstr>Calibri</vt:lpstr>
      <vt:lpstr>Wingdings</vt:lpstr>
      <vt:lpstr>OEJAJ_MVDK</vt:lpstr>
      <vt:lpstr>1_OEJAJ_MVDK</vt:lpstr>
      <vt:lpstr>2_OEJAJ_MVDK</vt:lpstr>
      <vt:lpstr>   Plateforme ATL Liège 11/03/21   Etat des lieux et analyse des besoins    Participation des enfants et quelques résultats de la consultation « nos droits, nos voix »    </vt:lpstr>
      <vt:lpstr> L’OEJAJ en quelques mots…</vt:lpstr>
      <vt:lpstr> Etat des lieux et analyse des besoins </vt:lpstr>
      <vt:lpstr> Etat des lieux et analyse des besoins </vt:lpstr>
      <vt:lpstr> Etat des lieux et analyse des besoins </vt:lpstr>
      <vt:lpstr> La participation des enfants</vt:lpstr>
      <vt:lpstr> </vt:lpstr>
      <vt:lpstr> </vt:lpstr>
      <vt:lpstr>Quelques résultats de la consultation  « Nos droits, nos voix » (volet quanti)</vt:lpstr>
      <vt:lpstr>Quelques résultats de la consultation  « Nos droits, nos voix » (volet quanti)</vt:lpstr>
      <vt:lpstr>Quelques résultats de la consultation  « Nos droits, nos voix » (volet quanti)</vt:lpstr>
      <vt:lpstr>Quelques résultats de la consultation  « Nos droits, nos voix » (volet quanti)</vt:lpstr>
      <vt:lpstr>Quelques résultats de la consultation  « Nos droits, nos voix » (volet quanti)</vt:lpstr>
      <vt:lpstr>Quelques résultats de la consultation  « Nos droits, nos voix » (volet quanti)</vt:lpstr>
      <vt:lpstr> </vt:lpstr>
      <vt:lpstr>Echanges avec la salle </vt:lpstr>
    </vt:vector>
  </TitlesOfParts>
  <Company>ETNIC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ETNIC</dc:creator>
  <cp:lastModifiedBy>plateforme atl</cp:lastModifiedBy>
  <cp:revision>521</cp:revision>
  <cp:lastPrinted>2018-06-25T12:07:16Z</cp:lastPrinted>
  <dcterms:created xsi:type="dcterms:W3CDTF">2014-10-09T06:07:18Z</dcterms:created>
  <dcterms:modified xsi:type="dcterms:W3CDTF">2021-04-13T16:34:02Z</dcterms:modified>
</cp:coreProperties>
</file>